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77" r:id="rId4"/>
    <p:sldId id="284" r:id="rId5"/>
    <p:sldId id="286" r:id="rId6"/>
    <p:sldId id="285" r:id="rId7"/>
    <p:sldId id="306" r:id="rId8"/>
    <p:sldId id="30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3" r:id="rId24"/>
    <p:sldId id="280" r:id="rId2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79" autoAdjust="0"/>
  </p:normalViewPr>
  <p:slideViewPr>
    <p:cSldViewPr>
      <p:cViewPr>
        <p:scale>
          <a:sx n="70" d="100"/>
          <a:sy n="70" d="100"/>
        </p:scale>
        <p:origin x="18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20" y="4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EB350B-5BE5-42E2-A406-7469A44FE2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8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5E7959-2CAA-4C4C-8930-A5B038BE940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35842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7CFAE385-2461-4988-8176-C4E175243697}" type="slidenum">
              <a:rPr lang="en-AU" altLang="zh-CN" smtClean="0"/>
              <a:pPr eaLnBrk="1" hangingPunct="1"/>
              <a:t>1</a:t>
            </a:fld>
            <a:endParaRPr lang="en-AU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5E7959-2CAA-4C4C-8930-A5B038BE940F}" type="slidenum">
              <a:rPr lang="en-AU" altLang="zh-CN" smtClean="0"/>
              <a:pPr>
                <a:defRPr/>
              </a:pPr>
              <a:t>14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68904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5E7959-2CAA-4C4C-8930-A5B038BE940F}" type="slidenum">
              <a:rPr lang="en-AU" altLang="zh-CN" smtClean="0"/>
              <a:pPr>
                <a:defRPr/>
              </a:pPr>
              <a:t>15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7110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华文仿宋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  <a:lvl2pPr>
              <a:defRPr>
                <a:latin typeface="Calibri" pitchFamily="34" charset="0"/>
                <a:ea typeface="华文仿宋" pitchFamily="2" charset="-122"/>
              </a:defRPr>
            </a:lvl2pPr>
            <a:lvl3pPr>
              <a:defRPr>
                <a:latin typeface="Calibri" pitchFamily="34" charset="0"/>
                <a:ea typeface="华文仿宋" pitchFamily="2" charset="-122"/>
              </a:defRPr>
            </a:lvl3pPr>
            <a:lvl4pPr>
              <a:defRPr>
                <a:latin typeface="Calibri" pitchFamily="34" charset="0"/>
                <a:ea typeface="华文仿宋" pitchFamily="2" charset="-122"/>
              </a:defRPr>
            </a:lvl4pPr>
            <a:lvl5pPr>
              <a:defRPr>
                <a:latin typeface="Calibri" pitchFamily="34" charset="0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  <a:lvl2pPr>
              <a:defRPr>
                <a:latin typeface="Calibri" pitchFamily="34" charset="0"/>
                <a:ea typeface="华文仿宋" pitchFamily="2" charset="-122"/>
              </a:defRPr>
            </a:lvl2pPr>
            <a:lvl3pPr>
              <a:defRPr>
                <a:latin typeface="Calibri" pitchFamily="34" charset="0"/>
                <a:ea typeface="华文仿宋" pitchFamily="2" charset="-122"/>
              </a:defRPr>
            </a:lvl3pPr>
            <a:lvl4pPr>
              <a:defRPr>
                <a:latin typeface="Calibri" pitchFamily="34" charset="0"/>
                <a:ea typeface="华文仿宋" pitchFamily="2" charset="-122"/>
              </a:defRPr>
            </a:lvl4pPr>
            <a:lvl5pPr>
              <a:defRPr>
                <a:latin typeface="Calibri" pitchFamily="34" charset="0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  <a:lvl2pPr>
              <a:defRPr>
                <a:latin typeface="Calibri" pitchFamily="34" charset="0"/>
                <a:ea typeface="华文仿宋" pitchFamily="2" charset="-122"/>
              </a:defRPr>
            </a:lvl2pPr>
            <a:lvl3pPr>
              <a:defRPr>
                <a:latin typeface="Calibri" pitchFamily="34" charset="0"/>
                <a:ea typeface="华文仿宋" pitchFamily="2" charset="-122"/>
              </a:defRPr>
            </a:lvl3pPr>
            <a:lvl4pPr>
              <a:defRPr>
                <a:latin typeface="Calibri" pitchFamily="34" charset="0"/>
                <a:ea typeface="华文仿宋" pitchFamily="2" charset="-122"/>
              </a:defRPr>
            </a:lvl4pPr>
            <a:lvl5pPr>
              <a:defRPr>
                <a:latin typeface="Calibri" pitchFamily="34" charset="0"/>
                <a:ea typeface="华文仿宋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华文仿宋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ea typeface="华文仿宋" pitchFamily="2" charset="-122"/>
              </a:defRPr>
            </a:lvl1pPr>
            <a:lvl2pPr>
              <a:defRPr sz="2400">
                <a:latin typeface="Calibri" pitchFamily="34" charset="0"/>
                <a:ea typeface="华文仿宋" pitchFamily="2" charset="-122"/>
              </a:defRPr>
            </a:lvl2pPr>
            <a:lvl3pPr>
              <a:defRPr sz="2000">
                <a:latin typeface="Calibri" pitchFamily="34" charset="0"/>
                <a:ea typeface="华文仿宋" pitchFamily="2" charset="-122"/>
              </a:defRPr>
            </a:lvl3pPr>
            <a:lvl4pPr>
              <a:defRPr sz="1800">
                <a:latin typeface="Calibri" pitchFamily="34" charset="0"/>
                <a:ea typeface="华文仿宋" pitchFamily="2" charset="-122"/>
              </a:defRPr>
            </a:lvl4pPr>
            <a:lvl5pPr>
              <a:defRPr sz="1800">
                <a:latin typeface="Calibri" pitchFamily="34" charset="0"/>
                <a:ea typeface="华文仿宋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ea typeface="华文仿宋" pitchFamily="2" charset="-122"/>
              </a:defRPr>
            </a:lvl1pPr>
            <a:lvl2pPr>
              <a:defRPr sz="2400">
                <a:latin typeface="Calibri" pitchFamily="34" charset="0"/>
                <a:ea typeface="华文仿宋" pitchFamily="2" charset="-122"/>
              </a:defRPr>
            </a:lvl2pPr>
            <a:lvl3pPr>
              <a:defRPr sz="2000">
                <a:latin typeface="Calibri" pitchFamily="34" charset="0"/>
                <a:ea typeface="华文仿宋" pitchFamily="2" charset="-122"/>
              </a:defRPr>
            </a:lvl3pPr>
            <a:lvl4pPr>
              <a:defRPr sz="1800">
                <a:latin typeface="Calibri" pitchFamily="34" charset="0"/>
                <a:ea typeface="华文仿宋" pitchFamily="2" charset="-122"/>
              </a:defRPr>
            </a:lvl4pPr>
            <a:lvl5pPr>
              <a:defRPr sz="1800">
                <a:latin typeface="Calibri" pitchFamily="34" charset="0"/>
                <a:ea typeface="华文仿宋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ea typeface="华文仿宋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  <a:ea typeface="华文仿宋" pitchFamily="2" charset="-122"/>
              </a:defRPr>
            </a:lvl1pPr>
            <a:lvl2pPr>
              <a:defRPr sz="2000">
                <a:latin typeface="Calibri" pitchFamily="34" charset="0"/>
                <a:ea typeface="华文仿宋" pitchFamily="2" charset="-122"/>
              </a:defRPr>
            </a:lvl2pPr>
            <a:lvl3pPr>
              <a:defRPr sz="1800">
                <a:latin typeface="Calibri" pitchFamily="34" charset="0"/>
                <a:ea typeface="华文仿宋" pitchFamily="2" charset="-122"/>
              </a:defRPr>
            </a:lvl3pPr>
            <a:lvl4pPr>
              <a:defRPr sz="1600">
                <a:latin typeface="Calibri" pitchFamily="34" charset="0"/>
                <a:ea typeface="华文仿宋" pitchFamily="2" charset="-122"/>
              </a:defRPr>
            </a:lvl4pPr>
            <a:lvl5pPr>
              <a:defRPr sz="1600">
                <a:latin typeface="Calibri" pitchFamily="34" charset="0"/>
                <a:ea typeface="华文仿宋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ea typeface="华文仿宋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  <a:ea typeface="华文仿宋" pitchFamily="2" charset="-122"/>
              </a:defRPr>
            </a:lvl1pPr>
            <a:lvl2pPr>
              <a:defRPr sz="2000">
                <a:latin typeface="Calibri" pitchFamily="34" charset="0"/>
                <a:ea typeface="华文仿宋" pitchFamily="2" charset="-122"/>
              </a:defRPr>
            </a:lvl2pPr>
            <a:lvl3pPr>
              <a:defRPr sz="1800">
                <a:latin typeface="Calibri" pitchFamily="34" charset="0"/>
                <a:ea typeface="华文仿宋" pitchFamily="2" charset="-122"/>
              </a:defRPr>
            </a:lvl3pPr>
            <a:lvl4pPr>
              <a:defRPr sz="1600">
                <a:latin typeface="Calibri" pitchFamily="34" charset="0"/>
                <a:ea typeface="华文仿宋" pitchFamily="2" charset="-122"/>
              </a:defRPr>
            </a:lvl4pPr>
            <a:lvl5pPr>
              <a:defRPr sz="1600">
                <a:latin typeface="Calibri" pitchFamily="34" charset="0"/>
                <a:ea typeface="华文仿宋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>
                <a:latin typeface="Calibri" pitchFamily="34" charset="0"/>
                <a:ea typeface="华文仿宋" pitchFamily="2" charset="-122"/>
              </a:defRPr>
            </a:lvl1pPr>
            <a:lvl2pPr>
              <a:defRPr sz="2800">
                <a:latin typeface="Calibri" pitchFamily="34" charset="0"/>
                <a:ea typeface="华文仿宋" pitchFamily="2" charset="-122"/>
              </a:defRPr>
            </a:lvl2pPr>
            <a:lvl3pPr>
              <a:defRPr sz="2400">
                <a:latin typeface="Calibri" pitchFamily="34" charset="0"/>
                <a:ea typeface="华文仿宋" pitchFamily="2" charset="-122"/>
              </a:defRPr>
            </a:lvl3pPr>
            <a:lvl4pPr>
              <a:defRPr sz="2000">
                <a:latin typeface="Calibri" pitchFamily="34" charset="0"/>
                <a:ea typeface="华文仿宋" pitchFamily="2" charset="-122"/>
              </a:defRPr>
            </a:lvl4pPr>
            <a:lvl5pPr>
              <a:defRPr sz="2000">
                <a:latin typeface="Calibri" pitchFamily="34" charset="0"/>
                <a:ea typeface="华文仿宋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ea typeface="华文仿宋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ea typeface="华文仿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Calibri" pitchFamily="34" charset="0"/>
                <a:ea typeface="华文仿宋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ea typeface="华文仿宋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:\Users\lenovo\Documents\Tencent Files\63307507\FileRecv\网信院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428466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539750" y="3333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</a:lstStyle>
          <a:p>
            <a:pPr>
              <a:defRPr/>
            </a:pPr>
            <a:r>
              <a:rPr lang="en-US" altLang="zh-CN"/>
              <a:t>ZHANG </a:t>
            </a:r>
            <a:r>
              <a:rPr lang="en-US" altLang="zh-CN" err="1"/>
              <a:t>Ning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华文仿宋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华文仿宋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华文仿宋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华文仿宋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华文仿宋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华文仿宋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华文仿宋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华文仿宋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华文仿宋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华文仿宋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340768"/>
            <a:ext cx="7848600" cy="2765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latin typeface="华文仿宋" pitchFamily="2" charset="-122"/>
                <a:cs typeface="+mn-cs"/>
              </a:rPr>
              <a:t>密码学第三周测试</a:t>
            </a:r>
            <a:endParaRPr lang="en-AU" altLang="zh-CN" sz="3200" b="1" dirty="0">
              <a:latin typeface="华文仿宋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644900"/>
            <a:ext cx="6400800" cy="26717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第三组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刘浩钊</a:t>
            </a:r>
            <a:endParaRPr lang="en-AU" altLang="zh-C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B7680A-03AC-4901-8184-45BAC97AF524}"/>
              </a:ext>
            </a:extLst>
          </p:cNvPr>
          <p:cNvSpPr txBox="1"/>
          <p:nvPr/>
        </p:nvSpPr>
        <p:spPr>
          <a:xfrm>
            <a:off x="1187624" y="1778721"/>
            <a:ext cx="6840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ECBC-MAC</a:t>
            </a:r>
            <a:r>
              <a:rPr lang="zh-CN" altLang="en-US" sz="2800" dirty="0"/>
              <a:t>算法，</a:t>
            </a:r>
            <a:endParaRPr lang="en-US" altLang="zh-CN" sz="2800" dirty="0"/>
          </a:p>
          <a:p>
            <a:r>
              <a:rPr lang="zh-CN" altLang="en-US" sz="2800" dirty="0"/>
              <a:t>初始向量</a:t>
            </a:r>
            <a:r>
              <a:rPr lang="en-US" altLang="zh-CN" sz="2800" dirty="0"/>
              <a:t>iv </a:t>
            </a:r>
            <a:r>
              <a:rPr lang="zh-CN" altLang="en-US" sz="2800" dirty="0"/>
              <a:t>设为</a:t>
            </a:r>
            <a:r>
              <a:rPr lang="en-US" altLang="zh-CN" sz="2800" dirty="0"/>
              <a:t>0</a:t>
            </a:r>
            <a:r>
              <a:rPr lang="zh-CN" altLang="en-US" sz="2800" dirty="0"/>
              <a:t>，如果给定密钥</a:t>
            </a:r>
            <a:r>
              <a:rPr lang="en-US" altLang="zh-CN" sz="2800" dirty="0"/>
              <a:t>K</a:t>
            </a:r>
            <a:r>
              <a:rPr lang="zh-CN" altLang="en-US" sz="2800" dirty="0"/>
              <a:t>、消息</a:t>
            </a:r>
            <a:r>
              <a:rPr lang="en-US" altLang="zh-CN" sz="2800" dirty="0"/>
              <a:t>M</a:t>
            </a:r>
            <a:r>
              <a:rPr lang="zh-CN" altLang="en-US" sz="2800" dirty="0"/>
              <a:t>、标签（</a:t>
            </a:r>
            <a:r>
              <a:rPr lang="en-US" altLang="zh-CN" sz="2800" dirty="0" err="1"/>
              <a:t>r,t</a:t>
            </a:r>
            <a:r>
              <a:rPr lang="zh-CN" altLang="en-US" sz="2800" dirty="0"/>
              <a:t>），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验证</a:t>
            </a:r>
            <a:r>
              <a:rPr lang="en-US" altLang="zh-CN" sz="2800" dirty="0"/>
              <a:t>t=ECBC(</a:t>
            </a:r>
            <a:r>
              <a:rPr lang="en-US" altLang="zh-CN" sz="2800" dirty="0" err="1"/>
              <a:t>k,m</a:t>
            </a:r>
            <a:r>
              <a:rPr lang="en-US" altLang="zh-CN" sz="2800" dirty="0"/>
              <a:t>)</a:t>
            </a:r>
            <a:r>
              <a:rPr lang="zh-CN" altLang="en-US" sz="2800" dirty="0"/>
              <a:t>输出</a:t>
            </a:r>
            <a:r>
              <a:rPr lang="en-US" altLang="zh-CN" sz="2800" dirty="0"/>
              <a:t>'' 1''</a:t>
            </a:r>
            <a:r>
              <a:rPr lang="zh-CN" altLang="en-US" sz="2800" dirty="0"/>
              <a:t>，否则输出</a:t>
            </a:r>
            <a:r>
              <a:rPr lang="en-US" altLang="zh-CN" sz="2800" dirty="0"/>
              <a:t>'' 0‘’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攻击者可以查询</a:t>
            </a:r>
            <a:r>
              <a:rPr lang="en-US" altLang="zh-CN" sz="2800" dirty="0"/>
              <a:t>1</a:t>
            </a:r>
            <a:r>
              <a:rPr lang="zh-CN" altLang="en-US" sz="2800" dirty="0"/>
              <a:t>块消息</a:t>
            </a:r>
            <a:r>
              <a:rPr lang="en-US" altLang="zh-CN" sz="2800" dirty="0"/>
              <a:t>m</a:t>
            </a:r>
            <a:r>
              <a:rPr lang="zh-CN" altLang="en-US" sz="2800" dirty="0"/>
              <a:t>，获得标记</a:t>
            </a:r>
            <a:r>
              <a:rPr lang="en-US" altLang="zh-CN" sz="2800" dirty="0"/>
              <a:t>(r</a:t>
            </a:r>
            <a:r>
              <a:rPr lang="zh-CN" altLang="en-US" sz="2800" dirty="0"/>
              <a:t>，</a:t>
            </a:r>
            <a:r>
              <a:rPr lang="en-US" altLang="zh-CN" sz="2800" dirty="0"/>
              <a:t>t)</a:t>
            </a:r>
            <a:r>
              <a:rPr lang="zh-CN" altLang="en-US" sz="2800" dirty="0"/>
              <a:t>。然后，他可以生成如下的存在性伪造的（</a:t>
            </a:r>
            <a:r>
              <a:rPr lang="en-US" altLang="zh-CN" sz="2800" dirty="0"/>
              <a:t>forgery</a:t>
            </a:r>
            <a:r>
              <a:rPr lang="zh-CN" altLang="en-US" sz="2800" dirty="0"/>
              <a:t>）：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E8C6DE-5281-4292-9B19-8A7D625E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4" y="5517232"/>
            <a:ext cx="8715976" cy="6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题目四：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3C2543-302F-49D0-A267-E7E5BC83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7" y="3284984"/>
            <a:ext cx="8131245" cy="323878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AADF369-48DA-4BFE-9235-E99CF8FA936F}"/>
              </a:ext>
            </a:extLst>
          </p:cNvPr>
          <p:cNvSpPr txBox="1">
            <a:spLocks/>
          </p:cNvSpPr>
          <p:nvPr/>
        </p:nvSpPr>
        <p:spPr bwMode="auto">
          <a:xfrm>
            <a:off x="68301" y="1196752"/>
            <a:ext cx="910109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华文仿宋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华文仿宋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华文仿宋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华文仿宋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华文仿宋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zh-CN" altLang="en-US" sz="2800" dirty="0"/>
              <a:t>题目大意：</a:t>
            </a:r>
            <a:r>
              <a:rPr lang="en-US" altLang="zh-CN" sz="2800" dirty="0" err="1"/>
              <a:t>alice</a:t>
            </a:r>
            <a:r>
              <a:rPr lang="zh-CN" altLang="en-US" sz="2800" dirty="0"/>
              <a:t>要向六个接收者广播数据包，</a:t>
            </a:r>
            <a:r>
              <a:rPr lang="en-US" altLang="zh-CN" sz="2800" dirty="0" err="1"/>
              <a:t>alice</a:t>
            </a:r>
            <a:r>
              <a:rPr lang="zh-CN" altLang="en-US" sz="2800" dirty="0"/>
              <a:t>决定使用</a:t>
            </a:r>
            <a:r>
              <a:rPr lang="en-US" altLang="zh-CN" sz="2800" dirty="0"/>
              <a:t>mac</a:t>
            </a:r>
            <a:r>
              <a:rPr lang="zh-CN" altLang="en-US" sz="2800" dirty="0"/>
              <a:t>验证。用户需要验证标签后才决定是否接受数据包。但是</a:t>
            </a:r>
            <a:r>
              <a:rPr lang="en-US" altLang="zh-CN" sz="2800" dirty="0" err="1"/>
              <a:t>alice</a:t>
            </a:r>
            <a:r>
              <a:rPr lang="zh-CN" altLang="en-US" sz="2800" dirty="0"/>
              <a:t>要防止六个接受者使用对应</a:t>
            </a:r>
            <a:r>
              <a:rPr lang="en-US" altLang="zh-CN" sz="2800" dirty="0"/>
              <a:t>key</a:t>
            </a:r>
            <a:r>
              <a:rPr lang="zh-CN" altLang="en-US" sz="2800" dirty="0"/>
              <a:t>伪造数据包发给其他人，因此需要保证六个人标签不会被相互伪造。</a:t>
            </a:r>
          </a:p>
        </p:txBody>
      </p:sp>
    </p:spTree>
    <p:extLst>
      <p:ext uri="{BB962C8B-B14F-4D97-AF65-F5344CB8AC3E}">
        <p14:creationId xmlns:p14="http://schemas.microsoft.com/office/powerpoint/2010/main" val="11907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E8E304-637A-4A1E-84A3-5A417468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12976"/>
            <a:ext cx="8784976" cy="6687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34331C-46AE-43ED-8959-32BA5DC48DD0}"/>
              </a:ext>
            </a:extLst>
          </p:cNvPr>
          <p:cNvSpPr txBox="1"/>
          <p:nvPr/>
        </p:nvSpPr>
        <p:spPr>
          <a:xfrm>
            <a:off x="827584" y="1721444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因此找到相互没有包含关系，不能发送利用自己所掌握的密钥发送能被别人验证的数据包</a:t>
            </a:r>
          </a:p>
        </p:txBody>
      </p:sp>
    </p:spTree>
    <p:extLst>
      <p:ext uri="{BB962C8B-B14F-4D97-AF65-F5344CB8AC3E}">
        <p14:creationId xmlns:p14="http://schemas.microsoft.com/office/powerpoint/2010/main" val="124952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题目五：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F60EA9-72D0-4283-8DD3-9DBA9E7B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" y="1689285"/>
            <a:ext cx="8146486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57C26-758D-4966-AFBD-30AAB0724D00}"/>
              </a:ext>
            </a:extLst>
          </p:cNvPr>
          <p:cNvSpPr txBox="1"/>
          <p:nvPr/>
        </p:nvSpPr>
        <p:spPr>
          <a:xfrm>
            <a:off x="323528" y="184482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假设我们计算由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AES</a:t>
            </a:r>
            <a:r>
              <a:rPr lang="zh-CN" altLang="en-US" dirty="0"/>
              <a:t>块组成的长消息</a:t>
            </a:r>
            <a:r>
              <a:rPr lang="en-US" altLang="zh-CN" dirty="0"/>
              <a:t>m</a:t>
            </a:r>
            <a:r>
              <a:rPr lang="zh-CN" altLang="en-US" dirty="0"/>
              <a:t>的标记。设</a:t>
            </a:r>
            <a:r>
              <a:rPr lang="en-US" altLang="zh-CN" dirty="0"/>
              <a:t>m‘</a:t>
            </a:r>
            <a:r>
              <a:rPr lang="zh-CN" altLang="en-US" dirty="0"/>
              <a:t>是通过翻转</a:t>
            </a:r>
            <a:r>
              <a:rPr lang="en-US" altLang="zh-CN" dirty="0"/>
              <a:t>m</a:t>
            </a:r>
            <a:r>
              <a:rPr lang="zh-CN" altLang="en-US" dirty="0"/>
              <a:t>的最后一位。从</a:t>
            </a:r>
            <a:r>
              <a:rPr lang="en-US" altLang="zh-CN" dirty="0"/>
              <a:t>m</a:t>
            </a:r>
            <a:r>
              <a:rPr lang="zh-CN" altLang="en-US" dirty="0"/>
              <a:t>获得的</a:t>
            </a:r>
            <a:r>
              <a:rPr lang="en-US" altLang="zh-CN" dirty="0"/>
              <a:t>n</a:t>
            </a:r>
            <a:r>
              <a:rPr lang="zh-CN" altLang="en-US" dirty="0"/>
              <a:t>块消息</a:t>
            </a:r>
            <a:r>
              <a:rPr lang="en-US" altLang="zh-CN" dirty="0"/>
              <a:t>(</a:t>
            </a:r>
            <a:r>
              <a:rPr lang="zh-CN" altLang="en-US" dirty="0"/>
              <a:t>也就是说，如果</a:t>
            </a:r>
            <a:r>
              <a:rPr lang="en-US" altLang="zh-CN" dirty="0"/>
              <a:t>m</a:t>
            </a:r>
            <a:r>
              <a:rPr lang="zh-CN" altLang="en-US" dirty="0"/>
              <a:t>的最后一位是</a:t>
            </a:r>
            <a:r>
              <a:rPr lang="en-US" altLang="zh-CN" dirty="0"/>
              <a:t>b</a:t>
            </a:r>
            <a:r>
              <a:rPr lang="zh-CN" altLang="en-US" dirty="0"/>
              <a:t>，那么</a:t>
            </a:r>
            <a:r>
              <a:rPr lang="en-US" altLang="zh-CN" dirty="0"/>
              <a:t>m’</a:t>
            </a:r>
            <a:r>
              <a:rPr lang="zh-CN" altLang="en-US" dirty="0"/>
              <a:t>的最后一位是</a:t>
            </a:r>
            <a:r>
              <a:rPr lang="en-US" altLang="zh-CN" dirty="0"/>
              <a:t>b^1)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要从</a:t>
            </a:r>
            <a:r>
              <a:rPr lang="en-US" altLang="zh-CN" dirty="0"/>
              <a:t>m</a:t>
            </a:r>
            <a:r>
              <a:rPr lang="zh-CN" altLang="en-US" dirty="0"/>
              <a:t>的标记和</a:t>
            </a:r>
            <a:r>
              <a:rPr lang="en-US" altLang="zh-CN" dirty="0"/>
              <a:t>MAC</a:t>
            </a:r>
            <a:r>
              <a:rPr lang="zh-CN" altLang="en-US" dirty="0"/>
              <a:t>密钥中计算</a:t>
            </a:r>
            <a:r>
              <a:rPr lang="en-US" altLang="zh-CN" dirty="0"/>
              <a:t>m‘</a:t>
            </a:r>
            <a:r>
              <a:rPr lang="zh-CN" altLang="en-US" dirty="0"/>
              <a:t>的标记，需要多少次对</a:t>
            </a:r>
            <a:r>
              <a:rPr lang="en-US" altLang="zh-CN" dirty="0"/>
              <a:t>AES</a:t>
            </a:r>
            <a:r>
              <a:rPr lang="zh-CN" altLang="en-US" dirty="0"/>
              <a:t>的调用？</a:t>
            </a:r>
            <a:r>
              <a:rPr lang="en-US" altLang="zh-CN" dirty="0"/>
              <a:t>(</a:t>
            </a:r>
            <a:r>
              <a:rPr lang="zh-CN" altLang="en-US" dirty="0"/>
              <a:t>在这个问题中，请忽略消息填充，并简单地假设消息长度始终是</a:t>
            </a:r>
            <a:r>
              <a:rPr lang="en-US" altLang="zh-CN" dirty="0"/>
              <a:t>AES</a:t>
            </a:r>
            <a:r>
              <a:rPr lang="zh-CN" altLang="en-US" dirty="0"/>
              <a:t>块大小的倍数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F47D3C-EE5D-4D62-87E7-07841BA53BB8}"/>
              </a:ext>
            </a:extLst>
          </p:cNvPr>
          <p:cNvSpPr txBox="1"/>
          <p:nvPr/>
        </p:nvSpPr>
        <p:spPr>
          <a:xfrm>
            <a:off x="683568" y="386104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、对于最后一块解密调用一次</a:t>
            </a:r>
            <a:r>
              <a:rPr lang="en-US" altLang="zh-CN" dirty="0"/>
              <a:t>AES</a:t>
            </a:r>
            <a:r>
              <a:rPr lang="zh-CN" altLang="en-US" dirty="0"/>
              <a:t>（</a:t>
            </a:r>
            <a:r>
              <a:rPr lang="en-US" altLang="zh-CN" dirty="0"/>
              <a:t>K1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、对于最后一块的解密也调用一次</a:t>
            </a:r>
            <a:r>
              <a:rPr lang="en-US" altLang="zh-CN" dirty="0"/>
              <a:t>AES</a:t>
            </a:r>
            <a:r>
              <a:rPr lang="zh-CN" altLang="en-US" dirty="0"/>
              <a:t>（</a:t>
            </a:r>
            <a:r>
              <a:rPr lang="en-US" altLang="zh-CN" dirty="0"/>
              <a:t>K2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然后返回来加密调用两次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总共四次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6A4A4E-67E9-462B-925D-DA8F58B0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564627"/>
            <a:ext cx="4608512" cy="22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5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题目六：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858FCB-99A6-4211-AAC3-8EDC1A028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52736"/>
            <a:ext cx="5808983" cy="55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07DAE-A2B4-47E9-B88E-B5DA24ADEF29}"/>
              </a:ext>
            </a:extLst>
          </p:cNvPr>
          <p:cNvSpPr txBox="1"/>
          <p:nvPr/>
        </p:nvSpPr>
        <p:spPr>
          <a:xfrm>
            <a:off x="899592" y="1772816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给你一个</a:t>
            </a:r>
            <a:r>
              <a:rPr lang="en-US" altLang="zh-CN" dirty="0"/>
              <a:t>hash</a:t>
            </a:r>
            <a:r>
              <a:rPr lang="zh-CN" altLang="en-US" dirty="0"/>
              <a:t>函数，让你判断新的函数是否为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collision resistant  </a:t>
            </a:r>
            <a:r>
              <a:rPr lang="zh-CN" altLang="en-US" dirty="0"/>
              <a:t>无冲突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AF1D33-CD61-4974-9628-87F547202F16}"/>
              </a:ext>
            </a:extLst>
          </p:cNvPr>
          <p:cNvSpPr txBox="1"/>
          <p:nvPr/>
        </p:nvSpPr>
        <p:spPr>
          <a:xfrm>
            <a:off x="539552" y="2971800"/>
            <a:ext cx="339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合法的新</a:t>
            </a:r>
            <a:r>
              <a:rPr lang="en-US" altLang="zh-CN" dirty="0"/>
              <a:t>hash</a:t>
            </a:r>
            <a:r>
              <a:rPr lang="zh-CN" altLang="en-US" dirty="0"/>
              <a:t>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50E427-65BF-45ED-AE71-C72B818D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8209"/>
            <a:ext cx="6850974" cy="25834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3442F0-0A40-479B-BBAB-86D0051B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18" y="3523132"/>
            <a:ext cx="483911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题目七：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6286AB-C612-4CE9-91D1-4704CD12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3" y="1556792"/>
            <a:ext cx="4564776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A52779-23B3-47AE-A161-BD66AB5C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8829"/>
            <a:ext cx="4465707" cy="29949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228C12-4713-4EE6-9249-D87A078BE21A}"/>
              </a:ext>
            </a:extLst>
          </p:cNvPr>
          <p:cNvSpPr txBox="1"/>
          <p:nvPr/>
        </p:nvSpPr>
        <p:spPr>
          <a:xfrm>
            <a:off x="629289" y="160644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有两个</a:t>
            </a:r>
            <a:r>
              <a:rPr lang="en-US" altLang="zh-CN" dirty="0"/>
              <a:t>hash</a:t>
            </a:r>
            <a:r>
              <a:rPr lang="zh-CN" altLang="en-US" dirty="0"/>
              <a:t>函数，存在</a:t>
            </a:r>
            <a:r>
              <a:rPr lang="en-US" altLang="zh-CN" dirty="0"/>
              <a:t>x</a:t>
            </a:r>
            <a:r>
              <a:rPr lang="zh-CN" altLang="en-US" dirty="0"/>
              <a:t>！</a:t>
            </a:r>
            <a:r>
              <a:rPr lang="en-US" altLang="zh-CN" dirty="0"/>
              <a:t>=y </a:t>
            </a:r>
            <a:r>
              <a:rPr lang="zh-CN" altLang="en-US" dirty="0"/>
              <a:t>同时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1678C4-7DCB-4824-9C7B-B9218FA1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469189"/>
            <a:ext cx="2736304" cy="6438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DDC5CA-A4BF-452C-AE4D-03D33BE6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607" y="3383280"/>
            <a:ext cx="3939881" cy="7315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6902C1-908B-482D-BFAF-E6F8AD4486F1}"/>
              </a:ext>
            </a:extLst>
          </p:cNvPr>
          <p:cNvSpPr/>
          <p:nvPr/>
        </p:nvSpPr>
        <p:spPr>
          <a:xfrm>
            <a:off x="5292080" y="2322698"/>
            <a:ext cx="2569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answer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709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题目八：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25B3F5-C1B8-4F91-B851-E6877F35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484784"/>
            <a:ext cx="7416824" cy="45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题目一：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849213-7705-4420-BB7C-5823161D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6264696" cy="42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D98C4E-1BB2-42B7-B0F3-1F12CE7893D7}"/>
              </a:ext>
            </a:extLst>
          </p:cNvPr>
          <p:cNvSpPr txBox="1"/>
          <p:nvPr/>
        </p:nvSpPr>
        <p:spPr>
          <a:xfrm>
            <a:off x="755576" y="1691680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给一个压缩函数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x,y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)=AES(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x,y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找出他冲突，其中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AES(x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y)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密钥下对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AES-128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加密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找到一个数对  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F1(x1,y1)=F2(x2,y2)</a:t>
            </a: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30EFF0-C9F2-40C3-8BC2-18D3A754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92" y="3169008"/>
            <a:ext cx="6704535" cy="90806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A69174E-48A1-4D75-8F41-8EE789F39B03}"/>
              </a:ext>
            </a:extLst>
          </p:cNvPr>
          <p:cNvSpPr/>
          <p:nvPr/>
        </p:nvSpPr>
        <p:spPr>
          <a:xfrm>
            <a:off x="395536" y="3933056"/>
            <a:ext cx="6439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类似与方程平移变量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863D88-EAD7-43B5-B694-1C55728EA7B4}"/>
              </a:ext>
            </a:extLst>
          </p:cNvPr>
          <p:cNvSpPr txBox="1"/>
          <p:nvPr/>
        </p:nvSpPr>
        <p:spPr>
          <a:xfrm>
            <a:off x="395536" y="485638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AES</a:t>
            </a:r>
            <a:r>
              <a:rPr lang="zh-CN" altLang="en-US" dirty="0"/>
              <a:t>（</a:t>
            </a:r>
            <a:r>
              <a:rPr lang="en-US" altLang="zh-CN" dirty="0"/>
              <a:t>x1,y1</a:t>
            </a:r>
            <a:r>
              <a:rPr lang="zh-CN" altLang="en-US" dirty="0"/>
              <a:t>）</a:t>
            </a:r>
            <a:r>
              <a:rPr lang="en-US" altLang="zh-CN" dirty="0"/>
              <a:t>^y1=AES(x2,y2)^y2  </a:t>
            </a:r>
          </a:p>
          <a:p>
            <a:r>
              <a:rPr lang="en-US" altLang="zh-CN" dirty="0"/>
              <a:t>AES(x2,y2)=AES(x1,y1)^y1^y2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18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题目九：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9EFB24-8358-4E6A-9E9F-9B68006F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6" y="1628800"/>
            <a:ext cx="7559695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31B201-B1D2-416A-9100-D9CE6C8CAE4C}"/>
              </a:ext>
            </a:extLst>
          </p:cNvPr>
          <p:cNvSpPr txBox="1"/>
          <p:nvPr/>
        </p:nvSpPr>
        <p:spPr>
          <a:xfrm>
            <a:off x="755576" y="198884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与题目八类似，类似解方程一样？直接平移就可以了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7C57C6-D61C-4CA7-80B0-2CEE2864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50133"/>
            <a:ext cx="6743695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题目十：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109BE-D1C1-4D23-8EA8-5F007C88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" y="1536345"/>
            <a:ext cx="9144000" cy="21059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E9FDCA-6E66-4873-93FB-AB58869E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99745"/>
            <a:ext cx="2819644" cy="3429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0E5690-4B57-4E71-9510-88A8B11944CB}"/>
              </a:ext>
            </a:extLst>
          </p:cNvPr>
          <p:cNvSpPr txBox="1"/>
          <p:nvPr/>
        </p:nvSpPr>
        <p:spPr>
          <a:xfrm>
            <a:off x="4792118" y="2036554"/>
            <a:ext cx="2148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两个发送冲突概率为</a:t>
            </a:r>
            <a:r>
              <a:rPr lang="en-US" altLang="zh-CN" dirty="0"/>
              <a:t>1/T</a:t>
            </a:r>
            <a:r>
              <a:rPr lang="zh-CN" altLang="en-US" dirty="0"/>
              <a:t>，三个一样概率为</a:t>
            </a:r>
            <a:r>
              <a:rPr lang="en-US" altLang="zh-CN" dirty="0"/>
              <a:t>1/T^2.</a:t>
            </a:r>
          </a:p>
          <a:p>
            <a:endParaRPr lang="en-US" altLang="zh-CN" dirty="0"/>
          </a:p>
          <a:p>
            <a:r>
              <a:rPr lang="zh-CN" altLang="en-US" dirty="0"/>
              <a:t>总的情况为</a:t>
            </a:r>
            <a:r>
              <a:rPr lang="en-US" altLang="zh-CN" dirty="0"/>
              <a:t>n^3/T^2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5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8A358A-7A7A-4E71-9CBF-A7663288A4FF}"/>
              </a:ext>
            </a:extLst>
          </p:cNvPr>
          <p:cNvSpPr/>
          <p:nvPr/>
        </p:nvSpPr>
        <p:spPr>
          <a:xfrm>
            <a:off x="2843808" y="1916832"/>
            <a:ext cx="2916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end!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3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mac</a:t>
            </a:r>
            <a:r>
              <a:rPr lang="zh-CN" altLang="en-US" dirty="0"/>
              <a:t>签名算法，下面那类攻击是无法防御的：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签名算法仅适用于文件内容，不保护文件元数据。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D5E9D6-5CFC-4BB1-A481-FB5812A4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4077072"/>
            <a:ext cx="975620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题目二：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FE93C-688D-4409-A2B4-9BE4B4B4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5" y="1484784"/>
            <a:ext cx="8420830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题目二：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E7199C-42ED-49B4-84BD-491E0695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25588"/>
            <a:ext cx="7133362" cy="3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-2196752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题目大意：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给定一个安全的</a:t>
            </a:r>
            <a:r>
              <a:rPr lang="en-US" altLang="zh-CN" dirty="0"/>
              <a:t>mac</a:t>
            </a:r>
            <a:r>
              <a:rPr lang="zh-CN" altLang="en-US" dirty="0"/>
              <a:t>，问下面那些是安全的</a:t>
            </a:r>
            <a:r>
              <a:rPr lang="en-US" altLang="zh-CN" dirty="0"/>
              <a:t>mac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FCE9D6-E867-40AC-9DF9-E3B48D39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3070828"/>
            <a:ext cx="4243687" cy="1142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613FC3-7842-486D-A3ED-23CA1D5908FC}"/>
              </a:ext>
            </a:extLst>
          </p:cNvPr>
          <p:cNvSpPr txBox="1"/>
          <p:nvPr/>
        </p:nvSpPr>
        <p:spPr>
          <a:xfrm>
            <a:off x="3635896" y="3070828"/>
            <a:ext cx="5256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消息异或自己本身为</a:t>
            </a:r>
            <a:r>
              <a:rPr lang="en-US" altLang="zh-CN" dirty="0"/>
              <a:t>0</a:t>
            </a:r>
            <a:r>
              <a:rPr lang="zh-CN" altLang="en-US" dirty="0"/>
              <a:t>，这样得到的</a:t>
            </a:r>
            <a:r>
              <a:rPr lang="en-US" altLang="zh-CN" dirty="0"/>
              <a:t>tag</a:t>
            </a:r>
            <a:r>
              <a:rPr lang="zh-CN" altLang="en-US" dirty="0"/>
              <a:t>都是一样的。可以随意伪造，也无法识别。这样无法成为安全</a:t>
            </a:r>
            <a:r>
              <a:rPr lang="en-US" altLang="zh-CN" dirty="0"/>
              <a:t>mac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4FFB1-0BE8-46E0-92E1-3699F054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" y="4554529"/>
            <a:ext cx="5806752" cy="11222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17184A7-067C-4EBE-AB27-2373F67BA244}"/>
              </a:ext>
            </a:extLst>
          </p:cNvPr>
          <p:cNvSpPr txBox="1"/>
          <p:nvPr/>
        </p:nvSpPr>
        <p:spPr>
          <a:xfrm>
            <a:off x="4973217" y="4744731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m=0^n </a:t>
            </a:r>
            <a:r>
              <a:rPr lang="zh-CN" altLang="en-US" dirty="0"/>
              <a:t>和</a:t>
            </a:r>
            <a:r>
              <a:rPr lang="en-US" altLang="zh-CN" dirty="0"/>
              <a:t>m=0^(n-1)1  </a:t>
            </a:r>
            <a:r>
              <a:rPr lang="zh-CN" altLang="en-US" dirty="0"/>
              <a:t>最后得出来的</a:t>
            </a:r>
            <a:r>
              <a:rPr lang="en-US" altLang="zh-CN" dirty="0"/>
              <a:t>tag</a:t>
            </a:r>
            <a:r>
              <a:rPr lang="zh-CN" altLang="en-US" dirty="0"/>
              <a:t>是一样的，攻击者可以通过输入</a:t>
            </a:r>
            <a:r>
              <a:rPr lang="en-US" altLang="zh-CN" dirty="0"/>
              <a:t>0^n </a:t>
            </a:r>
            <a:r>
              <a:rPr lang="zh-CN" altLang="en-US" dirty="0"/>
              <a:t>来伪造</a:t>
            </a:r>
            <a:r>
              <a:rPr lang="en-US" altLang="zh-CN" dirty="0"/>
              <a:t>m=0^(n-1)1 </a:t>
            </a:r>
            <a:r>
              <a:rPr lang="zh-CN" altLang="en-US" dirty="0"/>
              <a:t>的消息</a:t>
            </a:r>
          </a:p>
        </p:txBody>
      </p:sp>
    </p:spTree>
    <p:extLst>
      <p:ext uri="{BB962C8B-B14F-4D97-AF65-F5344CB8AC3E}">
        <p14:creationId xmlns:p14="http://schemas.microsoft.com/office/powerpoint/2010/main" val="338820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8D71DD-DD4B-4100-B40A-5CE0ECC7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6991508" cy="20162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8DB6D2-663C-4B5A-B2DB-C95CA6A8C483}"/>
              </a:ext>
            </a:extLst>
          </p:cNvPr>
          <p:cNvSpPr txBox="1"/>
          <p:nvPr/>
        </p:nvSpPr>
        <p:spPr>
          <a:xfrm>
            <a:off x="899592" y="321297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这个显然是不安全的</a:t>
            </a:r>
            <a:r>
              <a:rPr lang="en-US" altLang="zh-CN" dirty="0"/>
              <a:t>mac</a:t>
            </a:r>
            <a:r>
              <a:rPr lang="zh-CN" altLang="en-US" dirty="0"/>
              <a:t>，攻击者只需要使用</a:t>
            </a:r>
            <a:r>
              <a:rPr lang="en-US" altLang="zh-CN" dirty="0"/>
              <a:t>(0^n,0^s)</a:t>
            </a:r>
            <a:r>
              <a:rPr lang="zh-CN" altLang="en-US" dirty="0"/>
              <a:t>的构造，就可以伪造，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74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C6AE4-F9DB-4B3C-995E-9E5FF2F6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8760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安全的</a:t>
            </a:r>
            <a:r>
              <a:rPr lang="en-US" altLang="zh-CN" dirty="0"/>
              <a:t>MAC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72E38F-D3A3-472E-B20C-B4BF61C7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691680"/>
            <a:ext cx="5328592" cy="17310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E9B943-C3A7-4123-80EF-A4D1FEFD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53" y="3645024"/>
            <a:ext cx="5997102" cy="1143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6232CC-B3A2-452E-863C-F46FD57AC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8" y="5128363"/>
            <a:ext cx="4647652" cy="8209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B416C7-FD78-4DAD-A7D1-A07C1FAE8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1804804"/>
            <a:ext cx="4248472" cy="8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D50070E-BACC-4BA6-AF40-56F10F87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52736" y="836712"/>
            <a:ext cx="6400800" cy="1752600"/>
          </a:xfrm>
        </p:spPr>
        <p:txBody>
          <a:bodyPr/>
          <a:lstStyle/>
          <a:p>
            <a:r>
              <a:rPr lang="zh-CN" altLang="en-US" dirty="0"/>
              <a:t>题目三：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2E230F-99EC-4FBA-9B47-68F85AB9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756473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</TotalTime>
  <Words>686</Words>
  <Application>Microsoft Office PowerPoint</Application>
  <PresentationFormat>全屏显示(4:3)</PresentationFormat>
  <Paragraphs>65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仿宋</vt:lpstr>
      <vt:lpstr>华文仿宋</vt:lpstr>
      <vt:lpstr>Arial</vt:lpstr>
      <vt:lpstr>Calibri</vt:lpstr>
      <vt:lpstr>Wingdings</vt:lpstr>
      <vt:lpstr>Office 主题</vt:lpstr>
      <vt:lpstr>密码学第三周测试</vt:lpstr>
      <vt:lpstr>PowerPoint 演示文稿</vt:lpstr>
      <vt:lpstr>题目大意：</vt:lpstr>
      <vt:lpstr>PowerPoint 演示文稿</vt:lpstr>
      <vt:lpstr>PowerPoint 演示文稿</vt:lpstr>
      <vt:lpstr>题目大意：</vt:lpstr>
      <vt:lpstr>PowerPoint 演示文稿</vt:lpstr>
      <vt:lpstr>安全的MAC</vt:lpstr>
      <vt:lpstr>PowerPoint 演示文稿</vt:lpstr>
      <vt:lpstr>题目大意：</vt:lpstr>
      <vt:lpstr>PowerPoint 演示文稿</vt:lpstr>
      <vt:lpstr>PowerPoint 演示文稿</vt:lpstr>
      <vt:lpstr>PowerPoint 演示文稿</vt:lpstr>
      <vt:lpstr>题目大意：</vt:lpstr>
      <vt:lpstr>PowerPoint 演示文稿</vt:lpstr>
      <vt:lpstr>题目大意：</vt:lpstr>
      <vt:lpstr>PowerPoint 演示文稿</vt:lpstr>
      <vt:lpstr>题目大意：</vt:lpstr>
      <vt:lpstr>PowerPoint 演示文稿</vt:lpstr>
      <vt:lpstr>题目大意：</vt:lpstr>
      <vt:lpstr>PowerPoint 演示文稿</vt:lpstr>
      <vt:lpstr>题目大意：</vt:lpstr>
      <vt:lpstr>PowerPoint 演示文稿</vt:lpstr>
      <vt:lpstr>PowerPoint 演示文稿</vt:lpstr>
    </vt:vector>
  </TitlesOfParts>
  <Company>Xidian Uni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</dc:title>
  <dc:subject>template@zn</dc:subject>
  <dc:creator>znlady</dc:creator>
  <cp:lastModifiedBy>1158562458@qq.com</cp:lastModifiedBy>
  <cp:revision>162</cp:revision>
  <cp:lastPrinted>2005-09-02T04:15:44Z</cp:lastPrinted>
  <dcterms:created xsi:type="dcterms:W3CDTF">2009-08-04T00:04:18Z</dcterms:created>
  <dcterms:modified xsi:type="dcterms:W3CDTF">2020-10-27T11:25:52Z</dcterms:modified>
</cp:coreProperties>
</file>