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20917-18E1-EE42-AD0E-00CCDB041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97A35A-DC73-0F43-A529-CAA098F78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A3D340-5A2B-3240-9A31-58B3F05E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CEBF-E47E-7848-8012-DADC55B42618}" type="datetimeFigureOut">
              <a:rPr kumimoji="1" lang="zh-CN" altLang="en-US" smtClean="0"/>
              <a:t>2020/11/4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66345-A702-C94E-B663-7AB2A919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EA9A8-ECA4-CC46-AE7B-D44FC719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9543-B343-9D4D-BCDA-51022DCA29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746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00F0-8C9F-B04E-89ED-50D809EE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9D57E4-DE16-9D4A-AE9A-25B37A9F7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F612B9-E483-5D48-9918-638E5BAE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CEBF-E47E-7848-8012-DADC55B42618}" type="datetimeFigureOut">
              <a:rPr kumimoji="1" lang="zh-CN" altLang="en-US" smtClean="0"/>
              <a:t>2020/11/4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BBA3CC-7572-AF4F-9DC1-0943A166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7E61B3-0F44-F542-B668-6B01F16F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9543-B343-9D4D-BCDA-51022DCA29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80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3F6BEC-D8FD-764F-B2FD-1B153FF54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9DD5B-348D-AC4C-9B33-D58F0D3BA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89189-BD6C-6847-A23A-E061A4E8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CEBF-E47E-7848-8012-DADC55B42618}" type="datetimeFigureOut">
              <a:rPr kumimoji="1" lang="zh-CN" altLang="en-US" smtClean="0"/>
              <a:t>2020/11/4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D5D031-57C4-6745-B3BA-EC48431F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891C31-D8F9-0747-B540-A710C978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9543-B343-9D4D-BCDA-51022DCA29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09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28324-F4A5-3541-B492-C4AC7872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A4483-8D11-2D48-B2FC-4C60D070B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E998E-A09E-2F46-95D3-CA4260D8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CEBF-E47E-7848-8012-DADC55B42618}" type="datetimeFigureOut">
              <a:rPr kumimoji="1" lang="zh-CN" altLang="en-US" smtClean="0"/>
              <a:t>2020/11/4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9D9F5-8409-E041-864F-6CE4E966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9C229-8737-C54A-B22B-52F774A4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9543-B343-9D4D-BCDA-51022DCA29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382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57384-B14D-F244-8C5F-47223FD5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73CC4E-3B96-AE47-8E89-2C94EC086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CC1EA-54AD-764A-AFF5-AD56B89D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CEBF-E47E-7848-8012-DADC55B42618}" type="datetimeFigureOut">
              <a:rPr kumimoji="1" lang="zh-CN" altLang="en-US" smtClean="0"/>
              <a:t>2020/11/4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EA52F-03FE-EA46-BEF5-444C2E52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4ADD2-776B-0A45-B569-FC2E11B0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9543-B343-9D4D-BCDA-51022DCA29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197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A2DE8-0A36-B841-8FC0-762F28C4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4ED76-1C89-3B4F-8BF2-8749DDA2D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1EC063-692A-4340-B7B3-BCACD998A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53910E-B1CF-F340-AE67-D5F54E71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CEBF-E47E-7848-8012-DADC55B42618}" type="datetimeFigureOut">
              <a:rPr kumimoji="1" lang="zh-CN" altLang="en-US" smtClean="0"/>
              <a:t>2020/11/4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C63D3-D192-BB4D-909A-42118322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EF8278-1190-3041-8E2E-3CAFAA8B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9543-B343-9D4D-BCDA-51022DCA29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692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EE290-F6A5-E04B-B67C-11C86DA2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22F67F-C38F-2543-9CF9-A09CD9105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A5D9CD-FEA8-DB48-9C70-721D85FEF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C3711F-A13B-8A4D-BF76-A975023A4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B820CE-E17B-CF44-A626-3FF235DB3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5C4221-E009-F54D-9AF2-8261A085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CEBF-E47E-7848-8012-DADC55B42618}" type="datetimeFigureOut">
              <a:rPr kumimoji="1" lang="zh-CN" altLang="en-US" smtClean="0"/>
              <a:t>2020/11/4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4D351D-9B10-A847-B770-EF97CB5B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8E13E6-550D-3B44-A64C-255F8E7F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9543-B343-9D4D-BCDA-51022DCA29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315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AD349-99C9-414C-A522-CED2295DD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83EF48-71CB-8341-A266-5B6A8872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CEBF-E47E-7848-8012-DADC55B42618}" type="datetimeFigureOut">
              <a:rPr kumimoji="1" lang="zh-CN" altLang="en-US" smtClean="0"/>
              <a:t>2020/11/4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C150BD-077A-784B-B4DC-CB111414F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5FD573-3914-2F44-AA7B-F8B8880E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9543-B343-9D4D-BCDA-51022DCA29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998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1545C1-01BD-4143-A27C-E9E5DACF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CEBF-E47E-7848-8012-DADC55B42618}" type="datetimeFigureOut">
              <a:rPr kumimoji="1" lang="zh-CN" altLang="en-US" smtClean="0"/>
              <a:t>2020/11/4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34924E-63AC-7643-AE05-D226603F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A74E5A-E6F0-834E-9256-F2A8326B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9543-B343-9D4D-BCDA-51022DCA29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56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06EE0-7D3E-C74B-B3C7-885ADD31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D4B45-9DC9-F346-80A0-224D9963A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678F03-C424-B44C-8053-CD7E620C1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293AA6-0A46-F84D-AE5D-99F63059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CEBF-E47E-7848-8012-DADC55B42618}" type="datetimeFigureOut">
              <a:rPr kumimoji="1" lang="zh-CN" altLang="en-US" smtClean="0"/>
              <a:t>2020/11/4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927E42-7085-5649-BACF-07B924BF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74FF1-7DB0-4F4F-A744-7D549D70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9543-B343-9D4D-BCDA-51022DCA29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09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D3D83-8332-CE4E-A6FC-84EC0E58A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B6316F-BDB7-5343-92CB-6C5858E13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4D6A7F-F4C2-674F-B24D-3EF0AB197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0A197D-4589-8746-B14C-DA8190513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CEBF-E47E-7848-8012-DADC55B42618}" type="datetimeFigureOut">
              <a:rPr kumimoji="1" lang="zh-CN" altLang="en-US" smtClean="0"/>
              <a:t>2020/11/4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8D951D-AE9A-004F-ABAD-F62AEF2D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704CC7-CCF9-0E4D-B5EE-9DDFEE69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9543-B343-9D4D-BCDA-51022DCA29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889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8A5819-AA1D-C344-851D-65E08418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ADBF8A-065D-D048-B2C4-4CBC5E9C9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9E814-FF15-8E49-B4D0-CEF278559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1CEBF-E47E-7848-8012-DADC55B42618}" type="datetimeFigureOut">
              <a:rPr kumimoji="1" lang="zh-CN" altLang="en-US" smtClean="0"/>
              <a:t>2020/11/4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AF714-949D-5E47-8AF4-785D3DA5E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26C873-D2D8-244E-8BD3-E9400ACE1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19543-B343-9D4D-BCDA-51022DCA29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27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07D02-8508-4042-BB96-F1AB55386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9D3413-4978-E94B-B604-4275798CD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9A21DA-CF60-4B40-8E8D-F90B0226C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2" y="0"/>
            <a:ext cx="11984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81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C6B17-52F6-E544-9A4A-58BE439D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4ABC32E-B30B-F340-8E58-F3B90BF7D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425" y="365125"/>
            <a:ext cx="10337891" cy="566353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B417F3B-D298-CA44-8A33-6CC9D6FF42FE}"/>
              </a:ext>
            </a:extLst>
          </p:cNvPr>
          <p:cNvSpPr txBox="1"/>
          <p:nvPr/>
        </p:nvSpPr>
        <p:spPr>
          <a:xfrm>
            <a:off x="3996346" y="1180213"/>
            <a:ext cx="419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第一种方法</a:t>
            </a:r>
            <a:r>
              <a:rPr kumimoji="1" lang="en-US" altLang="zh-CN" dirty="0">
                <a:solidFill>
                  <a:srgbClr val="FF0000"/>
                </a:solidFill>
              </a:rPr>
              <a:t>: </a:t>
            </a:r>
            <a:r>
              <a:rPr kumimoji="1" lang="zh-CN" altLang="en-US" dirty="0">
                <a:solidFill>
                  <a:srgbClr val="FF0000"/>
                </a:solidFill>
              </a:rPr>
              <a:t>使每次比较的耗时都一样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8DCD0A-0DC1-2742-94EE-CD17CC8AEF49}"/>
              </a:ext>
            </a:extLst>
          </p:cNvPr>
          <p:cNvSpPr txBox="1"/>
          <p:nvPr/>
        </p:nvSpPr>
        <p:spPr>
          <a:xfrm>
            <a:off x="6698512" y="3838354"/>
            <a:ext cx="3402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MAC</a:t>
            </a:r>
            <a:r>
              <a:rPr kumimoji="1" lang="zh-CN" altLang="en-US" dirty="0">
                <a:solidFill>
                  <a:srgbClr val="FF0000"/>
                </a:solidFill>
              </a:rPr>
              <a:t>之间的每个字节异或后，再或运算得到结果</a:t>
            </a:r>
          </a:p>
        </p:txBody>
      </p:sp>
    </p:spTree>
    <p:extLst>
      <p:ext uri="{BB962C8B-B14F-4D97-AF65-F5344CB8AC3E}">
        <p14:creationId xmlns:p14="http://schemas.microsoft.com/office/powerpoint/2010/main" val="298457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44BF0-FC9D-534E-AB67-29D560B2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F6BC243-04B4-6B49-8B9E-18F939039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10531972" cy="576986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7D4B10-8F07-A747-854C-1141AE31B4A1}"/>
              </a:ext>
            </a:extLst>
          </p:cNvPr>
          <p:cNvSpPr txBox="1"/>
          <p:nvPr/>
        </p:nvSpPr>
        <p:spPr>
          <a:xfrm>
            <a:off x="3721396" y="1136691"/>
            <a:ext cx="503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让攻击者不知道当前比较的是哪种具体字符串</a:t>
            </a:r>
          </a:p>
        </p:txBody>
      </p:sp>
    </p:spTree>
    <p:extLst>
      <p:ext uri="{BB962C8B-B14F-4D97-AF65-F5344CB8AC3E}">
        <p14:creationId xmlns:p14="http://schemas.microsoft.com/office/powerpoint/2010/main" val="318843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CC296-5171-B84C-9F13-4D1D62E7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34BD0E-9E6B-5848-A615-C76AE654C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631" y="280065"/>
            <a:ext cx="10708494" cy="612775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160DDF1-DA50-584C-A3DA-EE466CFEA4B6}"/>
              </a:ext>
            </a:extLst>
          </p:cNvPr>
          <p:cNvSpPr txBox="1"/>
          <p:nvPr/>
        </p:nvSpPr>
        <p:spPr>
          <a:xfrm>
            <a:off x="2131828" y="3636335"/>
            <a:ext cx="3964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假设压缩函数是抗碰撞的，那么大哈希函数也是抗碰撞的</a:t>
            </a:r>
          </a:p>
        </p:txBody>
      </p:sp>
    </p:spTree>
    <p:extLst>
      <p:ext uri="{BB962C8B-B14F-4D97-AF65-F5344CB8AC3E}">
        <p14:creationId xmlns:p14="http://schemas.microsoft.com/office/powerpoint/2010/main" val="196009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3994A-5F69-3A4E-9DF4-5E04B595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BD80A21-2A05-E748-96B4-3D896886A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631" y="365124"/>
            <a:ext cx="10881316" cy="596124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CC9F47-15FD-4946-8C81-32CF7365A241}"/>
              </a:ext>
            </a:extLst>
          </p:cNvPr>
          <p:cNvSpPr txBox="1"/>
          <p:nvPr/>
        </p:nvSpPr>
        <p:spPr>
          <a:xfrm>
            <a:off x="1052624" y="946297"/>
            <a:ext cx="446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这是一个哈希函数，把长消息提炼为标签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90449E-1184-024B-96A2-A4177F859920}"/>
              </a:ext>
            </a:extLst>
          </p:cNvPr>
          <p:cNvSpPr txBox="1"/>
          <p:nvPr/>
        </p:nvSpPr>
        <p:spPr>
          <a:xfrm>
            <a:off x="6602819" y="1988288"/>
            <a:ext cx="4957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首先我们会想到为什么不计算</a:t>
            </a:r>
            <a:r>
              <a:rPr kumimoji="1" lang="en-US" altLang="zh-CN" dirty="0">
                <a:solidFill>
                  <a:srgbClr val="FF0000"/>
                </a:solidFill>
              </a:rPr>
              <a:t>MAC</a:t>
            </a:r>
            <a:r>
              <a:rPr kumimoji="1" lang="zh-CN" altLang="en-US" dirty="0">
                <a:solidFill>
                  <a:srgbClr val="FF0000"/>
                </a:solidFill>
              </a:rPr>
              <a:t>密钥和</a:t>
            </a:r>
            <a:r>
              <a:rPr kumimoji="1" lang="en-US" altLang="zh-CN" dirty="0">
                <a:solidFill>
                  <a:srgbClr val="FF0000"/>
                </a:solidFill>
              </a:rPr>
              <a:t>MAC</a:t>
            </a:r>
            <a:r>
              <a:rPr kumimoji="1" lang="zh-CN" altLang="en-US" dirty="0">
                <a:solidFill>
                  <a:srgbClr val="FF0000"/>
                </a:solidFill>
              </a:rPr>
              <a:t>信息连接后的哈希呢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>
                <a:solidFill>
                  <a:srgbClr val="FF0000"/>
                </a:solidFill>
              </a:rPr>
              <a:t>因为它的标准扩展，即</a:t>
            </a:r>
            <a:r>
              <a:rPr kumimoji="1" lang="en-US" altLang="zh-CN" dirty="0">
                <a:solidFill>
                  <a:srgbClr val="FF0000"/>
                </a:solidFill>
              </a:rPr>
              <a:t>Merkle-</a:t>
            </a:r>
            <a:r>
              <a:rPr kumimoji="1" lang="en-US" altLang="zh-CN" dirty="0" err="1">
                <a:solidFill>
                  <a:srgbClr val="FF0000"/>
                </a:solidFill>
              </a:rPr>
              <a:t>Damgard</a:t>
            </a:r>
            <a:r>
              <a:rPr kumimoji="1" lang="zh-CN" altLang="en-US" dirty="0">
                <a:solidFill>
                  <a:srgbClr val="FF0000"/>
                </a:solidFill>
              </a:rPr>
              <a:t>机制</a:t>
            </a:r>
          </a:p>
        </p:txBody>
      </p:sp>
    </p:spTree>
    <p:extLst>
      <p:ext uri="{BB962C8B-B14F-4D97-AF65-F5344CB8AC3E}">
        <p14:creationId xmlns:p14="http://schemas.microsoft.com/office/powerpoint/2010/main" val="57445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CF9A1-104F-1D4C-AEE7-2E226883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63186DC-AEC8-034C-9606-3DD652604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1372"/>
          <a:stretch/>
        </p:blipFill>
        <p:spPr>
          <a:xfrm>
            <a:off x="714154" y="365125"/>
            <a:ext cx="10099158" cy="338816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1657740-74C3-8A4D-932A-31552B1A1A50}"/>
              </a:ext>
            </a:extLst>
          </p:cNvPr>
          <p:cNvSpPr/>
          <p:nvPr/>
        </p:nvSpPr>
        <p:spPr>
          <a:xfrm>
            <a:off x="8995144" y="1531200"/>
            <a:ext cx="1254642" cy="276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40EC0984-7CEF-F543-AAF2-0CA88923B54F}"/>
              </a:ext>
            </a:extLst>
          </p:cNvPr>
          <p:cNvSpPr/>
          <p:nvPr/>
        </p:nvSpPr>
        <p:spPr>
          <a:xfrm>
            <a:off x="9611833" y="1881963"/>
            <a:ext cx="45719" cy="839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3295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3E30C-F8B0-064D-9931-B50E6A1D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24C3B1D-0B26-3846-B613-9062E901C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113" y="365125"/>
            <a:ext cx="10739687" cy="588365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0FB17C8-9E0F-E34C-9130-2DC09AE5DDF1}"/>
              </a:ext>
            </a:extLst>
          </p:cNvPr>
          <p:cNvSpPr txBox="1"/>
          <p:nvPr/>
        </p:nvSpPr>
        <p:spPr>
          <a:xfrm>
            <a:off x="7060019" y="1392865"/>
            <a:ext cx="4082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标准方法（</a:t>
            </a:r>
            <a:r>
              <a:rPr kumimoji="1" lang="en-US" altLang="zh-CN" dirty="0">
                <a:solidFill>
                  <a:srgbClr val="FF0000"/>
                </a:solidFill>
              </a:rPr>
              <a:t>HMAC</a:t>
            </a:r>
            <a:r>
              <a:rPr kumimoji="1" lang="zh-CN" altLang="en-US" dirty="0">
                <a:solidFill>
                  <a:srgbClr val="FF0000"/>
                </a:solidFill>
              </a:rPr>
              <a:t>）：把一个抗碰撞的哈希函数生成一个</a:t>
            </a:r>
            <a:r>
              <a:rPr kumimoji="1" lang="en-US" altLang="zh-CN" dirty="0">
                <a:solidFill>
                  <a:srgbClr val="FF0000"/>
                </a:solidFill>
              </a:rPr>
              <a:t>MAC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FE97D8-0526-F74D-AEEA-AE1A963C5168}"/>
              </a:ext>
            </a:extLst>
          </p:cNvPr>
          <p:cNvSpPr txBox="1"/>
          <p:nvPr/>
        </p:nvSpPr>
        <p:spPr>
          <a:xfrm>
            <a:off x="6921795" y="3820823"/>
            <a:ext cx="4359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首先我们连接密钥</a:t>
            </a:r>
            <a:r>
              <a:rPr kumimoji="1" lang="en-US" altLang="zh-CN" dirty="0">
                <a:solidFill>
                  <a:srgbClr val="FF0000"/>
                </a:solidFill>
              </a:rPr>
              <a:t>K</a:t>
            </a:r>
            <a:r>
              <a:rPr kumimoji="1" lang="zh-CN" altLang="en-US" dirty="0">
                <a:solidFill>
                  <a:srgbClr val="FF0000"/>
                </a:solidFill>
              </a:rPr>
              <a:t>和内部密码本</a:t>
            </a:r>
            <a:r>
              <a:rPr kumimoji="1" lang="en-US" altLang="zh-CN" dirty="0" err="1">
                <a:solidFill>
                  <a:srgbClr val="FF0000"/>
                </a:solidFill>
              </a:rPr>
              <a:t>ipad</a:t>
            </a:r>
            <a:r>
              <a:rPr kumimoji="1" lang="zh-CN" altLang="en-US" dirty="0">
                <a:solidFill>
                  <a:srgbClr val="FF0000"/>
                </a:solidFill>
              </a:rPr>
              <a:t>，使他成为</a:t>
            </a:r>
            <a:r>
              <a:rPr kumimoji="1" lang="en-US" altLang="zh-CN" dirty="0">
                <a:solidFill>
                  <a:srgbClr val="FF0000"/>
                </a:solidFill>
              </a:rPr>
              <a:t>Merkle-</a:t>
            </a:r>
            <a:r>
              <a:rPr kumimoji="1" lang="en-US" altLang="zh-CN" dirty="0" err="1">
                <a:solidFill>
                  <a:srgbClr val="FF0000"/>
                </a:solidFill>
              </a:rPr>
              <a:t>Damgard</a:t>
            </a:r>
            <a:r>
              <a:rPr kumimoji="1" lang="zh-CN" altLang="en-US" dirty="0">
                <a:solidFill>
                  <a:srgbClr val="FF0000"/>
                </a:solidFill>
              </a:rPr>
              <a:t>的一个分组</a:t>
            </a:r>
          </a:p>
        </p:txBody>
      </p:sp>
    </p:spTree>
    <p:extLst>
      <p:ext uri="{BB962C8B-B14F-4D97-AF65-F5344CB8AC3E}">
        <p14:creationId xmlns:p14="http://schemas.microsoft.com/office/powerpoint/2010/main" val="344420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49A84-8B5C-8C4D-829F-12076CEB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640F53D-0CC7-934D-910A-58AE7F89A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481" y="365125"/>
            <a:ext cx="10784276" cy="5908084"/>
          </a:xfrm>
        </p:spPr>
      </p:pic>
    </p:spTree>
    <p:extLst>
      <p:ext uri="{BB962C8B-B14F-4D97-AF65-F5344CB8AC3E}">
        <p14:creationId xmlns:p14="http://schemas.microsoft.com/office/powerpoint/2010/main" val="4188940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E7EE9-D0BC-6D42-87D4-4A4B85EC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0F8ECDF-2BEF-744B-9C85-FAFA0C1C8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420" y="244549"/>
            <a:ext cx="10713249" cy="5869172"/>
          </a:xfrm>
        </p:spPr>
      </p:pic>
    </p:spTree>
    <p:extLst>
      <p:ext uri="{BB962C8B-B14F-4D97-AF65-F5344CB8AC3E}">
        <p14:creationId xmlns:p14="http://schemas.microsoft.com/office/powerpoint/2010/main" val="411544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24825-0769-944A-9F7A-55DAD001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FB88E9E-90F5-EE48-BA76-BED40BB1D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978" y="365125"/>
            <a:ext cx="10770863" cy="590073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EC5A1EA-84C7-A445-8255-100691D92D85}"/>
              </a:ext>
            </a:extLst>
          </p:cNvPr>
          <p:cNvSpPr txBox="1"/>
          <p:nvPr/>
        </p:nvSpPr>
        <p:spPr>
          <a:xfrm>
            <a:off x="955159" y="3429000"/>
            <a:ext cx="3625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利用服务器返回结果的时间点比较，来达到破解的目的</a:t>
            </a:r>
          </a:p>
        </p:txBody>
      </p:sp>
    </p:spTree>
    <p:extLst>
      <p:ext uri="{BB962C8B-B14F-4D97-AF65-F5344CB8AC3E}">
        <p14:creationId xmlns:p14="http://schemas.microsoft.com/office/powerpoint/2010/main" val="2230259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BE600-7186-A744-A9C5-C8BB5666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6BAEC8-994D-3D43-833A-86614B40D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378" y="244549"/>
            <a:ext cx="10829696" cy="5932967"/>
          </a:xfrm>
        </p:spPr>
      </p:pic>
    </p:spTree>
    <p:extLst>
      <p:ext uri="{BB962C8B-B14F-4D97-AF65-F5344CB8AC3E}">
        <p14:creationId xmlns:p14="http://schemas.microsoft.com/office/powerpoint/2010/main" val="425935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150</Words>
  <Application>Microsoft Macintosh PowerPoint</Application>
  <PresentationFormat>宽屏</PresentationFormat>
  <Paragraphs>10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5</cp:revision>
  <dcterms:created xsi:type="dcterms:W3CDTF">2020-11-04T01:26:38Z</dcterms:created>
  <dcterms:modified xsi:type="dcterms:W3CDTF">2020-11-04T05:29:20Z</dcterms:modified>
</cp:coreProperties>
</file>