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22"/>
  </p:notesMasterIdLst>
  <p:handoutMasterIdLst>
    <p:handoutMasterId r:id="rId23"/>
  </p:handoutMasterIdLst>
  <p:sldIdLst>
    <p:sldId id="334" r:id="rId4"/>
    <p:sldId id="311" r:id="rId5"/>
    <p:sldId id="358" r:id="rId6"/>
    <p:sldId id="359" r:id="rId7"/>
    <p:sldId id="312" r:id="rId8"/>
    <p:sldId id="360" r:id="rId9"/>
    <p:sldId id="361" r:id="rId10"/>
    <p:sldId id="352" r:id="rId11"/>
    <p:sldId id="362" r:id="rId12"/>
    <p:sldId id="353" r:id="rId13"/>
    <p:sldId id="355" r:id="rId14"/>
    <p:sldId id="363" r:id="rId15"/>
    <p:sldId id="356" r:id="rId16"/>
    <p:sldId id="364" r:id="rId17"/>
    <p:sldId id="365" r:id="rId18"/>
    <p:sldId id="313" r:id="rId19"/>
    <p:sldId id="345" r:id="rId20"/>
    <p:sldId id="339" r:id="rId21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86" d="100"/>
          <a:sy n="186" d="100"/>
        </p:scale>
        <p:origin x="132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4:02:05.9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16825 2800 6021,'0'0'1281,"0"0"33,0 0 95,0 0-352,0 0-96,0 0 64,0 0 96,0 0-352,0 0-385,0 0-64,0-20 65,0 20-33,0 0-32,0-20 1,0 0 31,19 20-64,-19-19 1,0-1 31,0 0-96,0 0-64,20 0 32,-20 0 129,0 1-289,0-1 256,0 0-160,0 0-224,0 0 320,19 0-160,-19 1-96,0-2 64,0 1 0,20 1 0,-20-1 32,0 0-224,0 20 545,0-19-514,21-2 129,-21 21-224,0-20 448,19 20-448,-19-19 256,0-1 289,0 20-706,20-20 481,-20 1-64,19 19 129,-19-21-258,21 21 33,-21 0 32,20-20 32,-1 20 64,-19-19-32,19 19 97,3 0-258,-3 0 129,1-20 0,20 20 0,-20 0 193,18 0-193,-16 0-96,-3 0 96,20 0 192,-18 0-96,-1 0-160,18 0 32,-16 0 160,-3 0-256,0 0 160,22 0 0,-22 0 32,1 0-96,-1 0 128,-19 0 64,20 0-256,-20 0 192,0-20 192,0 20 33,0 0-65,0 0 64,0 0-192,0 0 32,0-21 1,-20 21-258,1-19 290,19 19-321,-20-20 160,1-1 32,19 21-96,-21 0 64,1-18 64,20 18-160,0 0 128,0 0-32,0 0 0,0-20 0,0 20-320,0 0-129,0 0 321,20 20-64,1-20 256,-2 0-288,1 18 192,-1 3-96,1-1 96,1-1-32,-2 2 224,-19-1-352,20 0 256,-20-1-192,0 1 256,0-20-32,0 21 160,-20-21-96,1 0 33,-2 19-65,1-19 0,1 20-96,-1-20 352,1 0-544,-2 20 0,21-20 32,0 0-1057,0 0-801,0 0-1281,21 0-5061</inkml:trace>
  <inkml:trace contextRef="#ctx0" brushRef="#br0" timeOffset="888.05">17856 2085 6117,'0'-21'3428,"19"3"-930,-19 18-672,0-20-353,0 20-256,0 0-256,0 0-160,0 0-385,0 0 65,0 0-33,0 20 129,0-2 191,0 3 65,0 18-288,-19-18-65,19 19-63,-19-21-225,19 22-224,0-22 64,-20 1 224,20 0-192,0-20-416,0 0 352,0 19 224,0-19-192,0 0-32,0 0-224,0-19 224,20 19-192,-20-20 384,19 0-352,22-20-257,-22 20 513,0-19-128,1 19-32,1-1 0,-1 2 128,-1 19-256,-19 0 128,19 0 32,-19 0 160,0 19 32,0 2 32,0-1-96,0 0 33,0 19-65,0-18-96,0-2 0,0 1 224,0 0-416,0-20 224,22 0-513,-22 0 545,19 0-288,-19-20 352,19 0-160,1 1-64,1-2 288,-2 1-352,1 1 192,-1 19-160,3-20 63,-3 20 65,-19 20 64,19-20 257,-19 19-65,0 1-128,20 1 128,-20-2-224,0 1 385,0-20-546,0 20-255,0-20-257,0 19-896,0-19-481,0 0-608,0 0-2660</inkml:trace>
  <inkml:trace contextRef="#ctx0" brushRef="#br0" timeOffset="1115.06">18393 1927 10217,'0'0'1281,"0"0"1346,0 0-1154,0 0-576,0 0 96,0 0-384,0 19-289,0 0-32,0 2-256,0-2-64,0 2-480,0-1-1058,0-2-2145</inkml:trace>
  <inkml:trace contextRef="#ctx0" brushRef="#br0" timeOffset="1730.09">18711 1906 5829,'0'-20'2851,"19"20"-481,-19 0-320,19 0 192,-19 0-737,0 0-416,0-19-32,0 19-384,0 0 128,0 0-193,0 0-383,0 0-161,-19 0 32,19 0-32,-19 0 96,19 0-64,-22 0-64,22 0 32,-19 0-224,19 0 192,0 0-128,-19 0 0,19 0-160,0 0 31,0 0 290,0 0-162,0 19-63,-20 22 224,20-3-128,-21 2 96,2 1 128,-1 18-288,20-19 160,-19 0-64,-3-1 160,3-18-288,19-2 160,0 1 225,-19 0-514,19-20 321,0 19-32,0-19 96,0 0-384,0 0 448,0 0-32,19 0-160,0 0 449,-19 0-738,22 0 578,-3 0-289,-19 0 128,20 20-481,-20-20-576,0 0-608,19 0-545,-19 0-3075</inkml:trace>
  <inkml:trace contextRef="#ctx0" brushRef="#br0" timeOffset="1998.11">18870 2026 11979,'0'0'544,"0"0"353,0 0 0,-22 20 1089,22-2-320,-19 23-642,19-22-63,-19 22-128,-1-21-224,20 19-545,-21-18 96,21-2-320,0 1-128,-20-20-417,20 0-736,0 0-353,0 0-640,20 0-1410</inkml:trace>
  <inkml:trace contextRef="#ctx0" brushRef="#br0" timeOffset="2530.14">18928 1886 6982,'0'0'2498,"0"0"-95,0 0-449,0 0-769,0 0-128,0 0 32,21 0-321,-2-19-191,1 19-225,-1 0 33,1-21-161,1 21 0,-2 0-128,1 0 160,-1 0-223,-19 0 127,21 0 160,-21 21-96,20-2 289,-20 1-289,0 20 160,-20 19 65,20 0-193,-21 1-160,2 1-256,19-22 256,0 21 0,0-40-320,0 19 192,0-18-192,0-21 256,0 0-225,0 0 386,0 0 255,0 0 65,0 0-385,-20 0 192,1 0-32,-2-21 161,1 21-289,1 0 352,-1 0-480,20 0-192,-19 0-609,19 0-2338,-21 0-2722</inkml:trace>
  <inkml:trace contextRef="#ctx0" brushRef="#br0" timeOffset="4237.24">22521 9116 10121,'-20'0'-288,"-19"20"256,-1-1 480,-20 1 321,2 21 480,-43-2 96,2 21-224,0-19-512,-21 17-257,2 3-95,0-3-65,-3 1 0,23-18-160,18-2 32,1 0-128,19 2-288,0-21-577,40 0-833,1-1-1409</inkml:trace>
  <inkml:trace contextRef="#ctx0" brushRef="#br0" timeOffset="4535.25">22660 9255 9641,'80'-39'576,"-80"39"-480,0 0 769,-20 0 64,-20 19 288,-21 20-64,-16 2 0,-24 18-480,-17 1-129,-22-1-319,1 40-1,1-19 0,-1-20-32,21 0 32,-3-1-95,23-19-65,18-1-64,20 1-417,0-20-255,21 1-610,20-1-768,-2-20-2562</inkml:trace>
  <inkml:trace contextRef="#ctx0" brushRef="#br0" timeOffset="4922.28">21410 9393 10954,'0'-19'705,"0"19"-609,0 0 32,-21 0 160,2 19 961,-20 22-32,-2 18-32,-19 1-224,2 20-448,-2-2-225,0 3-32,21-22 321,-2-19 128,22-1-385,-1 1 32,40-20-96,-1 1-63,3-1 287,36-20-224,2 18-31,19-18-65,1 0-32,-1 0 32,20-18-64,-20 18-128,20-20-128,-19-1-224,-1 21-866,1-20-1024,-20 1-4420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the PRF</a:t>
            </a:r>
            <a:r>
              <a:rPr lang="en-US" baseline="0" dirty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9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6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09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Message Integrity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 Parallel MAC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>
                <a:ea typeface="微软雅黑" panose="020B0503020204020204" pitchFamily="34" charset="-122"/>
              </a:rPr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08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微软雅黑" panose="020B0503020204020204" pitchFamily="34" charset="-122"/>
              </a:rPr>
              <a:t>One time MAC  </a:t>
            </a:r>
            <a:r>
              <a:rPr lang="en-US" sz="2700" dirty="0">
                <a:ea typeface="微软雅黑" panose="020B0503020204020204" pitchFamily="34" charset="-122"/>
              </a:rPr>
              <a:t>(analog of one time pad)</a:t>
            </a:r>
            <a:br>
              <a:rPr lang="en-US" sz="2700" dirty="0">
                <a:ea typeface="微软雅黑" panose="020B0503020204020204" pitchFamily="34" charset="-122"/>
              </a:rPr>
            </a:br>
            <a:endParaRPr lang="en-US" sz="2700" dirty="0">
              <a:ea typeface="微软雅黑" panose="020B0503020204020204" pitchFamily="34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3815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微软雅黑" panose="020B0503020204020204" pitchFamily="34" charset="-122"/>
              </a:rPr>
              <a:t>For a MAC   I=(S,V)  and adv.  A  define a MAC game as:</a:t>
            </a:r>
          </a:p>
          <a:p>
            <a:pPr>
              <a:lnSpc>
                <a:spcPct val="90000"/>
              </a:lnSpc>
            </a:pPr>
            <a:endParaRPr lang="en-US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dirty="0" err="1">
                <a:ea typeface="微软雅黑" panose="020B0503020204020204" pitchFamily="34" charset="-122"/>
              </a:rPr>
              <a:t>Def</a:t>
            </a:r>
            <a:r>
              <a:rPr lang="en-US" dirty="0">
                <a:ea typeface="微软雅黑" panose="020B0503020204020204" pitchFamily="34" charset="-122"/>
              </a:rPr>
              <a:t>:  I=(S,V)  is a </a:t>
            </a:r>
            <a:r>
              <a:rPr lang="en-US" b="1" u="sng" dirty="0">
                <a:ea typeface="微软雅黑" panose="020B0503020204020204" pitchFamily="34" charset="-122"/>
              </a:rPr>
              <a:t>secure MAC </a:t>
            </a:r>
            <a:r>
              <a:rPr lang="en-US" dirty="0">
                <a:ea typeface="微软雅黑" panose="020B0503020204020204" pitchFamily="34" charset="-122"/>
              </a:rPr>
              <a:t>if for all </a:t>
            </a:r>
            <a:r>
              <a:rPr lang="ja-JP" altLang="en-US" dirty="0">
                <a:latin typeface="Arial"/>
                <a:ea typeface="微软雅黑" panose="020B0503020204020204" pitchFamily="34" charset="-122"/>
              </a:rPr>
              <a:t>“</a:t>
            </a:r>
            <a:r>
              <a:rPr lang="en-US" dirty="0">
                <a:ea typeface="微软雅黑" panose="020B0503020204020204" pitchFamily="34" charset="-122"/>
              </a:rPr>
              <a:t>efficient</a:t>
            </a:r>
            <a:r>
              <a:rPr lang="ja-JP" altLang="en-US" dirty="0">
                <a:latin typeface="Arial"/>
                <a:ea typeface="微软雅黑" panose="020B0503020204020204" pitchFamily="34" charset="-122"/>
              </a:rPr>
              <a:t>”</a:t>
            </a:r>
            <a:r>
              <a:rPr lang="en-US" dirty="0">
                <a:ea typeface="微软雅黑" panose="020B0503020204020204" pitchFamily="34" charset="-122"/>
              </a:rPr>
              <a:t>  A:</a:t>
            </a:r>
            <a:br>
              <a:rPr lang="en-US" dirty="0">
                <a:ea typeface="微软雅黑" panose="020B0503020204020204" pitchFamily="34" charset="-122"/>
              </a:rPr>
            </a:br>
            <a:r>
              <a:rPr lang="en-US" dirty="0">
                <a:ea typeface="微软雅黑" panose="020B0503020204020204" pitchFamily="34" charset="-122"/>
              </a:rPr>
              <a:t>	         </a:t>
            </a:r>
            <a:r>
              <a:rPr lang="en-US" dirty="0" err="1">
                <a:solidFill>
                  <a:srgbClr val="000090"/>
                </a:solidFill>
                <a:ea typeface="微软雅黑" panose="020B0503020204020204" pitchFamily="34" charset="-122"/>
              </a:rPr>
              <a:t>Adv</a:t>
            </a:r>
            <a:r>
              <a:rPr lang="en-US" baseline="-25000" dirty="0" err="1">
                <a:solidFill>
                  <a:srgbClr val="000090"/>
                </a:solidFill>
                <a:ea typeface="微软雅黑" panose="020B0503020204020204" pitchFamily="34" charset="-122"/>
              </a:rPr>
              <a:t>MAC</a:t>
            </a:r>
            <a:r>
              <a:rPr lang="en-US" dirty="0">
                <a:solidFill>
                  <a:srgbClr val="000090"/>
                </a:solidFill>
                <a:ea typeface="微软雅黑" panose="020B0503020204020204" pitchFamily="34" charset="-122"/>
              </a:rPr>
              <a:t>[A,I]</a:t>
            </a:r>
            <a:r>
              <a:rPr lang="en-US" dirty="0">
                <a:solidFill>
                  <a:schemeClr val="accent2"/>
                </a:solidFill>
                <a:ea typeface="微软雅黑" panose="020B0503020204020204" pitchFamily="34" charset="-122"/>
              </a:rPr>
              <a:t>  </a:t>
            </a:r>
            <a:r>
              <a:rPr lang="en-US" dirty="0">
                <a:ea typeface="微软雅黑" panose="020B0503020204020204" pitchFamily="34" charset="-122"/>
              </a:rPr>
              <a:t>=  </a:t>
            </a:r>
            <a:r>
              <a:rPr lang="en-US" dirty="0" err="1">
                <a:ea typeface="微软雅黑" panose="020B0503020204020204" pitchFamily="34" charset="-122"/>
              </a:rPr>
              <a:t>Pr</a:t>
            </a:r>
            <a:r>
              <a:rPr lang="en-US" dirty="0">
                <a:ea typeface="微软雅黑" panose="020B0503020204020204" pitchFamily="34" charset="-122"/>
              </a:rPr>
              <a:t>[</a:t>
            </a:r>
            <a:r>
              <a:rPr lang="en-US" dirty="0" err="1">
                <a:ea typeface="微软雅黑" panose="020B0503020204020204" pitchFamily="34" charset="-122"/>
              </a:rPr>
              <a:t>Chal</a:t>
            </a:r>
            <a:r>
              <a:rPr lang="en-US" dirty="0">
                <a:ea typeface="微软雅黑" panose="020B0503020204020204" pitchFamily="34" charset="-122"/>
              </a:rPr>
              <a:t>. outputs 1]</a:t>
            </a:r>
            <a:r>
              <a:rPr lang="en-US" sz="3600" dirty="0">
                <a:ea typeface="微软雅黑" panose="020B0503020204020204" pitchFamily="34" charset="-122"/>
              </a:rPr>
              <a:t>    </a:t>
            </a:r>
            <a:r>
              <a:rPr lang="en-US" dirty="0">
                <a:ea typeface="微软雅黑" panose="020B0503020204020204" pitchFamily="34" charset="-122"/>
              </a:rPr>
              <a:t>is </a:t>
            </a:r>
            <a:r>
              <a:rPr lang="ja-JP" altLang="en-US" dirty="0">
                <a:latin typeface="Arial"/>
                <a:ea typeface="微软雅黑" panose="020B0503020204020204" pitchFamily="34" charset="-122"/>
              </a:rPr>
              <a:t>“</a:t>
            </a:r>
            <a:r>
              <a:rPr lang="en-US" dirty="0">
                <a:ea typeface="微软雅黑" panose="020B0503020204020204" pitchFamily="34" charset="-122"/>
              </a:rPr>
              <a:t>negligible.</a:t>
            </a:r>
            <a:r>
              <a:rPr lang="ja-JP" altLang="en-US" dirty="0">
                <a:latin typeface="Arial"/>
                <a:ea typeface="微软雅黑" panose="020B0503020204020204" pitchFamily="34" charset="-122"/>
              </a:rPr>
              <a:t>”</a:t>
            </a:r>
            <a:endParaRPr lang="en-US" dirty="0">
              <a:ea typeface="微软雅黑" panose="020B0503020204020204" pitchFamily="34" charset="-122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4478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52600" y="177046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a typeface="微软雅黑" panose="020B0503020204020204" pitchFamily="34" charset="-122"/>
              </a:rPr>
              <a:t>k</a:t>
            </a:r>
            <a:r>
              <a:rPr lang="en-US" sz="2000">
                <a:ea typeface="微软雅黑" panose="020B0503020204020204" pitchFamily="34" charset="-122"/>
                <a:sym typeface="Symbol" charset="0"/>
              </a:rPr>
              <a:t>K</a:t>
            </a:r>
            <a:endParaRPr lang="en-US" sz="2000" b="1">
              <a:ea typeface="微软雅黑" panose="020B0503020204020204" pitchFamily="34" charset="-122"/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2819400" y="2171700"/>
            <a:ext cx="3810000" cy="400050"/>
            <a:chOff x="1776" y="1968"/>
            <a:chExt cx="2400" cy="336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3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ea typeface="微软雅黑" panose="020B0503020204020204" pitchFamily="34" charset="-122"/>
                </a:rPr>
                <a:t>(</a:t>
              </a:r>
              <a:r>
                <a:rPr lang="en-US" sz="2000" dirty="0" err="1">
                  <a:ea typeface="微软雅黑" panose="020B0503020204020204" pitchFamily="34" charset="-122"/>
                </a:rPr>
                <a:t>m,t</a:t>
              </a:r>
              <a:r>
                <a:rPr lang="en-US" sz="2000" dirty="0">
                  <a:ea typeface="微软雅黑" panose="020B0503020204020204" pitchFamily="34" charset="-122"/>
                </a:rPr>
                <a:t>)</a:t>
              </a:r>
              <a:endParaRPr lang="en-US" sz="2000" dirty="0">
                <a:ea typeface="微软雅黑" panose="020B0503020204020204" pitchFamily="34" charset="-122"/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2763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微软雅黑" panose="020B0503020204020204" pitchFamily="34" charset="-122"/>
            </a:endParaRPr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743200" y="1276350"/>
            <a:ext cx="3810000" cy="400050"/>
            <a:chOff x="1776" y="1968"/>
            <a:chExt cx="2400" cy="33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ea typeface="微软雅黑" panose="020B0503020204020204" pitchFamily="34" charset="-122"/>
                </a:rPr>
                <a:t>m</a:t>
              </a:r>
              <a:r>
                <a:rPr lang="en-US" sz="2000" baseline="-25000" dirty="0">
                  <a:ea typeface="微软雅黑" panose="020B0503020204020204" pitchFamily="34" charset="-122"/>
                </a:rPr>
                <a:t>1</a:t>
              </a:r>
              <a:r>
                <a:rPr lang="en-US" sz="2000" dirty="0">
                  <a:ea typeface="微软雅黑" panose="020B0503020204020204" pitchFamily="34" charset="-122"/>
                </a:rPr>
                <a:t> </a:t>
              </a:r>
              <a:r>
                <a:rPr lang="en-US" sz="2000" dirty="0">
                  <a:ea typeface="微软雅黑" panose="020B0503020204020204" pitchFamily="34" charset="-122"/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2743200" y="1676400"/>
            <a:ext cx="3733800" cy="400050"/>
            <a:chOff x="1728" y="1854"/>
            <a:chExt cx="2352" cy="33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92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ea typeface="微软雅黑" panose="020B0503020204020204" pitchFamily="34" charset="-122"/>
                </a:rPr>
                <a:t>t</a:t>
              </a:r>
              <a:r>
                <a:rPr lang="en-US" sz="2000" baseline="-25000" dirty="0">
                  <a:ea typeface="微软雅黑" panose="020B0503020204020204" pitchFamily="34" charset="-122"/>
                </a:rPr>
                <a:t>1</a:t>
              </a:r>
              <a:r>
                <a:rPr lang="en-US" sz="2000" dirty="0">
                  <a:ea typeface="微软雅黑" panose="020B0503020204020204" pitchFamily="34" charset="-122"/>
                </a:rPr>
                <a:t> </a:t>
              </a:r>
              <a:r>
                <a:rPr lang="en-US" sz="2000" dirty="0">
                  <a:ea typeface="微软雅黑" panose="020B0503020204020204" pitchFamily="34" charset="-122"/>
                  <a:sym typeface="Symbol" charset="0"/>
                </a:rPr>
                <a:t></a:t>
              </a:r>
              <a:r>
                <a:rPr lang="en-US" sz="2000" dirty="0">
                  <a:ea typeface="微软雅黑" panose="020B0503020204020204" pitchFamily="34" charset="-122"/>
                </a:rPr>
                <a:t> S(k,m</a:t>
              </a:r>
              <a:r>
                <a:rPr lang="en-US" sz="2000" baseline="-25000" dirty="0">
                  <a:ea typeface="微软雅黑" panose="020B0503020204020204" pitchFamily="34" charset="-122"/>
                </a:rPr>
                <a:t>1</a:t>
              </a:r>
              <a:r>
                <a:rPr lang="en-US" sz="2000" dirty="0"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944563" y="2952750"/>
            <a:ext cx="5054602" cy="835818"/>
            <a:chOff x="595" y="2638"/>
            <a:chExt cx="3184" cy="702"/>
          </a:xfrm>
        </p:grpSpPr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3155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a typeface="微软雅黑" panose="020B0503020204020204" pitchFamily="34" charset="-122"/>
                </a:rPr>
                <a:t>b</a:t>
              </a:r>
              <a:r>
                <a:rPr lang="en-US" sz="2000" dirty="0">
                  <a:ea typeface="微软雅黑" panose="020B0503020204020204" pitchFamily="34" charset="-122"/>
                </a:rPr>
                <a:t>=1    if  V(</a:t>
              </a:r>
              <a:r>
                <a:rPr lang="en-US" sz="2000" dirty="0" err="1">
                  <a:ea typeface="微软雅黑" panose="020B0503020204020204" pitchFamily="34" charset="-122"/>
                </a:rPr>
                <a:t>k,m,t</a:t>
              </a:r>
              <a:r>
                <a:rPr lang="en-US" sz="2000" dirty="0">
                  <a:ea typeface="微软雅黑" panose="020B0503020204020204" pitchFamily="34" charset="-122"/>
                </a:rPr>
                <a:t>) = `yes</a:t>
              </a:r>
              <a:r>
                <a:rPr lang="ja-JP" altLang="en-US" sz="2000" dirty="0">
                  <a:latin typeface="Arial"/>
                  <a:ea typeface="微软雅黑" panose="020B0503020204020204" pitchFamily="34" charset="-122"/>
                </a:rPr>
                <a:t>’</a:t>
              </a:r>
              <a:r>
                <a:rPr lang="en-US" sz="2000" dirty="0">
                  <a:ea typeface="微软雅黑" panose="020B0503020204020204" pitchFamily="34" charset="-122"/>
                </a:rPr>
                <a:t>   and  (</a:t>
              </a:r>
              <a:r>
                <a:rPr lang="en-US" sz="2000" dirty="0" err="1">
                  <a:ea typeface="微软雅黑" panose="020B0503020204020204" pitchFamily="34" charset="-122"/>
                </a:rPr>
                <a:t>m,t</a:t>
              </a:r>
              <a:r>
                <a:rPr lang="en-US" sz="2000" dirty="0">
                  <a:ea typeface="微软雅黑" panose="020B0503020204020204" pitchFamily="34" charset="-122"/>
                </a:rPr>
                <a:t>)  </a:t>
              </a:r>
              <a:r>
                <a:rPr lang="en-US" sz="2000" dirty="0">
                  <a:ea typeface="微软雅黑" panose="020B0503020204020204" pitchFamily="34" charset="-122"/>
                  <a:sym typeface="Symbol" charset="0"/>
                </a:rPr>
                <a:t>≠  (m</a:t>
              </a:r>
              <a:r>
                <a:rPr lang="en-US" sz="2000" baseline="-25000" dirty="0">
                  <a:ea typeface="微软雅黑" panose="020B0503020204020204" pitchFamily="34" charset="-122"/>
                  <a:sym typeface="Symbol" charset="0"/>
                </a:rPr>
                <a:t>1</a:t>
              </a:r>
              <a:r>
                <a:rPr lang="en-US" sz="2000" dirty="0">
                  <a:ea typeface="微软雅黑" panose="020B0503020204020204" pitchFamily="34" charset="-122"/>
                  <a:sym typeface="Symbol" charset="0"/>
                </a:rPr>
                <a:t>,t</a:t>
              </a:r>
              <a:r>
                <a:rPr lang="en-US" sz="2000" baseline="-25000" dirty="0">
                  <a:ea typeface="微软雅黑" panose="020B0503020204020204" pitchFamily="34" charset="-122"/>
                  <a:sym typeface="Symbol" charset="0"/>
                </a:rPr>
                <a:t>1</a:t>
              </a:r>
              <a:r>
                <a:rPr lang="en-US" sz="2000" dirty="0">
                  <a:ea typeface="微软雅黑" panose="020B0503020204020204" pitchFamily="34" charset="-122"/>
                  <a:sym typeface="Symbol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ea typeface="微软雅黑" panose="020B0503020204020204" pitchFamily="34" charset="-122"/>
                  <a:sym typeface="Symbol" charset="0"/>
                </a:rPr>
                <a:t>b</a:t>
              </a:r>
              <a:r>
                <a:rPr lang="en-US" sz="2000" dirty="0">
                  <a:ea typeface="微软雅黑" panose="020B0503020204020204" pitchFamily="34" charset="-122"/>
                  <a:sym typeface="Symbol" charset="0"/>
                </a:rPr>
                <a:t>=0   otherwise</a:t>
              </a:r>
              <a:endParaRPr 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1200" y="2419350"/>
            <a:ext cx="349825" cy="545306"/>
            <a:chOff x="1981200" y="2419350"/>
            <a:chExt cx="349825" cy="54530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49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54F899D-0D19-4C0C-B7F5-421CCADBE27E}"/>
              </a:ext>
            </a:extLst>
          </p:cNvPr>
          <p:cNvSpPr txBox="1"/>
          <p:nvPr/>
        </p:nvSpPr>
        <p:spPr>
          <a:xfrm>
            <a:off x="7352270" y="35302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类似一次性密码本的完整性版</a:t>
            </a:r>
          </a:p>
        </p:txBody>
      </p:sp>
    </p:spTree>
    <p:extLst>
      <p:ext uri="{BB962C8B-B14F-4D97-AF65-F5344CB8AC3E}">
        <p14:creationId xmlns:p14="http://schemas.microsoft.com/office/powerpoint/2010/main" val="161742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微软雅黑" panose="020B0503020204020204" pitchFamily="34" charset="-122"/>
              </a:rPr>
              <a:t>One-time MAC: 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915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Can be </a:t>
            </a:r>
            <a:r>
              <a:rPr 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secure</a:t>
            </a:r>
            <a:r>
              <a:rPr lang="en-US" dirty="0">
                <a:ea typeface="微软雅黑" panose="020B0503020204020204" pitchFamily="34" charset="-122"/>
              </a:rPr>
              <a:t> against </a:t>
            </a:r>
            <a:r>
              <a:rPr lang="en-US" b="1" u="sng" dirty="0">
                <a:ea typeface="微软雅黑" panose="020B0503020204020204" pitchFamily="34" charset="-122"/>
              </a:rPr>
              <a:t>all</a:t>
            </a:r>
            <a:r>
              <a:rPr lang="en-US" dirty="0">
                <a:ea typeface="微软雅黑" panose="020B0503020204020204" pitchFamily="34" charset="-122"/>
              </a:rPr>
              <a:t> adversaries and </a:t>
            </a:r>
            <a:r>
              <a:rPr 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faster</a:t>
            </a:r>
            <a:r>
              <a:rPr lang="en-US" dirty="0">
                <a:ea typeface="微软雅黑" panose="020B0503020204020204" pitchFamily="34" charset="-122"/>
              </a:rPr>
              <a:t> than PRF-based MACs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ea typeface="微软雅黑" panose="020B0503020204020204" pitchFamily="34" charset="-122"/>
              </a:rPr>
              <a:t>Let  q  be a large prime (e.g.  </a:t>
            </a:r>
            <a:r>
              <a:rPr lang="en-US" b="1" dirty="0">
                <a:ea typeface="微软雅黑" panose="020B0503020204020204" pitchFamily="34" charset="-122"/>
              </a:rPr>
              <a:t>q = 2</a:t>
            </a:r>
            <a:r>
              <a:rPr lang="en-US" b="1" baseline="30000" dirty="0">
                <a:ea typeface="微软雅黑" panose="020B0503020204020204" pitchFamily="34" charset="-122"/>
              </a:rPr>
              <a:t>128</a:t>
            </a:r>
            <a:r>
              <a:rPr lang="en-US" b="1" dirty="0">
                <a:ea typeface="微软雅黑" panose="020B0503020204020204" pitchFamily="34" charset="-122"/>
              </a:rPr>
              <a:t>+51</a:t>
            </a:r>
            <a:r>
              <a:rPr lang="en-US" b="1" baseline="30000" dirty="0">
                <a:ea typeface="微软雅黑" panose="020B0503020204020204" pitchFamily="34" charset="-122"/>
              </a:rPr>
              <a:t> </a:t>
            </a:r>
            <a:r>
              <a:rPr lang="en-US" dirty="0"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baseline="30000" dirty="0">
                <a:ea typeface="微软雅黑" panose="020B0503020204020204" pitchFamily="34" charset="-122"/>
              </a:rPr>
              <a:t>	</a:t>
            </a:r>
            <a:r>
              <a:rPr lang="en-US" dirty="0">
                <a:ea typeface="微软雅黑" panose="020B0503020204020204" pitchFamily="34" charset="-122"/>
              </a:rPr>
              <a:t>key = (k, a) ∈ {1,…,q}</a:t>
            </a:r>
            <a:r>
              <a:rPr lang="en-US" baseline="30000" dirty="0">
                <a:ea typeface="微软雅黑" panose="020B0503020204020204" pitchFamily="34" charset="-122"/>
              </a:rPr>
              <a:t>2          </a:t>
            </a:r>
            <a:r>
              <a:rPr lang="en-US" dirty="0">
                <a:ea typeface="微软雅黑" panose="020B0503020204020204" pitchFamily="34" charset="-122"/>
              </a:rPr>
              <a:t>   (two random </a:t>
            </a:r>
            <a:r>
              <a:rPr lang="en-US" dirty="0" err="1">
                <a:ea typeface="微软雅黑" panose="020B0503020204020204" pitchFamily="34" charset="-122"/>
              </a:rPr>
              <a:t>ints</a:t>
            </a:r>
            <a:r>
              <a:rPr lang="en-US" dirty="0">
                <a:ea typeface="微软雅黑" panose="020B0503020204020204" pitchFamily="34" charset="-122"/>
              </a:rPr>
              <a:t>. in [1,q] )</a:t>
            </a:r>
          </a:p>
          <a:p>
            <a:pPr marL="0" indent="0">
              <a:buNone/>
            </a:pPr>
            <a:r>
              <a:rPr lang="en-US" baseline="30000" dirty="0">
                <a:ea typeface="微软雅黑" panose="020B0503020204020204" pitchFamily="34" charset="-122"/>
              </a:rPr>
              <a:t>	</a:t>
            </a:r>
            <a:r>
              <a:rPr lang="en-US" dirty="0">
                <a:ea typeface="微软雅黑" panose="020B0503020204020204" pitchFamily="34" charset="-122"/>
              </a:rPr>
              <a:t>msg = ( m[1], …, m[L] )    where each block is 128 bit int.</a:t>
            </a:r>
            <a:endParaRPr lang="en-US" baseline="30000" dirty="0">
              <a:ea typeface="微软雅黑" panose="020B0503020204020204" pitchFamily="34" charset="-122"/>
            </a:endParaRP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ea typeface="微软雅黑" panose="020B0503020204020204" pitchFamily="34" charset="-122"/>
              </a:rPr>
              <a:t>	</a:t>
            </a:r>
            <a:r>
              <a:rPr lang="en-US" dirty="0" err="1">
                <a:ea typeface="微软雅黑" panose="020B0503020204020204" pitchFamily="34" charset="-122"/>
              </a:rPr>
              <a:t>P</a:t>
            </a:r>
            <a:r>
              <a:rPr lang="en-US" baseline="-25000" dirty="0" err="1">
                <a:ea typeface="微软雅黑" panose="020B0503020204020204" pitchFamily="34" charset="-122"/>
              </a:rPr>
              <a:t>msg</a:t>
            </a:r>
            <a:r>
              <a:rPr lang="en-US" dirty="0">
                <a:ea typeface="微软雅黑" panose="020B0503020204020204" pitchFamily="34" charset="-122"/>
              </a:rPr>
              <a:t>(x) = m[L]</a:t>
            </a:r>
            <a:r>
              <a:rPr lang="en-US" dirty="0">
                <a:ea typeface="微软雅黑" panose="020B0503020204020204" pitchFamily="34" charset="-122"/>
                <a:sym typeface="Symbol" charset="0"/>
              </a:rPr>
              <a:t></a:t>
            </a:r>
            <a:r>
              <a:rPr lang="en-US" dirty="0" err="1">
                <a:ea typeface="微软雅黑" panose="020B0503020204020204" pitchFamily="34" charset="-122"/>
              </a:rPr>
              <a:t>x</a:t>
            </a:r>
            <a:r>
              <a:rPr lang="en-US" baseline="30000" dirty="0" err="1">
                <a:ea typeface="微软雅黑" panose="020B0503020204020204" pitchFamily="34" charset="-122"/>
              </a:rPr>
              <a:t>L</a:t>
            </a:r>
            <a:r>
              <a:rPr lang="en-US" dirty="0">
                <a:ea typeface="微软雅黑" panose="020B0503020204020204" pitchFamily="34" charset="-122"/>
              </a:rPr>
              <a:t> + … + m[1]</a:t>
            </a:r>
            <a:r>
              <a:rPr lang="en-US" dirty="0">
                <a:ea typeface="微软雅黑" panose="020B0503020204020204" pitchFamily="34" charset="-122"/>
                <a:sym typeface="Symbol" charset="0"/>
              </a:rPr>
              <a:t></a:t>
            </a:r>
            <a:r>
              <a:rPr lang="en-US" dirty="0">
                <a:ea typeface="微软雅黑" panose="020B0503020204020204" pitchFamily="34" charset="-122"/>
              </a:rPr>
              <a:t>x     </a:t>
            </a:r>
            <a:r>
              <a:rPr lang="en-US" altLang="zh-CN" dirty="0">
                <a:ea typeface="微软雅黑" panose="020B0503020204020204" pitchFamily="34" charset="-122"/>
              </a:rPr>
              <a:t>L </a:t>
            </a:r>
            <a:r>
              <a:rPr lang="zh-CN" altLang="en-US" dirty="0">
                <a:ea typeface="微软雅黑" panose="020B0503020204020204" pitchFamily="34" charset="-122"/>
              </a:rPr>
              <a:t>次 多项式</a:t>
            </a:r>
            <a:r>
              <a:rPr lang="en-US" dirty="0">
                <a:ea typeface="微软雅黑" panose="020B0503020204020204" pitchFamily="34" charset="-122"/>
              </a:rPr>
              <a:t>.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	S( key, msg )  =  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P</a:t>
            </a:r>
            <a:r>
              <a:rPr lang="en-US" altLang="zh-CN" b="1" baseline="-25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msg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(k) + a     (mod q)</a:t>
            </a:r>
            <a:endParaRPr lang="en-US" dirty="0"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48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5BD6F-025A-4F45-889F-D8CE00A8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03502-A6F5-4C49-85FE-0ECE1B28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这种 </a:t>
            </a:r>
            <a:r>
              <a:rPr lang="en-US" altLang="zh-CN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MAC </a:t>
            </a:r>
            <a:r>
              <a:rPr lang="zh-CN" alt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方法是一次安全的</a:t>
            </a:r>
            <a:endParaRPr lang="en-US" altLang="zh-CN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r>
              <a:rPr lang="zh-CN" alt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这种 </a:t>
            </a:r>
            <a:r>
              <a:rPr lang="en-US" altLang="zh-CN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MAC </a:t>
            </a:r>
            <a:r>
              <a:rPr lang="zh-CN" alt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方法不是二次安全的</a:t>
            </a:r>
            <a:endParaRPr lang="en-US" altLang="zh-CN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r>
              <a:rPr lang="zh-CN" alt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二次使用会完全暴露</a:t>
            </a:r>
            <a:r>
              <a:rPr lang="en-US" altLang="zh-CN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key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given 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S( key, msg</a:t>
            </a:r>
            <a:r>
              <a:rPr lang="en-US" altLang="zh-CN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)  </a:t>
            </a:r>
            <a:r>
              <a:rPr lang="en-US" altLang="zh-CN" dirty="0">
                <a:ea typeface="微软雅黑" panose="020B0503020204020204" pitchFamily="34" charset="-122"/>
              </a:rPr>
              <a:t>adv. has no info about 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S( key, msg</a:t>
            </a:r>
            <a:r>
              <a:rPr lang="en-US" altLang="zh-CN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)</a:t>
            </a:r>
            <a:endParaRPr lang="en-US" altLang="zh-CN" b="1" dirty="0">
              <a:solidFill>
                <a:srgbClr val="FF0000"/>
              </a:solidFill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given 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S( key, msg</a:t>
            </a:r>
            <a:r>
              <a:rPr lang="en-US" altLang="zh-CN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)  S( key, msg</a:t>
            </a:r>
            <a:r>
              <a:rPr lang="en-US" altLang="zh-CN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) </a:t>
            </a:r>
            <a:r>
              <a:rPr lang="en-US" altLang="zh-CN" dirty="0">
                <a:ea typeface="微软雅黑" panose="020B0503020204020204" pitchFamily="34" charset="-122"/>
              </a:rPr>
              <a:t>adv. has info about 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S( key, msg</a:t>
            </a:r>
            <a:r>
              <a:rPr lang="en-US" altLang="zh-CN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) S( key, msg</a:t>
            </a:r>
            <a:r>
              <a:rPr lang="en-US" altLang="zh-CN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4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) S( key, msg</a:t>
            </a:r>
            <a:r>
              <a:rPr lang="en-US" altLang="zh-CN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5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)...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51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微软雅黑" panose="020B0503020204020204" pitchFamily="34" charset="-122"/>
              </a:rPr>
              <a:t>One-time MAC ⇒ Many-time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Let  (S,V) (</a:t>
            </a:r>
            <a:r>
              <a:rPr lang="zh-CN" altLang="en-US" sz="1800" dirty="0">
                <a:ea typeface="微软雅黑" panose="020B0503020204020204" pitchFamily="34" charset="-122"/>
              </a:rPr>
              <a:t>签名算法</a:t>
            </a:r>
            <a:r>
              <a:rPr lang="en-US" altLang="zh-CN" sz="1800" dirty="0"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ea typeface="微软雅黑" panose="020B0503020204020204" pitchFamily="34" charset="-122"/>
              </a:rPr>
              <a:t>验证算法</a:t>
            </a:r>
            <a:r>
              <a:rPr lang="en-US" dirty="0">
                <a:ea typeface="微软雅黑" panose="020B0503020204020204" pitchFamily="34" charset="-122"/>
              </a:rPr>
              <a:t>) be a secure one-time MAC over (K</a:t>
            </a:r>
            <a:r>
              <a:rPr lang="en-US" baseline="-25000" dirty="0">
                <a:ea typeface="微软雅黑" panose="020B0503020204020204" pitchFamily="34" charset="-122"/>
              </a:rPr>
              <a:t>I</a:t>
            </a:r>
            <a:r>
              <a:rPr lang="en-US" dirty="0">
                <a:ea typeface="微软雅黑" panose="020B0503020204020204" pitchFamily="34" charset="-122"/>
              </a:rPr>
              <a:t>,M, {0,1}</a:t>
            </a:r>
            <a:r>
              <a:rPr lang="en-US" baseline="30000" dirty="0">
                <a:ea typeface="微软雅黑" panose="020B0503020204020204" pitchFamily="34" charset="-122"/>
              </a:rPr>
              <a:t>n</a:t>
            </a:r>
            <a:r>
              <a:rPr lang="en-US" dirty="0">
                <a:ea typeface="微软雅黑" panose="020B0503020204020204" pitchFamily="34" charset="-122"/>
              </a:rPr>
              <a:t> ) .</a:t>
            </a:r>
          </a:p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Let  F: K</a:t>
            </a:r>
            <a:r>
              <a:rPr lang="en-US" baseline="-25000" dirty="0">
                <a:ea typeface="微软雅黑" panose="020B0503020204020204" pitchFamily="34" charset="-122"/>
              </a:rPr>
              <a:t>F</a:t>
            </a:r>
            <a:r>
              <a:rPr lang="en-US" dirty="0">
                <a:ea typeface="微软雅黑" panose="020B0503020204020204" pitchFamily="34" charset="-122"/>
              </a:rPr>
              <a:t> × {0,1}</a:t>
            </a:r>
            <a:r>
              <a:rPr lang="en-US" baseline="30000" dirty="0">
                <a:ea typeface="微软雅黑" panose="020B0503020204020204" pitchFamily="34" charset="-122"/>
              </a:rPr>
              <a:t>n</a:t>
            </a:r>
            <a:r>
              <a:rPr lang="en-US" dirty="0">
                <a:ea typeface="微软雅黑" panose="020B0503020204020204" pitchFamily="34" charset="-122"/>
              </a:rPr>
              <a:t> ⟶ {0,1}</a:t>
            </a:r>
            <a:r>
              <a:rPr lang="en-US" baseline="30000" dirty="0">
                <a:ea typeface="微软雅黑" panose="020B0503020204020204" pitchFamily="34" charset="-122"/>
              </a:rPr>
              <a:t>n</a:t>
            </a:r>
            <a:r>
              <a:rPr lang="en-US" dirty="0">
                <a:ea typeface="微软雅黑" panose="020B0503020204020204" pitchFamily="34" charset="-122"/>
              </a:rPr>
              <a:t>  be a secure PRF.</a:t>
            </a:r>
          </a:p>
          <a:p>
            <a:pPr marL="0" indent="0">
              <a:buNone/>
            </a:pPr>
            <a:endParaRPr lang="en-US" dirty="0"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C</a:t>
            </a:r>
            <a:r>
              <a:rPr lang="en-US" b="1" dirty="0">
                <a:ea typeface="微软雅黑" panose="020B0503020204020204" pitchFamily="34" charset="-122"/>
              </a:rPr>
              <a:t>arter-</a:t>
            </a:r>
            <a:r>
              <a:rPr lang="en-US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W</a:t>
            </a:r>
            <a:r>
              <a:rPr lang="en-US" b="1" dirty="0" err="1">
                <a:ea typeface="微软雅黑" panose="020B0503020204020204" pitchFamily="34" charset="-122"/>
              </a:rPr>
              <a:t>egman</a:t>
            </a:r>
            <a:r>
              <a:rPr lang="en-US" b="1" dirty="0">
                <a:ea typeface="微软雅黑" panose="020B0503020204020204" pitchFamily="34" charset="-122"/>
              </a:rPr>
              <a:t> MAC</a:t>
            </a:r>
            <a:r>
              <a:rPr lang="en-US" dirty="0">
                <a:ea typeface="微软雅黑" panose="020B0503020204020204" pitchFamily="34" charset="-122"/>
              </a:rPr>
              <a:t>:    </a:t>
            </a:r>
            <a:r>
              <a:rPr 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CW</a:t>
            </a:r>
            <a:r>
              <a:rPr lang="en-US" sz="3200" dirty="0">
                <a:ea typeface="微软雅黑" panose="020B0503020204020204" pitchFamily="34" charset="-122"/>
              </a:rPr>
              <a:t>(</a:t>
            </a:r>
            <a:r>
              <a:rPr lang="en-US" dirty="0">
                <a:ea typeface="微软雅黑" panose="020B0503020204020204" pitchFamily="34" charset="-122"/>
              </a:rPr>
              <a:t> (k</a:t>
            </a:r>
            <a:r>
              <a:rPr lang="en-US" baseline="-25000" dirty="0">
                <a:ea typeface="微软雅黑" panose="020B0503020204020204" pitchFamily="34" charset="-122"/>
              </a:rPr>
              <a:t>1</a:t>
            </a:r>
            <a:r>
              <a:rPr lang="en-US" dirty="0">
                <a:ea typeface="微软雅黑" panose="020B0503020204020204" pitchFamily="34" charset="-122"/>
              </a:rPr>
              <a:t>,k</a:t>
            </a:r>
            <a:r>
              <a:rPr lang="en-US" baseline="-25000" dirty="0">
                <a:ea typeface="微软雅黑" panose="020B0503020204020204" pitchFamily="34" charset="-122"/>
              </a:rPr>
              <a:t>2</a:t>
            </a:r>
            <a:r>
              <a:rPr lang="en-US" dirty="0">
                <a:ea typeface="微软雅黑" panose="020B0503020204020204" pitchFamily="34" charset="-122"/>
              </a:rPr>
              <a:t>), m</a:t>
            </a:r>
            <a:r>
              <a:rPr lang="en-US" sz="3200" dirty="0">
                <a:ea typeface="微软雅黑" panose="020B0503020204020204" pitchFamily="34" charset="-122"/>
              </a:rPr>
              <a:t>)</a:t>
            </a:r>
            <a:r>
              <a:rPr lang="en-US" dirty="0">
                <a:ea typeface="微软雅黑" panose="020B0503020204020204" pitchFamily="34" charset="-122"/>
              </a:rPr>
              <a:t> =  </a:t>
            </a:r>
            <a:r>
              <a:rPr lang="en-US" sz="3200" dirty="0">
                <a:ea typeface="微软雅黑" panose="020B0503020204020204" pitchFamily="34" charset="-122"/>
              </a:rPr>
              <a:t>(</a:t>
            </a:r>
            <a:r>
              <a:rPr lang="en-US" dirty="0">
                <a:ea typeface="微软雅黑" panose="020B0503020204020204" pitchFamily="34" charset="-122"/>
              </a:rPr>
              <a:t>r,  F(k</a:t>
            </a:r>
            <a:r>
              <a:rPr lang="en-US" baseline="-25000" dirty="0">
                <a:ea typeface="微软雅黑" panose="020B0503020204020204" pitchFamily="34" charset="-122"/>
              </a:rPr>
              <a:t>1</a:t>
            </a:r>
            <a:r>
              <a:rPr lang="en-US" dirty="0">
                <a:ea typeface="微软雅黑" panose="020B0503020204020204" pitchFamily="34" charset="-122"/>
              </a:rPr>
              <a:t>,r) ⨁ S(k</a:t>
            </a:r>
            <a:r>
              <a:rPr lang="en-US" baseline="-25000" dirty="0">
                <a:ea typeface="微软雅黑" panose="020B0503020204020204" pitchFamily="34" charset="-122"/>
              </a:rPr>
              <a:t>2</a:t>
            </a:r>
            <a:r>
              <a:rPr lang="en-US" dirty="0">
                <a:ea typeface="微软雅黑" panose="020B0503020204020204" pitchFamily="34" charset="-122"/>
              </a:rPr>
              <a:t>,m) </a:t>
            </a:r>
            <a:r>
              <a:rPr lang="en-US" sz="3200" dirty="0"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ea typeface="微软雅黑" panose="020B0503020204020204" pitchFamily="34" charset="-122"/>
              </a:rPr>
              <a:t>	</a:t>
            </a:r>
            <a:r>
              <a:rPr lang="en-US" dirty="0">
                <a:ea typeface="微软雅黑" panose="020B0503020204020204" pitchFamily="34" charset="-122"/>
              </a:rPr>
              <a:t>for random r ⟵ {0,1}</a:t>
            </a:r>
            <a:r>
              <a:rPr lang="en-US" baseline="30000" dirty="0">
                <a:ea typeface="微软雅黑" panose="020B0503020204020204" pitchFamily="34" charset="-122"/>
              </a:rPr>
              <a:t>n</a:t>
            </a:r>
            <a:r>
              <a:rPr lang="en-US" dirty="0">
                <a:ea typeface="微软雅黑" panose="020B0503020204020204" pitchFamily="34" charset="-122"/>
              </a:rPr>
              <a:t> . </a:t>
            </a:r>
          </a:p>
          <a:p>
            <a:pPr marL="0" indent="0">
              <a:buNone/>
            </a:pPr>
            <a:endParaRPr lang="en-US" sz="1800" dirty="0"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b="1" u="sng" dirty="0" err="1">
                <a:ea typeface="微软雅黑" panose="020B0503020204020204" pitchFamily="34" charset="-122"/>
              </a:rPr>
              <a:t>Thm</a:t>
            </a:r>
            <a:r>
              <a:rPr lang="en-US" dirty="0">
                <a:ea typeface="微软雅黑" panose="020B0503020204020204" pitchFamily="34" charset="-122"/>
              </a:rPr>
              <a:t>:   If  (S,V) is a secure </a:t>
            </a:r>
            <a:r>
              <a:rPr lang="en-US" b="1" dirty="0">
                <a:ea typeface="微软雅黑" panose="020B0503020204020204" pitchFamily="34" charset="-122"/>
              </a:rPr>
              <a:t>one-time </a:t>
            </a:r>
            <a:r>
              <a:rPr lang="en-US" dirty="0">
                <a:ea typeface="微软雅黑" panose="020B0503020204020204" pitchFamily="34" charset="-122"/>
              </a:rPr>
              <a:t>MAC and F a secure PRF</a:t>
            </a:r>
            <a:br>
              <a:rPr lang="en-US" dirty="0">
                <a:ea typeface="微软雅黑" panose="020B0503020204020204" pitchFamily="34" charset="-122"/>
              </a:rPr>
            </a:br>
            <a:r>
              <a:rPr lang="en-US" dirty="0">
                <a:ea typeface="微软雅黑" panose="020B0503020204020204" pitchFamily="34" charset="-122"/>
              </a:rPr>
              <a:t>	then  CW  is a secure MAC outputting tags in  {0,1}</a:t>
            </a:r>
            <a:r>
              <a:rPr lang="en-US" baseline="30000" dirty="0">
                <a:ea typeface="微软雅黑" panose="020B0503020204020204" pitchFamily="34" charset="-122"/>
              </a:rPr>
              <a:t>2n</a:t>
            </a:r>
            <a:r>
              <a:rPr lang="en-US" dirty="0">
                <a:ea typeface="微软雅黑" panose="020B0503020204020204" pitchFamily="34" charset="-122"/>
              </a:rPr>
              <a:t> 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12112" y="1835150"/>
            <a:ext cx="938591" cy="620931"/>
            <a:chOff x="7553412" y="998319"/>
            <a:chExt cx="938591" cy="620931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924800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3412" y="998319"/>
              <a:ext cx="938591" cy="552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lang="en-US" dirty="0">
                  <a:ea typeface="微软雅黑" panose="020B0503020204020204" pitchFamily="34" charset="-122"/>
                </a:rPr>
                <a:t>fast </a:t>
              </a:r>
              <a:br>
                <a:rPr lang="en-US" dirty="0">
                  <a:ea typeface="微软雅黑" panose="020B0503020204020204" pitchFamily="34" charset="-122"/>
                </a:rPr>
              </a:br>
              <a:r>
                <a:rPr lang="en-US" dirty="0">
                  <a:ea typeface="微软雅黑" panose="020B0503020204020204" pitchFamily="34" charset="-122"/>
                </a:rPr>
                <a:t>long </a:t>
              </a:r>
              <a:r>
                <a:rPr lang="en-US" dirty="0" err="1">
                  <a:ea typeface="微软雅黑" panose="020B0503020204020204" pitchFamily="34" charset="-122"/>
                </a:rPr>
                <a:t>inp</a:t>
              </a:r>
              <a:endParaRPr 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55022" y="1822450"/>
            <a:ext cx="1039773" cy="633631"/>
            <a:chOff x="6029622" y="1822450"/>
            <a:chExt cx="1039773" cy="633631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29622" y="1822450"/>
              <a:ext cx="1039773" cy="557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lang="en-US" dirty="0">
                  <a:ea typeface="微软雅黑" panose="020B0503020204020204" pitchFamily="34" charset="-122"/>
                </a:rPr>
                <a:t>slow but </a:t>
              </a:r>
              <a:br>
                <a:rPr lang="en-US" dirty="0">
                  <a:ea typeface="微软雅黑" panose="020B0503020204020204" pitchFamily="34" charset="-122"/>
                </a:rPr>
              </a:br>
              <a:r>
                <a:rPr lang="en-US" dirty="0">
                  <a:ea typeface="微软雅黑" panose="020B0503020204020204" pitchFamily="34" charset="-122"/>
                </a:rPr>
                <a:t>short </a:t>
              </a:r>
              <a:r>
                <a:rPr lang="en-US" dirty="0" err="1">
                  <a:ea typeface="微软雅黑" panose="020B0503020204020204" pitchFamily="34" charset="-122"/>
                </a:rPr>
                <a:t>inp</a:t>
              </a:r>
              <a:endParaRPr 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CB31595-7A0D-4C2F-A18B-30A0942F1827}"/>
              </a:ext>
            </a:extLst>
          </p:cNvPr>
          <p:cNvSpPr txBox="1"/>
          <p:nvPr/>
        </p:nvSpPr>
        <p:spPr>
          <a:xfrm>
            <a:off x="7346832" y="332371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78B505-614B-4BFA-9E15-AC44ACA85B81}"/>
              </a:ext>
            </a:extLst>
          </p:cNvPr>
          <p:cNvSpPr txBox="1"/>
          <p:nvPr/>
        </p:nvSpPr>
        <p:spPr>
          <a:xfrm>
            <a:off x="6194509" y="331593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84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44151E-47EF-4962-BC94-A14AB1A6BD0A}"/>
              </a:ext>
            </a:extLst>
          </p:cNvPr>
          <p:cNvSpPr txBox="1"/>
          <p:nvPr/>
        </p:nvSpPr>
        <p:spPr>
          <a:xfrm>
            <a:off x="2667000" y="2266950"/>
            <a:ext cx="4447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对于一个消息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每次计算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都会取到不同的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导致最后输出的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单个消息可以被映射到不同的标签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FB97123-03FE-496B-8C07-91E522B05F87}"/>
              </a:ext>
            </a:extLst>
          </p:cNvPr>
          <p:cNvSpPr txBox="1"/>
          <p:nvPr/>
        </p:nvSpPr>
        <p:spPr>
          <a:xfrm>
            <a:off x="2056828" y="1276350"/>
            <a:ext cx="503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CW( 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,k</a:t>
            </a:r>
            <a:r>
              <a:rPr lang="en-US" sz="2400" baseline="-25000" dirty="0">
                <a:ea typeface="微软雅黑" panose="020B0503020204020204" pitchFamily="34" charset="-122"/>
              </a:rPr>
              <a:t>2</a:t>
            </a:r>
            <a:r>
              <a:rPr lang="en-US" sz="2400" dirty="0">
                <a:ea typeface="微软雅黑" panose="020B0503020204020204" pitchFamily="34" charset="-122"/>
              </a:rPr>
              <a:t>), m) =  (r,  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,r) ⨁ S(k</a:t>
            </a:r>
            <a:r>
              <a:rPr lang="en-US" sz="2400" baseline="-25000" dirty="0">
                <a:ea typeface="微软雅黑" panose="020B0503020204020204" pitchFamily="34" charset="-122"/>
              </a:rPr>
              <a:t>2</a:t>
            </a:r>
            <a:r>
              <a:rPr lang="en-US" sz="2400" dirty="0">
                <a:ea typeface="微软雅黑" panose="020B0503020204020204" pitchFamily="34" charset="-122"/>
              </a:rPr>
              <a:t>,m) )</a:t>
            </a:r>
          </a:p>
        </p:txBody>
      </p:sp>
    </p:spTree>
    <p:extLst>
      <p:ext uri="{BB962C8B-B14F-4D97-AF65-F5344CB8AC3E}">
        <p14:creationId xmlns:p14="http://schemas.microsoft.com/office/powerpoint/2010/main" val="405906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A1485A8-894A-4B7C-BF2A-782C644B52C7}"/>
              </a:ext>
            </a:extLst>
          </p:cNvPr>
          <p:cNvSpPr/>
          <p:nvPr/>
        </p:nvSpPr>
        <p:spPr>
          <a:xfrm>
            <a:off x="1828800" y="361950"/>
            <a:ext cx="5562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F97203D-43A1-43CC-8916-F5EF057E17D2}"/>
              </a:ext>
            </a:extLst>
          </p:cNvPr>
          <p:cNvSpPr txBox="1"/>
          <p:nvPr/>
        </p:nvSpPr>
        <p:spPr>
          <a:xfrm>
            <a:off x="533400" y="1352550"/>
            <a:ext cx="8225930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How would you verify a CW tag  </a:t>
            </a:r>
            <a:r>
              <a:rPr lang="en-US" sz="2800" b="1" dirty="0">
                <a:ea typeface="微软雅黑" panose="020B0503020204020204" pitchFamily="34" charset="-122"/>
              </a:rPr>
              <a:t>(r, t)  </a:t>
            </a:r>
            <a:r>
              <a:rPr lang="en-US" sz="2400" dirty="0">
                <a:ea typeface="微软雅黑" panose="020B0503020204020204" pitchFamily="34" charset="-122"/>
              </a:rPr>
              <a:t>on message </a:t>
            </a:r>
            <a:r>
              <a:rPr lang="en-US" sz="2800" b="1" dirty="0">
                <a:ea typeface="微软雅黑" panose="020B0503020204020204" pitchFamily="34" charset="-122"/>
              </a:rPr>
              <a:t>m</a:t>
            </a:r>
            <a:r>
              <a:rPr lang="en-US" sz="2400" dirty="0">
                <a:ea typeface="微软雅黑" panose="020B0503020204020204" pitchFamily="34" charset="-122"/>
              </a:rPr>
              <a:t> ?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ea typeface="微软雅黑" panose="020B0503020204020204" pitchFamily="34" charset="-122"/>
              </a:rPr>
              <a:t>Recall that V(k</a:t>
            </a:r>
            <a:r>
              <a:rPr lang="en-US" sz="2400" baseline="-25000" dirty="0">
                <a:ea typeface="微软雅黑" panose="020B0503020204020204" pitchFamily="34" charset="-122"/>
              </a:rPr>
              <a:t>2</a:t>
            </a:r>
            <a:r>
              <a:rPr lang="en-US" sz="2400" dirty="0">
                <a:ea typeface="微软雅黑" panose="020B0503020204020204" pitchFamily="34" charset="-122"/>
              </a:rPr>
              <a:t>,m,.) is the verification alg. for the one time MAC. 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504C702-92ED-444E-A59F-7A23A21B9954}"/>
              </a:ext>
            </a:extLst>
          </p:cNvPr>
          <p:cNvSpPr txBox="1"/>
          <p:nvPr/>
        </p:nvSpPr>
        <p:spPr>
          <a:xfrm>
            <a:off x="2057400" y="514350"/>
            <a:ext cx="503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CW( 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,k</a:t>
            </a:r>
            <a:r>
              <a:rPr lang="en-US" sz="2400" baseline="-25000" dirty="0">
                <a:ea typeface="微软雅黑" panose="020B0503020204020204" pitchFamily="34" charset="-122"/>
              </a:rPr>
              <a:t>2</a:t>
            </a:r>
            <a:r>
              <a:rPr lang="en-US" sz="2400" dirty="0">
                <a:ea typeface="微软雅黑" panose="020B0503020204020204" pitchFamily="34" charset="-122"/>
              </a:rPr>
              <a:t>), m) =  (r,  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,r) ⨁ S(k</a:t>
            </a:r>
            <a:r>
              <a:rPr lang="en-US" sz="2400" baseline="-25000" dirty="0">
                <a:ea typeface="微软雅黑" panose="020B0503020204020204" pitchFamily="34" charset="-122"/>
              </a:rPr>
              <a:t>2</a:t>
            </a:r>
            <a:r>
              <a:rPr lang="en-US" sz="2400" dirty="0">
                <a:ea typeface="微软雅黑" panose="020B0503020204020204" pitchFamily="34" charset="-122"/>
              </a:rPr>
              <a:t>,m) )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8C88E93-EAC4-4490-B1DB-7AEDE978B5C4}"/>
              </a:ext>
            </a:extLst>
          </p:cNvPr>
          <p:cNvSpPr txBox="1"/>
          <p:nvPr/>
        </p:nvSpPr>
        <p:spPr>
          <a:xfrm>
            <a:off x="1422400" y="2667567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Run   V</a:t>
            </a:r>
            <a:r>
              <a:rPr lang="en-US" sz="2800" dirty="0">
                <a:ea typeface="微软雅黑" panose="020B0503020204020204" pitchFamily="34" charset="-122"/>
              </a:rPr>
              <a:t>(</a:t>
            </a:r>
            <a:r>
              <a:rPr lang="en-US" sz="2400" dirty="0">
                <a:ea typeface="微软雅黑" panose="020B0503020204020204" pitchFamily="34" charset="-122"/>
              </a:rPr>
              <a:t> k</a:t>
            </a:r>
            <a:r>
              <a:rPr lang="en-US" sz="2400" baseline="-25000" dirty="0">
                <a:ea typeface="微软雅黑" panose="020B0503020204020204" pitchFamily="34" charset="-122"/>
              </a:rPr>
              <a:t>2</a:t>
            </a:r>
            <a:r>
              <a:rPr lang="en-US" sz="2400" dirty="0">
                <a:ea typeface="微软雅黑" panose="020B0503020204020204" pitchFamily="34" charset="-122"/>
              </a:rPr>
              <a:t>,  m,  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 r) ⨁ t) </a:t>
            </a:r>
            <a:r>
              <a:rPr lang="en-US" sz="2800" dirty="0">
                <a:ea typeface="微软雅黑" panose="020B0503020204020204" pitchFamily="34" charset="-122"/>
              </a:rPr>
              <a:t>)</a:t>
            </a:r>
            <a:r>
              <a:rPr lang="en-US" sz="2400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35BDF9-9BA4-4493-A6B7-CF07FD5B90D1}"/>
              </a:ext>
            </a:extLst>
          </p:cNvPr>
          <p:cNvSpPr/>
          <p:nvPr/>
        </p:nvSpPr>
        <p:spPr>
          <a:xfrm>
            <a:off x="4648200" y="300648"/>
            <a:ext cx="2362772" cy="884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F9D2B9-A709-483B-B6DE-83F62A18682A}"/>
              </a:ext>
            </a:extLst>
          </p:cNvPr>
          <p:cNvSpPr txBox="1"/>
          <p:nvPr/>
        </p:nvSpPr>
        <p:spPr>
          <a:xfrm>
            <a:off x="5478110" y="-1384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2C0E66-DACF-4E98-8F3C-01D1637E67E5}"/>
              </a:ext>
            </a:extLst>
          </p:cNvPr>
          <p:cNvSpPr txBox="1"/>
          <p:nvPr/>
        </p:nvSpPr>
        <p:spPr>
          <a:xfrm>
            <a:off x="3505200" y="3177915"/>
            <a:ext cx="53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F(k</a:t>
            </a:r>
            <a:r>
              <a:rPr lang="en-US" altLang="zh-CN" sz="1800" baseline="-25000" dirty="0">
                <a:ea typeface="微软雅黑" panose="020B0503020204020204" pitchFamily="34" charset="-122"/>
              </a:rPr>
              <a:t>1</a:t>
            </a:r>
            <a:r>
              <a:rPr lang="en-US" altLang="zh-CN" sz="1800" dirty="0">
                <a:ea typeface="微软雅黑" panose="020B0503020204020204" pitchFamily="34" charset="-122"/>
              </a:rPr>
              <a:t>, r) ⨁ t = s(k</a:t>
            </a:r>
            <a:r>
              <a:rPr lang="en-US" altLang="zh-CN" sz="1800" baseline="-25000" dirty="0"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ea typeface="微软雅黑" panose="020B0503020204020204" pitchFamily="34" charset="-122"/>
              </a:rPr>
              <a:t>,m)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18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微软雅黑" panose="020B0503020204020204" pitchFamily="34" charset="-122"/>
              </a:rPr>
              <a:t>Construction 4:   HMAC   (Hash-MAC)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微软雅黑" panose="020B0503020204020204" pitchFamily="34" charset="-122"/>
            </a:endParaRPr>
          </a:p>
          <a:p>
            <a:endParaRPr lang="en-US" dirty="0"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Most widely used MAC on the Internet.</a:t>
            </a:r>
          </a:p>
          <a:p>
            <a:endParaRPr lang="en-US" dirty="0">
              <a:ea typeface="微软雅黑" panose="020B0503020204020204" pitchFamily="34" charset="-122"/>
            </a:endParaRPr>
          </a:p>
          <a:p>
            <a:endParaRPr lang="en-US" dirty="0"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	…  but,  we first we need to discuss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371347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微软雅黑" panose="020B0503020204020204" pitchFamily="34" charset="-122"/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a typeface="微软雅黑" panose="020B0503020204020204" pitchFamily="34" charset="-122"/>
              </a:rPr>
              <a:t>J. Black, P. </a:t>
            </a:r>
            <a:r>
              <a:rPr lang="en-US" sz="2000" dirty="0" err="1">
                <a:ea typeface="微软雅黑" panose="020B0503020204020204" pitchFamily="34" charset="-122"/>
              </a:rPr>
              <a:t>Rogaway</a:t>
            </a:r>
            <a:r>
              <a:rPr lang="en-US" sz="2000" dirty="0">
                <a:ea typeface="微软雅黑" panose="020B0503020204020204" pitchFamily="34" charset="-122"/>
              </a:rPr>
              <a:t>: CBC MACs for Arbitrary-Length Messages: The Three-Key Constructions. J. Cryptology 18(2): 111-131 (2005)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ea typeface="微软雅黑" panose="020B0503020204020204" pitchFamily="34" charset="-122"/>
              </a:rPr>
              <a:t>K. </a:t>
            </a:r>
            <a:r>
              <a:rPr lang="en-US" sz="2000" dirty="0" err="1">
                <a:ea typeface="微软雅黑" panose="020B0503020204020204" pitchFamily="34" charset="-122"/>
              </a:rPr>
              <a:t>Pietrzak</a:t>
            </a:r>
            <a:r>
              <a:rPr lang="en-US" sz="2000" dirty="0">
                <a:ea typeface="微软雅黑" panose="020B0503020204020204" pitchFamily="34" charset="-122"/>
              </a:rPr>
              <a:t>: A Tight Bound for EMAC. ICALP (2) 2006: 168-179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ea typeface="微软雅黑" panose="020B0503020204020204" pitchFamily="34" charset="-122"/>
              </a:rPr>
              <a:t>J. Black, P. </a:t>
            </a:r>
            <a:r>
              <a:rPr lang="en-US" sz="2000" dirty="0" err="1">
                <a:ea typeface="微软雅黑" panose="020B0503020204020204" pitchFamily="34" charset="-122"/>
              </a:rPr>
              <a:t>Rogaway</a:t>
            </a:r>
            <a:r>
              <a:rPr lang="en-US" sz="2000" dirty="0">
                <a:ea typeface="微软雅黑" panose="020B0503020204020204" pitchFamily="34" charset="-122"/>
              </a:rPr>
              <a:t>: A Block-Cipher Mode of Operation for Parallelizable Message Authentication. EUROCRYPT 2002: 384-397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ea typeface="微软雅黑" panose="020B0503020204020204" pitchFamily="34" charset="-122"/>
              </a:rPr>
              <a:t>M. </a:t>
            </a:r>
            <a:r>
              <a:rPr lang="en-US" sz="2000" dirty="0" err="1">
                <a:ea typeface="微软雅黑" panose="020B0503020204020204" pitchFamily="34" charset="-122"/>
              </a:rPr>
              <a:t>Bellare</a:t>
            </a:r>
            <a:r>
              <a:rPr lang="en-US" sz="2000" dirty="0">
                <a:ea typeface="微软雅黑" panose="020B0503020204020204" pitchFamily="34" charset="-122"/>
              </a:rPr>
              <a:t>: New Proofs for NMAC and HMAC: Security Without Collision-Resistance. </a:t>
            </a:r>
            <a:r>
              <a:rPr lang="pt-BR" sz="2000" dirty="0">
                <a:ea typeface="微软雅黑" panose="020B0503020204020204" pitchFamily="34" charset="-122"/>
              </a:rPr>
              <a:t>CRYPTO 2006: 602-619</a:t>
            </a:r>
            <a:endParaRPr lang="en-US" sz="2000" dirty="0">
              <a:ea typeface="微软雅黑" panose="020B0503020204020204" pitchFamily="34" charset="-122"/>
            </a:endParaRPr>
          </a:p>
          <a:p>
            <a:pPr>
              <a:spcBef>
                <a:spcPts val="1680"/>
              </a:spcBef>
            </a:pPr>
            <a:r>
              <a:rPr lang="en-US" sz="2000" dirty="0">
                <a:ea typeface="微软雅黑" panose="020B0503020204020204" pitchFamily="34" charset="-122"/>
              </a:rPr>
              <a:t>Y. </a:t>
            </a:r>
            <a:r>
              <a:rPr lang="en-US" sz="2000" dirty="0" err="1">
                <a:ea typeface="微软雅黑" panose="020B0503020204020204" pitchFamily="34" charset="-122"/>
              </a:rPr>
              <a:t>Dodis</a:t>
            </a:r>
            <a:r>
              <a:rPr lang="en-US" sz="2000" dirty="0">
                <a:ea typeface="微软雅黑" panose="020B0503020204020204" pitchFamily="34" charset="-122"/>
              </a:rPr>
              <a:t>, K. </a:t>
            </a:r>
            <a:r>
              <a:rPr lang="en-US" sz="2000" dirty="0" err="1">
                <a:ea typeface="微软雅黑" panose="020B0503020204020204" pitchFamily="34" charset="-122"/>
              </a:rPr>
              <a:t>Pietrzak</a:t>
            </a:r>
            <a:r>
              <a:rPr lang="en-US" sz="2000" dirty="0">
                <a:ea typeface="微软雅黑" panose="020B0503020204020204" pitchFamily="34" charset="-122"/>
              </a:rPr>
              <a:t>, P. </a:t>
            </a:r>
            <a:r>
              <a:rPr lang="en-US" sz="2000" dirty="0" err="1">
                <a:ea typeface="微软雅黑" panose="020B0503020204020204" pitchFamily="34" charset="-122"/>
              </a:rPr>
              <a:t>Puniya</a:t>
            </a:r>
            <a:r>
              <a:rPr lang="en-US" sz="2000" dirty="0">
                <a:ea typeface="微软雅黑" panose="020B0503020204020204" pitchFamily="34" charset="-122"/>
              </a:rPr>
              <a:t>: A New Mode of Operation for Block Ciphers and Length-Preserving MACs. EUROCRYPT 2008: 198-219</a:t>
            </a:r>
          </a:p>
        </p:txBody>
      </p:sp>
    </p:spTree>
    <p:extLst>
      <p:ext uri="{BB962C8B-B14F-4D97-AF65-F5344CB8AC3E}">
        <p14:creationId xmlns:p14="http://schemas.microsoft.com/office/powerpoint/2010/main" val="101536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微软雅黑" panose="020B0503020204020204" pitchFamily="34" charset="-122"/>
              </a:rPr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8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微软雅黑" panose="020B0503020204020204" pitchFamily="34" charset="-122"/>
              </a:rPr>
              <a:t>Construction 3:  PMAC – parallel MAC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P(k, </a:t>
            </a:r>
            <a:r>
              <a:rPr lang="en-US" dirty="0" err="1">
                <a:ea typeface="微软雅黑" panose="020B0503020204020204" pitchFamily="34" charset="-122"/>
              </a:rPr>
              <a:t>i</a:t>
            </a:r>
            <a:r>
              <a:rPr lang="en-US" dirty="0">
                <a:ea typeface="微软雅黑" panose="020B0503020204020204" pitchFamily="34" charset="-122"/>
              </a:rPr>
              <a:t>):    an easy to compute function</a:t>
            </a:r>
            <a:endParaRPr lang="en-US" sz="2000" dirty="0">
              <a:ea typeface="微软雅黑" panose="020B0503020204020204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1657350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1657350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ea typeface="微软雅黑" panose="020B0503020204020204" pitchFamily="34" charset="-122"/>
              </a:rPr>
              <a:t>m[2]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m[3]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038350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34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65914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1999" y="2533650"/>
            <a:ext cx="2857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44577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ea typeface="微软雅黑" panose="020B0503020204020204" pitchFamily="34" charset="-122"/>
              </a:rPr>
              <a:t>F(</a:t>
            </a:r>
            <a:r>
              <a:rPr lang="en-US" sz="2400" b="1">
                <a:ea typeface="微软雅黑" panose="020B0503020204020204" pitchFamily="34" charset="-122"/>
              </a:rPr>
              <a:t>k</a:t>
            </a:r>
            <a:r>
              <a:rPr lang="en-US" sz="2400" b="1" baseline="-25000">
                <a:ea typeface="微软雅黑" panose="020B0503020204020204" pitchFamily="34" charset="-122"/>
              </a:rPr>
              <a:t>1</a:t>
            </a:r>
            <a:r>
              <a:rPr lang="en-US" sz="2400">
                <a:ea typeface="微软雅黑" panose="020B0503020204020204" pitchFamily="34" charset="-122"/>
              </a:rPr>
              <a:t>,</a:t>
            </a:r>
            <a:r>
              <a:rPr lang="en-US" sz="240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3" y="4546997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3737373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3600450"/>
            <a:ext cx="2514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3600450"/>
            <a:ext cx="838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36004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3600450"/>
            <a:ext cx="2209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42608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grpSp>
        <p:nvGrpSpPr>
          <p:cNvPr id="30760" name="Group 40"/>
          <p:cNvGrpSpPr>
            <a:grpSpLocks/>
          </p:cNvGrpSpPr>
          <p:nvPr/>
        </p:nvGrpSpPr>
        <p:grpSpPr bwMode="auto">
          <a:xfrm>
            <a:off x="2405064" y="2153843"/>
            <a:ext cx="947737" cy="369095"/>
            <a:chOff x="603" y="1791"/>
            <a:chExt cx="597" cy="310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P(k,0)</a:t>
              </a: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4057650" y="2163368"/>
            <a:ext cx="985838" cy="369095"/>
            <a:chOff x="579" y="1799"/>
            <a:chExt cx="621" cy="310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P(k,1)</a:t>
              </a:r>
            </a:p>
          </p:txBody>
        </p:sp>
      </p:grp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5829300" y="2151461"/>
            <a:ext cx="966788" cy="369095"/>
            <a:chOff x="591" y="1795"/>
            <a:chExt cx="609" cy="310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P(k,2)</a:t>
              </a:r>
            </a:p>
          </p:txBody>
        </p: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7353300" y="2163365"/>
            <a:ext cx="938213" cy="369093"/>
            <a:chOff x="609" y="1790"/>
            <a:chExt cx="591" cy="310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4107621"/>
            <a:ext cx="5209888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ea typeface="微软雅黑" panose="020B0503020204020204" pitchFamily="34" charset="-122"/>
              </a:rPr>
              <a:t>Let  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F: K × X ⟶ X   </a:t>
            </a:r>
            <a:r>
              <a:rPr lang="en-US" sz="2400" dirty="0">
                <a:ea typeface="微软雅黑" panose="020B0503020204020204" pitchFamily="34" charset="-122"/>
              </a:rPr>
              <a:t>be a PRF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ea typeface="微软雅黑" panose="020B0503020204020204" pitchFamily="34" charset="-122"/>
              </a:rPr>
              <a:t>Define new PRF  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PMAC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:</a:t>
            </a:r>
            <a:r>
              <a:rPr lang="en-US" sz="2400" dirty="0">
                <a:ea typeface="微软雅黑" panose="020B0503020204020204" pitchFamily="34" charset="-122"/>
              </a:rPr>
              <a:t> 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K</a:t>
            </a:r>
            <a:r>
              <a:rPr lang="en-US" sz="2800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 × X</a:t>
            </a:r>
            <a:r>
              <a:rPr lang="en-US" sz="2800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≤L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 ⟶ X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805285"/>
            <a:ext cx="16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key = (k, 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F904EB-07FD-4137-9F86-5B02952B3CC8}"/>
              </a:ext>
            </a:extLst>
          </p:cNvPr>
          <p:cNvSpPr txBox="1"/>
          <p:nvPr/>
        </p:nvSpPr>
        <p:spPr>
          <a:xfrm>
            <a:off x="7516117" y="2631942"/>
            <a:ext cx="1019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最后一个分组不用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B7E0BA-DBF5-42C3-86BB-6C3BB306D5B3}"/>
              </a:ext>
            </a:extLst>
          </p:cNvPr>
          <p:cNvSpPr/>
          <p:nvPr/>
        </p:nvSpPr>
        <p:spPr>
          <a:xfrm>
            <a:off x="2405064" y="2063174"/>
            <a:ext cx="6357927" cy="5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69C2C-0C80-447E-A452-B5F06DE8A8B4}"/>
              </a:ext>
            </a:extLst>
          </p:cNvPr>
          <p:cNvSpPr txBox="1"/>
          <p:nvPr/>
        </p:nvSpPr>
        <p:spPr>
          <a:xfrm>
            <a:off x="2582202" y="2053694"/>
            <a:ext cx="5699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无法抵御攻击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交换分组的位置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异或是可交换的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所以要把分组的位置信息加进去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B4A7EF5-8C2A-4FE7-A06A-E4113EB21AE8}"/>
              </a:ext>
            </a:extLst>
          </p:cNvPr>
          <p:cNvCxnSpPr>
            <a:cxnSpLocks/>
          </p:cNvCxnSpPr>
          <p:nvPr/>
        </p:nvCxnSpPr>
        <p:spPr>
          <a:xfrm flipH="1" flipV="1">
            <a:off x="914400" y="1428750"/>
            <a:ext cx="3810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A327426-3DBF-4A6E-948C-79DC9AA25125}"/>
              </a:ext>
            </a:extLst>
          </p:cNvPr>
          <p:cNvCxnSpPr>
            <a:cxnSpLocks/>
          </p:cNvCxnSpPr>
          <p:nvPr/>
        </p:nvCxnSpPr>
        <p:spPr>
          <a:xfrm>
            <a:off x="1752600" y="2228850"/>
            <a:ext cx="1676400" cy="72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1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微软雅黑" panose="020B0503020204020204" pitchFamily="34" charset="-122"/>
              </a:rPr>
              <a:t>Construction 3:  PMAC – parallel MAC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P(k, </a:t>
            </a:r>
            <a:r>
              <a:rPr lang="en-US" dirty="0" err="1">
                <a:ea typeface="微软雅黑" panose="020B0503020204020204" pitchFamily="34" charset="-122"/>
              </a:rPr>
              <a:t>i</a:t>
            </a:r>
            <a:r>
              <a:rPr lang="en-US" dirty="0">
                <a:ea typeface="微软雅黑" panose="020B0503020204020204" pitchFamily="34" charset="-122"/>
              </a:rPr>
              <a:t>):    an easy to compute function</a:t>
            </a:r>
            <a:endParaRPr lang="en-US" sz="2000" dirty="0">
              <a:ea typeface="微软雅黑" panose="020B0503020204020204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1657350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1657350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ea typeface="微软雅黑" panose="020B0503020204020204" pitchFamily="34" charset="-122"/>
              </a:rPr>
              <a:t>m[2]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m[3]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038350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34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65914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1999" y="2533650"/>
            <a:ext cx="2857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44577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ea typeface="微软雅黑" panose="020B0503020204020204" pitchFamily="34" charset="-122"/>
              </a:rPr>
              <a:t>F(</a:t>
            </a:r>
            <a:r>
              <a:rPr lang="en-US" sz="2400" b="1">
                <a:ea typeface="微软雅黑" panose="020B0503020204020204" pitchFamily="34" charset="-122"/>
              </a:rPr>
              <a:t>k</a:t>
            </a:r>
            <a:r>
              <a:rPr lang="en-US" sz="2400" b="1" baseline="-25000">
                <a:ea typeface="微软雅黑" panose="020B0503020204020204" pitchFamily="34" charset="-122"/>
              </a:rPr>
              <a:t>1</a:t>
            </a:r>
            <a:r>
              <a:rPr lang="en-US" sz="2400">
                <a:ea typeface="微软雅黑" panose="020B0503020204020204" pitchFamily="34" charset="-122"/>
              </a:rPr>
              <a:t>,</a:t>
            </a:r>
            <a:r>
              <a:rPr lang="en-US" sz="240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3" y="4546997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3737373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3600450"/>
            <a:ext cx="2514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3600450"/>
            <a:ext cx="838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36004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3600450"/>
            <a:ext cx="2209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42608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grpSp>
        <p:nvGrpSpPr>
          <p:cNvPr id="30760" name="Group 40"/>
          <p:cNvGrpSpPr>
            <a:grpSpLocks/>
          </p:cNvGrpSpPr>
          <p:nvPr/>
        </p:nvGrpSpPr>
        <p:grpSpPr bwMode="auto">
          <a:xfrm>
            <a:off x="2405064" y="2153843"/>
            <a:ext cx="947737" cy="369095"/>
            <a:chOff x="603" y="1791"/>
            <a:chExt cx="597" cy="310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P(k,0)</a:t>
              </a: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4057650" y="2163368"/>
            <a:ext cx="985838" cy="369095"/>
            <a:chOff x="579" y="1799"/>
            <a:chExt cx="621" cy="310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P(k,1)</a:t>
              </a:r>
            </a:p>
          </p:txBody>
        </p:sp>
      </p:grp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5829300" y="2151461"/>
            <a:ext cx="966788" cy="369095"/>
            <a:chOff x="591" y="1795"/>
            <a:chExt cx="609" cy="310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P(k,2)</a:t>
              </a:r>
            </a:p>
          </p:txBody>
        </p: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7353300" y="2163365"/>
            <a:ext cx="938213" cy="369093"/>
            <a:chOff x="609" y="1790"/>
            <a:chExt cx="591" cy="310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4107621"/>
            <a:ext cx="5209888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ea typeface="微软雅黑" panose="020B0503020204020204" pitchFamily="34" charset="-122"/>
              </a:rPr>
              <a:t>Let  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F: K × X ⟶ X   </a:t>
            </a:r>
            <a:r>
              <a:rPr lang="en-US" sz="2400" dirty="0">
                <a:ea typeface="微软雅黑" panose="020B0503020204020204" pitchFamily="34" charset="-122"/>
              </a:rPr>
              <a:t>be a PRF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ea typeface="微软雅黑" panose="020B0503020204020204" pitchFamily="34" charset="-122"/>
              </a:rPr>
              <a:t>Define new PRF  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PMAC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:</a:t>
            </a:r>
            <a:r>
              <a:rPr lang="en-US" sz="2400" dirty="0">
                <a:ea typeface="微软雅黑" panose="020B0503020204020204" pitchFamily="34" charset="-122"/>
              </a:rPr>
              <a:t> 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K</a:t>
            </a:r>
            <a:r>
              <a:rPr lang="en-US" sz="2800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 × X</a:t>
            </a:r>
            <a:r>
              <a:rPr lang="en-US" sz="2800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≤L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 ⟶ X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805285"/>
            <a:ext cx="16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key = (k, 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F904EB-07FD-4137-9F86-5B02952B3CC8}"/>
              </a:ext>
            </a:extLst>
          </p:cNvPr>
          <p:cNvSpPr txBox="1"/>
          <p:nvPr/>
        </p:nvSpPr>
        <p:spPr>
          <a:xfrm>
            <a:off x="7516117" y="2631942"/>
            <a:ext cx="1019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最后一个分组不用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8046237-E6E5-49EB-AC2F-C2ABC6DAE8A5}"/>
              </a:ext>
            </a:extLst>
          </p:cNvPr>
          <p:cNvCxnSpPr>
            <a:cxnSpLocks/>
          </p:cNvCxnSpPr>
          <p:nvPr/>
        </p:nvCxnSpPr>
        <p:spPr>
          <a:xfrm flipH="1" flipV="1">
            <a:off x="914400" y="1428750"/>
            <a:ext cx="3810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E18524-56FF-45B1-920B-4FDF07480CC4}"/>
              </a:ext>
            </a:extLst>
          </p:cNvPr>
          <p:cNvCxnSpPr>
            <a:cxnSpLocks/>
          </p:cNvCxnSpPr>
          <p:nvPr/>
        </p:nvCxnSpPr>
        <p:spPr>
          <a:xfrm>
            <a:off x="1752600" y="2228850"/>
            <a:ext cx="1676400" cy="72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9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微软雅黑" panose="020B0503020204020204" pitchFamily="34" charset="-122"/>
              </a:rPr>
              <a:t>Construction 3:  PMAC – parallel MAC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微软雅黑" panose="020B0503020204020204" pitchFamily="34" charset="-122"/>
              </a:rPr>
              <a:t>P(k, </a:t>
            </a:r>
            <a:r>
              <a:rPr lang="en-US" dirty="0" err="1">
                <a:ea typeface="微软雅黑" panose="020B0503020204020204" pitchFamily="34" charset="-122"/>
              </a:rPr>
              <a:t>i</a:t>
            </a:r>
            <a:r>
              <a:rPr lang="en-US" dirty="0">
                <a:ea typeface="微软雅黑" panose="020B0503020204020204" pitchFamily="34" charset="-122"/>
              </a:rPr>
              <a:t>):    an easy to compute function</a:t>
            </a:r>
            <a:endParaRPr lang="en-US" sz="2000" dirty="0">
              <a:ea typeface="微软雅黑" panose="020B0503020204020204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1657350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1657350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ea typeface="微软雅黑" panose="020B0503020204020204" pitchFamily="34" charset="-122"/>
              </a:rPr>
              <a:t>m[2]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m[3]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038350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34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65914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1999" y="2533650"/>
            <a:ext cx="2857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44577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ea typeface="微软雅黑" panose="020B0503020204020204" pitchFamily="34" charset="-122"/>
              </a:rPr>
              <a:t>F(</a:t>
            </a:r>
            <a:r>
              <a:rPr lang="en-US" sz="2400" b="1">
                <a:ea typeface="微软雅黑" panose="020B0503020204020204" pitchFamily="34" charset="-122"/>
              </a:rPr>
              <a:t>k</a:t>
            </a:r>
            <a:r>
              <a:rPr lang="en-US" sz="2400" b="1" baseline="-25000">
                <a:ea typeface="微软雅黑" panose="020B0503020204020204" pitchFamily="34" charset="-122"/>
              </a:rPr>
              <a:t>1</a:t>
            </a:r>
            <a:r>
              <a:rPr lang="en-US" sz="2400">
                <a:ea typeface="微软雅黑" panose="020B0503020204020204" pitchFamily="34" charset="-122"/>
              </a:rPr>
              <a:t>,</a:t>
            </a:r>
            <a:r>
              <a:rPr lang="en-US" sz="240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3" y="4546997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3737373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3600450"/>
            <a:ext cx="2514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3600450"/>
            <a:ext cx="838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36004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3600450"/>
            <a:ext cx="2209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42608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grpSp>
        <p:nvGrpSpPr>
          <p:cNvPr id="30760" name="Group 40"/>
          <p:cNvGrpSpPr>
            <a:grpSpLocks/>
          </p:cNvGrpSpPr>
          <p:nvPr/>
        </p:nvGrpSpPr>
        <p:grpSpPr bwMode="auto">
          <a:xfrm>
            <a:off x="2405064" y="2153843"/>
            <a:ext cx="947737" cy="369095"/>
            <a:chOff x="603" y="1791"/>
            <a:chExt cx="597" cy="310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P(k,0)</a:t>
              </a: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4057650" y="2163368"/>
            <a:ext cx="985838" cy="369095"/>
            <a:chOff x="579" y="1799"/>
            <a:chExt cx="621" cy="310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P(k,1)</a:t>
              </a:r>
            </a:p>
          </p:txBody>
        </p:sp>
      </p:grp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5829300" y="2151461"/>
            <a:ext cx="966788" cy="369095"/>
            <a:chOff x="591" y="1795"/>
            <a:chExt cx="609" cy="310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P(k,2)</a:t>
              </a:r>
            </a:p>
          </p:txBody>
        </p: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7353300" y="2163365"/>
            <a:ext cx="938213" cy="369093"/>
            <a:chOff x="609" y="1790"/>
            <a:chExt cx="591" cy="310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4107621"/>
            <a:ext cx="5209888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ea typeface="微软雅黑" panose="020B0503020204020204" pitchFamily="34" charset="-122"/>
              </a:rPr>
              <a:t>Let  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F: K × X ⟶ X   </a:t>
            </a:r>
            <a:r>
              <a:rPr lang="en-US" sz="2400" dirty="0">
                <a:ea typeface="微软雅黑" panose="020B0503020204020204" pitchFamily="34" charset="-122"/>
              </a:rPr>
              <a:t>be a PRF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ea typeface="微软雅黑" panose="020B0503020204020204" pitchFamily="34" charset="-122"/>
              </a:rPr>
              <a:t>Define new PRF  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PMAC </a:t>
            </a:r>
            <a:r>
              <a:rPr 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:</a:t>
            </a:r>
            <a:r>
              <a:rPr lang="en-US" sz="2400" dirty="0">
                <a:ea typeface="微软雅黑" panose="020B0503020204020204" pitchFamily="34" charset="-122"/>
              </a:rPr>
              <a:t> 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K</a:t>
            </a:r>
            <a:r>
              <a:rPr lang="en-US" sz="2800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 × X</a:t>
            </a:r>
            <a:r>
              <a:rPr lang="en-US" sz="2800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≤L</a:t>
            </a:r>
            <a:r>
              <a:rPr 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 ⟶ 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354" y="345036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805285"/>
            <a:ext cx="16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key = (k, 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F904EB-07FD-4137-9F86-5B02952B3CC8}"/>
              </a:ext>
            </a:extLst>
          </p:cNvPr>
          <p:cNvSpPr txBox="1"/>
          <p:nvPr/>
        </p:nvSpPr>
        <p:spPr>
          <a:xfrm>
            <a:off x="7516117" y="2631942"/>
            <a:ext cx="1019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最后一个分组不用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4E6C034-306F-4FD8-94D9-36814F34E40A}"/>
              </a:ext>
            </a:extLst>
          </p:cNvPr>
          <p:cNvCxnSpPr>
            <a:cxnSpLocks/>
          </p:cNvCxnSpPr>
          <p:nvPr/>
        </p:nvCxnSpPr>
        <p:spPr>
          <a:xfrm>
            <a:off x="1752600" y="2228850"/>
            <a:ext cx="1676400" cy="72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BBC7A81-4E4B-489A-AE37-EACB59319D89}"/>
              </a:ext>
            </a:extLst>
          </p:cNvPr>
          <p:cNvCxnSpPr>
            <a:cxnSpLocks/>
          </p:cNvCxnSpPr>
          <p:nvPr/>
        </p:nvCxnSpPr>
        <p:spPr>
          <a:xfrm flipH="1" flipV="1">
            <a:off x="914400" y="1428750"/>
            <a:ext cx="3810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0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828800" y="3409950"/>
            <a:ext cx="6248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>
                <a:ea typeface="微软雅黑" panose="020B0503020204020204" pitchFamily="34" charset="-122"/>
              </a:rPr>
              <a:t>PMAC: Analysis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1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  <a:tabLst>
                <a:tab pos="685800" algn="l"/>
              </a:tabLst>
            </a:pPr>
            <a:r>
              <a:rPr lang="en-US" u="sng" dirty="0">
                <a:ea typeface="微软雅黑" panose="020B0503020204020204" pitchFamily="34" charset="-122"/>
              </a:rPr>
              <a:t>PMAC Theorem</a:t>
            </a:r>
            <a:r>
              <a:rPr lang="en-US" dirty="0">
                <a:ea typeface="微软雅黑" panose="020B0503020204020204" pitchFamily="34" charset="-122"/>
              </a:rPr>
              <a:t>:     For any L&gt;0,</a:t>
            </a:r>
            <a:br>
              <a:rPr lang="en-US" dirty="0">
                <a:ea typeface="微软雅黑" panose="020B0503020204020204" pitchFamily="34" charset="-122"/>
              </a:rPr>
            </a:br>
            <a:r>
              <a:rPr lang="en-US" dirty="0">
                <a:ea typeface="微软雅黑" panose="020B0503020204020204" pitchFamily="34" charset="-122"/>
              </a:rPr>
              <a:t>	If F is a secure PRF over (K,X,X) then </a:t>
            </a:r>
            <a:br>
              <a:rPr lang="en-US" dirty="0">
                <a:ea typeface="微软雅黑" panose="020B0503020204020204" pitchFamily="34" charset="-122"/>
              </a:rPr>
            </a:br>
            <a:r>
              <a:rPr lang="en-US" dirty="0">
                <a:ea typeface="微软雅黑" panose="020B0503020204020204" pitchFamily="34" charset="-122"/>
              </a:rPr>
              <a:t>	F</a:t>
            </a:r>
            <a:r>
              <a:rPr lang="en-US" baseline="-25000" dirty="0">
                <a:ea typeface="微软雅黑" panose="020B0503020204020204" pitchFamily="34" charset="-122"/>
              </a:rPr>
              <a:t>PMAC</a:t>
            </a:r>
            <a:r>
              <a:rPr lang="en-US" dirty="0">
                <a:ea typeface="微软雅黑" panose="020B0503020204020204" pitchFamily="34" charset="-122"/>
              </a:rPr>
              <a:t> is a secure PRF over (K, X</a:t>
            </a:r>
            <a:r>
              <a:rPr lang="en-US" baseline="30000" dirty="0">
                <a:ea typeface="微软雅黑" panose="020B0503020204020204" pitchFamily="34" charset="-122"/>
                <a:sym typeface="Symbol" charset="0"/>
              </a:rPr>
              <a:t></a:t>
            </a:r>
            <a:r>
              <a:rPr lang="en-US" baseline="30000" dirty="0">
                <a:ea typeface="微软雅黑" panose="020B0503020204020204" pitchFamily="34" charset="-122"/>
              </a:rPr>
              <a:t>L</a:t>
            </a:r>
            <a:r>
              <a:rPr lang="en-US" dirty="0">
                <a:ea typeface="微软雅黑" panose="020B0503020204020204" pitchFamily="34" charset="-122"/>
              </a:rPr>
              <a:t>, X).</a:t>
            </a:r>
          </a:p>
          <a:p>
            <a:pPr>
              <a:spcBef>
                <a:spcPct val="100000"/>
              </a:spcBef>
              <a:buFontTx/>
              <a:buNone/>
              <a:tabLst>
                <a:tab pos="685800" algn="l"/>
              </a:tabLst>
            </a:pPr>
            <a:r>
              <a:rPr lang="en-US" dirty="0">
                <a:ea typeface="微软雅黑" panose="020B0503020204020204" pitchFamily="34" charset="-122"/>
              </a:rPr>
              <a:t>		For every eff. q-query PRF adv. A attacking F</a:t>
            </a:r>
            <a:r>
              <a:rPr lang="en-US" baseline="-25000" dirty="0">
                <a:ea typeface="微软雅黑" panose="020B0503020204020204" pitchFamily="34" charset="-122"/>
              </a:rPr>
              <a:t>PMAC</a:t>
            </a:r>
            <a:br>
              <a:rPr lang="en-US" baseline="-25000" dirty="0">
                <a:ea typeface="微软雅黑" panose="020B0503020204020204" pitchFamily="34" charset="-122"/>
              </a:rPr>
            </a:br>
            <a:r>
              <a:rPr lang="en-US" baseline="-25000" dirty="0">
                <a:ea typeface="微软雅黑" panose="020B0503020204020204" pitchFamily="34" charset="-122"/>
              </a:rPr>
              <a:t>	</a:t>
            </a:r>
            <a:r>
              <a:rPr lang="en-US" dirty="0">
                <a:ea typeface="微软雅黑" panose="020B0503020204020204" pitchFamily="34" charset="-122"/>
              </a:rPr>
              <a:t>there exists an eff. PRF adversary B  </a:t>
            </a:r>
            <a:r>
              <a:rPr lang="en-US" dirty="0" err="1">
                <a:ea typeface="微软雅黑" panose="020B0503020204020204" pitchFamily="34" charset="-122"/>
              </a:rPr>
              <a:t>s.t.</a:t>
            </a:r>
            <a:r>
              <a:rPr lang="en-US" dirty="0"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dirty="0">
                <a:ea typeface="微软雅黑" panose="020B0503020204020204" pitchFamily="34" charset="-122"/>
              </a:rPr>
              <a:t>		   		</a:t>
            </a:r>
            <a:r>
              <a:rPr lang="en-US" dirty="0" err="1">
                <a:ea typeface="微软雅黑" panose="020B0503020204020204" pitchFamily="34" charset="-122"/>
              </a:rPr>
              <a:t>Adv</a:t>
            </a:r>
            <a:r>
              <a:rPr lang="en-US" baseline="-25000" dirty="0" err="1">
                <a:ea typeface="微软雅黑" panose="020B0503020204020204" pitchFamily="34" charset="-122"/>
              </a:rPr>
              <a:t>PRF</a:t>
            </a:r>
            <a:r>
              <a:rPr lang="en-US" dirty="0">
                <a:ea typeface="微软雅黑" panose="020B0503020204020204" pitchFamily="34" charset="-122"/>
              </a:rPr>
              <a:t>[A, F</a:t>
            </a:r>
            <a:r>
              <a:rPr lang="en-US" baseline="-25000" dirty="0">
                <a:ea typeface="微软雅黑" panose="020B0503020204020204" pitchFamily="34" charset="-122"/>
              </a:rPr>
              <a:t>PMAC</a:t>
            </a:r>
            <a:r>
              <a:rPr lang="en-US" dirty="0">
                <a:ea typeface="微软雅黑" panose="020B0503020204020204" pitchFamily="34" charset="-122"/>
              </a:rPr>
              <a:t>] </a:t>
            </a:r>
            <a:r>
              <a:rPr lang="en-US" dirty="0">
                <a:ea typeface="微软雅黑" panose="020B0503020204020204" pitchFamily="34" charset="-122"/>
                <a:sym typeface="Symbol" charset="0"/>
              </a:rPr>
              <a:t></a:t>
            </a:r>
            <a:r>
              <a:rPr lang="en-US" dirty="0">
                <a:ea typeface="微软雅黑" panose="020B0503020204020204" pitchFamily="34" charset="-122"/>
              </a:rPr>
              <a:t>  </a:t>
            </a:r>
            <a:r>
              <a:rPr lang="en-US" dirty="0" err="1">
                <a:ea typeface="微软雅黑" panose="020B0503020204020204" pitchFamily="34" charset="-122"/>
              </a:rPr>
              <a:t>Adv</a:t>
            </a:r>
            <a:r>
              <a:rPr lang="en-US" baseline="-25000" dirty="0" err="1">
                <a:ea typeface="微软雅黑" panose="020B0503020204020204" pitchFamily="34" charset="-122"/>
              </a:rPr>
              <a:t>PRF</a:t>
            </a:r>
            <a:r>
              <a:rPr lang="en-US" dirty="0">
                <a:ea typeface="微软雅黑" panose="020B0503020204020204" pitchFamily="34" charset="-122"/>
              </a:rPr>
              <a:t>[B, F]  +  </a:t>
            </a:r>
            <a:r>
              <a:rPr 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2 q</a:t>
            </a:r>
            <a:r>
              <a:rPr lang="en-US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 L</a:t>
            </a:r>
            <a:r>
              <a:rPr lang="en-US" b="1" baseline="30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 / |X|</a:t>
            </a:r>
          </a:p>
          <a:p>
            <a:pPr marL="0" indent="0">
              <a:spcBef>
                <a:spcPct val="160000"/>
              </a:spcBef>
              <a:buNone/>
              <a:tabLst>
                <a:tab pos="685800" algn="l"/>
              </a:tabLst>
            </a:pPr>
            <a:r>
              <a:rPr lang="en-US" dirty="0">
                <a:ea typeface="微软雅黑" panose="020B0503020204020204" pitchFamily="34" charset="-122"/>
              </a:rPr>
              <a:t>PMAC is secure as long as </a:t>
            </a:r>
            <a:r>
              <a:rPr lang="en-US" altLang="zh-CN" dirty="0" err="1">
                <a:ea typeface="微软雅黑" panose="020B0503020204020204" pitchFamily="34" charset="-122"/>
              </a:rPr>
              <a:t>qL</a:t>
            </a:r>
            <a:r>
              <a:rPr lang="en-US" altLang="zh-CN" dirty="0">
                <a:ea typeface="微软雅黑" panose="020B0503020204020204" pitchFamily="34" charset="-122"/>
              </a:rPr>
              <a:t>  &lt;&lt;  |X|</a:t>
            </a:r>
            <a:r>
              <a:rPr lang="en-US" altLang="zh-CN" baseline="30000" dirty="0">
                <a:ea typeface="微软雅黑" panose="020B0503020204020204" pitchFamily="34" charset="-122"/>
              </a:rPr>
              <a:t>1/2</a:t>
            </a:r>
            <a:endParaRPr lang="en-US" baseline="30000" dirty="0"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09EA24-AB1B-46A9-8D2E-F437A7F38E04}"/>
              </a:ext>
            </a:extLst>
          </p:cNvPr>
          <p:cNvSpPr txBox="1"/>
          <p:nvPr/>
        </p:nvSpPr>
        <p:spPr>
          <a:xfrm>
            <a:off x="5486400" y="4248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已知可忽略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1D9FA0-9DA0-4D98-8E53-748566F435C1}"/>
              </a:ext>
            </a:extLst>
          </p:cNvPr>
          <p:cNvSpPr txBox="1"/>
          <p:nvPr/>
        </p:nvSpPr>
        <p:spPr>
          <a:xfrm>
            <a:off x="152400" y="39843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要使可忽略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D5272B-7DEA-45CF-A6D8-0352469DE28D}"/>
              </a:ext>
            </a:extLst>
          </p:cNvPr>
          <p:cNvSpPr txBox="1"/>
          <p:nvPr/>
        </p:nvSpPr>
        <p:spPr>
          <a:xfrm>
            <a:off x="7576572" y="24107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必有可忽略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C830C4D-A030-48AA-8C2A-3EFA654E0678}"/>
              </a:ext>
            </a:extLst>
          </p:cNvPr>
          <p:cNvCxnSpPr/>
          <p:nvPr/>
        </p:nvCxnSpPr>
        <p:spPr>
          <a:xfrm flipH="1" flipV="1">
            <a:off x="5105400" y="3981450"/>
            <a:ext cx="2286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7A0B474-619A-41B5-A779-B62EB371CAC9}"/>
              </a:ext>
            </a:extLst>
          </p:cNvPr>
          <p:cNvCxnSpPr>
            <a:cxnSpLocks/>
          </p:cNvCxnSpPr>
          <p:nvPr/>
        </p:nvCxnSpPr>
        <p:spPr>
          <a:xfrm flipV="1">
            <a:off x="1714500" y="3897183"/>
            <a:ext cx="1257300" cy="27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877EF4-18F0-417E-8936-B961D4A10CB0}"/>
              </a:ext>
            </a:extLst>
          </p:cNvPr>
          <p:cNvCxnSpPr>
            <a:cxnSpLocks/>
          </p:cNvCxnSpPr>
          <p:nvPr/>
        </p:nvCxnSpPr>
        <p:spPr>
          <a:xfrm flipH="1">
            <a:off x="7162800" y="2800350"/>
            <a:ext cx="914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0C858C-A638-4442-B203-2A6834D2DCDC}"/>
              </a:ext>
            </a:extLst>
          </p:cNvPr>
          <p:cNvSpPr txBox="1"/>
          <p:nvPr/>
        </p:nvSpPr>
        <p:spPr>
          <a:xfrm>
            <a:off x="1066800" y="819150"/>
            <a:ext cx="459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ct val="160000"/>
              </a:spcBef>
              <a:buNone/>
              <a:tabLst>
                <a:tab pos="685800" algn="l"/>
              </a:tabLst>
            </a:pPr>
            <a:r>
              <a:rPr lang="en-US" altLang="zh-CN" dirty="0" err="1">
                <a:ea typeface="微软雅黑" panose="020B0503020204020204" pitchFamily="34" charset="-122"/>
              </a:rPr>
              <a:t>qL</a:t>
            </a:r>
            <a:r>
              <a:rPr lang="en-US" altLang="zh-CN" dirty="0">
                <a:ea typeface="微软雅黑" panose="020B0503020204020204" pitchFamily="34" charset="-122"/>
              </a:rPr>
              <a:t>  &lt;&lt;  |X|</a:t>
            </a:r>
            <a:r>
              <a:rPr lang="en-US" altLang="zh-CN" baseline="30000" dirty="0">
                <a:ea typeface="微软雅黑" panose="020B0503020204020204" pitchFamily="34" charset="-122"/>
              </a:rPr>
              <a:t>1/2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51A8DA-C726-499C-9BB0-796B70733844}"/>
              </a:ext>
            </a:extLst>
          </p:cNvPr>
          <p:cNvSpPr txBox="1"/>
          <p:nvPr/>
        </p:nvSpPr>
        <p:spPr>
          <a:xfrm>
            <a:off x="1066800" y="1428750"/>
            <a:ext cx="487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一个密钥应被用于加密的消息的数量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所有消息中的长度的最大值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2^128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* 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2^64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 应当更换密钥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25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E57E85-EAE8-4181-843E-81B0F1F215EB}"/>
              </a:ext>
            </a:extLst>
          </p:cNvPr>
          <p:cNvSpPr txBox="1"/>
          <p:nvPr/>
        </p:nvSpPr>
        <p:spPr>
          <a:xfrm>
            <a:off x="2362200" y="2114550"/>
            <a:ext cx="459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tag’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只有一个分组不同</a:t>
            </a:r>
          </a:p>
        </p:txBody>
      </p:sp>
    </p:spTree>
    <p:extLst>
      <p:ext uri="{BB962C8B-B14F-4D97-AF65-F5344CB8AC3E}">
        <p14:creationId xmlns:p14="http://schemas.microsoft.com/office/powerpoint/2010/main" val="15445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ea typeface="微软雅黑" panose="020B0503020204020204" pitchFamily="34" charset="-122"/>
              </a:rPr>
              <a:t>PMAC is incremental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809" y="975272"/>
            <a:ext cx="4191000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a typeface="微软雅黑" panose="020B0503020204020204" pitchFamily="34" charset="-122"/>
              </a:rPr>
              <a:t>Suppose F is a </a:t>
            </a:r>
            <a:r>
              <a:rPr 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PRP</a:t>
            </a:r>
            <a:r>
              <a:rPr lang="en-US" sz="2400" dirty="0">
                <a:ea typeface="微软雅黑" panose="020B0503020204020204" pitchFamily="34" charset="-122"/>
              </a:rPr>
              <a:t>.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>
                <a:ea typeface="微软雅黑" panose="020B0503020204020204" pitchFamily="34" charset="-122"/>
              </a:rPr>
              <a:t>When   m[1]  ⟶ m’[1]    </a:t>
            </a:r>
            <a:br>
              <a:rPr lang="en-US" sz="2400" dirty="0">
                <a:ea typeface="微软雅黑" panose="020B0503020204020204" pitchFamily="34" charset="-122"/>
              </a:rPr>
            </a:br>
            <a:r>
              <a:rPr lang="en-US" sz="2400" dirty="0">
                <a:ea typeface="微软雅黑" panose="020B0503020204020204" pitchFamily="34" charset="-122"/>
              </a:rPr>
              <a:t>    can we quickly update tag?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9600" y="1047750"/>
            <a:ext cx="4300536" cy="1610112"/>
            <a:chOff x="2405064" y="1657350"/>
            <a:chExt cx="6662736" cy="345024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27432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>
                  <a:ea typeface="微软雅黑" panose="020B0503020204020204" pitchFamily="34" charset="-122"/>
                </a:rPr>
                <a:t>m[0]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267200" y="165735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>
                  <a:ea typeface="微软雅黑" panose="020B0503020204020204" pitchFamily="34" charset="-122"/>
                </a:rPr>
                <a:t>m[1]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943600" y="165735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dirty="0">
                  <a:ea typeface="微软雅黑" panose="020B0503020204020204" pitchFamily="34" charset="-122"/>
                </a:rPr>
                <a:t>m[2]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75438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dirty="0">
                  <a:ea typeface="微软雅黑" panose="020B0503020204020204" pitchFamily="34" charset="-122"/>
                </a:rPr>
                <a:t>m[3]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236914" y="2038350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ea typeface="微软雅黑" panose="020B0503020204020204" pitchFamily="34" charset="-122"/>
                  <a:sym typeface="Symbol" charset="0"/>
                </a:rPr>
                <a:t>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8153399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ea typeface="微软雅黑" panose="020B0503020204020204" pitchFamily="34" charset="-122"/>
                  <a:sym typeface="Symbol" charset="0"/>
                </a:rPr>
                <a:t>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4953000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ea typeface="微软雅黑" panose="020B0503020204020204" pitchFamily="34" charset="-122"/>
                  <a:sym typeface="Symbol" charset="0"/>
                </a:rPr>
                <a:t>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47345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5181600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838200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665913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ea typeface="微软雅黑" panose="020B0503020204020204" pitchFamily="34" charset="-122"/>
                  <a:sym typeface="Symbol" charset="0"/>
                </a:rPr>
                <a:t>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894513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0765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ea typeface="微软雅黑" panose="020B0503020204020204" pitchFamily="34" charset="-122"/>
                </a:rPr>
                <a:t>F(k</a:t>
              </a:r>
              <a:r>
                <a:rPr lang="en-US" sz="1200" baseline="-25000" dirty="0">
                  <a:ea typeface="微软雅黑" panose="020B0503020204020204" pitchFamily="34" charset="-122"/>
                </a:rPr>
                <a:t>1</a:t>
              </a:r>
              <a:r>
                <a:rPr lang="en-US" sz="1200" dirty="0">
                  <a:ea typeface="微软雅黑" panose="020B0503020204020204" pitchFamily="34" charset="-122"/>
                </a:rPr>
                <a:t>,</a:t>
              </a:r>
              <a:r>
                <a:rPr lang="en-US" sz="1200" dirty="0">
                  <a:ea typeface="微软雅黑" panose="020B0503020204020204" pitchFamily="34" charset="-122"/>
                  <a:sym typeface="Symbol" charset="0"/>
                </a:rPr>
                <a:t>)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529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ea typeface="微软雅黑" panose="020B0503020204020204" pitchFamily="34" charset="-122"/>
                </a:rPr>
                <a:t>F(k</a:t>
              </a:r>
              <a:r>
                <a:rPr lang="en-US" sz="1200" baseline="-25000" dirty="0">
                  <a:ea typeface="微软雅黑" panose="020B0503020204020204" pitchFamily="34" charset="-122"/>
                </a:rPr>
                <a:t>1</a:t>
              </a:r>
              <a:r>
                <a:rPr lang="en-US" sz="1200" dirty="0">
                  <a:ea typeface="微软雅黑" panose="020B0503020204020204" pitchFamily="34" charset="-122"/>
                </a:rPr>
                <a:t>,</a:t>
              </a:r>
              <a:r>
                <a:rPr lang="en-US" sz="1200" dirty="0">
                  <a:ea typeface="微软雅黑" panose="020B0503020204020204" pitchFamily="34" charset="-122"/>
                  <a:sym typeface="Symbol" charset="0"/>
                </a:rPr>
                <a:t>)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52101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 flipH="1">
              <a:off x="8381999" y="2533650"/>
              <a:ext cx="28575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4575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57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2101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64293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ea typeface="微软雅黑" panose="020B0503020204020204" pitchFamily="34" charset="-122"/>
                </a:rPr>
                <a:t>F(k</a:t>
              </a:r>
              <a:r>
                <a:rPr lang="en-US" sz="1200" baseline="-25000" dirty="0">
                  <a:ea typeface="微软雅黑" panose="020B0503020204020204" pitchFamily="34" charset="-122"/>
                </a:rPr>
                <a:t>1</a:t>
              </a:r>
              <a:r>
                <a:rPr lang="en-US" sz="1200" dirty="0">
                  <a:ea typeface="微软雅黑" panose="020B0503020204020204" pitchFamily="34" charset="-122"/>
                </a:rPr>
                <a:t>,</a:t>
              </a:r>
              <a:r>
                <a:rPr lang="en-US" sz="1200" dirty="0">
                  <a:ea typeface="微软雅黑" panose="020B0503020204020204" pitchFamily="34" charset="-122"/>
                  <a:sym typeface="Symbol" charset="0"/>
                </a:rPr>
                <a:t>)</a:t>
              </a: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6923088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6886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643563" y="44577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ea typeface="微软雅黑" panose="020B0503020204020204" pitchFamily="34" charset="-122"/>
                </a:rPr>
                <a:t>F(</a:t>
              </a:r>
              <a:r>
                <a:rPr lang="en-US" sz="1200" b="1">
                  <a:ea typeface="微软雅黑" panose="020B0503020204020204" pitchFamily="34" charset="-122"/>
                </a:rPr>
                <a:t>k</a:t>
              </a:r>
              <a:r>
                <a:rPr lang="en-US" sz="1200" b="1" baseline="-25000">
                  <a:ea typeface="微软雅黑" panose="020B0503020204020204" pitchFamily="34" charset="-122"/>
                </a:rPr>
                <a:t>1</a:t>
              </a:r>
              <a:r>
                <a:rPr lang="en-US" sz="1200">
                  <a:ea typeface="微软雅黑" panose="020B0503020204020204" pitchFamily="34" charset="-122"/>
                </a:rPr>
                <a:t>,</a:t>
              </a:r>
              <a:r>
                <a:rPr lang="en-US" sz="1200">
                  <a:ea typeface="微软雅黑" panose="020B0503020204020204" pitchFamily="34" charset="-122"/>
                  <a:sym typeface="Symbol" charset="0"/>
                </a:rPr>
                <a:t>)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6557963" y="4800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7275513" y="4546997"/>
              <a:ext cx="566862" cy="560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8382000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5827714" y="3737372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ea typeface="微软雅黑" panose="020B0503020204020204" pitchFamily="34" charset="-122"/>
                  <a:sym typeface="Symbol" charset="0"/>
                </a:rPr>
                <a:t>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3429000" y="3600450"/>
              <a:ext cx="25146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5181600" y="3600450"/>
              <a:ext cx="8382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>
              <a:off x="6096000" y="3600450"/>
              <a:ext cx="7620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H="1">
              <a:off x="6172200" y="3600450"/>
              <a:ext cx="22098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6067425" y="426085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ea typeface="微软雅黑" panose="020B0503020204020204" pitchFamily="34" charset="-122"/>
              </a:endParaRPr>
            </a:p>
          </p:txBody>
        </p:sp>
        <p:grpSp>
          <p:nvGrpSpPr>
            <p:cNvPr id="30760" name="Group 40"/>
            <p:cNvGrpSpPr>
              <a:grpSpLocks/>
            </p:cNvGrpSpPr>
            <p:nvPr/>
          </p:nvGrpSpPr>
          <p:grpSpPr bwMode="auto">
            <a:xfrm>
              <a:off x="2405064" y="2153838"/>
              <a:ext cx="947737" cy="560785"/>
              <a:chOff x="603" y="1791"/>
              <a:chExt cx="597" cy="471"/>
            </a:xfrm>
          </p:grpSpPr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603" y="1791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ea typeface="微软雅黑" panose="020B0503020204020204" pitchFamily="34" charset="-122"/>
                  </a:rPr>
                  <a:t>P(k,0)</a:t>
                </a:r>
              </a:p>
            </p:txBody>
          </p:sp>
        </p:grpSp>
        <p:grpSp>
          <p:nvGrpSpPr>
            <p:cNvPr id="30761" name="Group 41"/>
            <p:cNvGrpSpPr>
              <a:grpSpLocks/>
            </p:cNvGrpSpPr>
            <p:nvPr/>
          </p:nvGrpSpPr>
          <p:grpSpPr bwMode="auto">
            <a:xfrm>
              <a:off x="4057650" y="2163363"/>
              <a:ext cx="985838" cy="560785"/>
              <a:chOff x="579" y="1799"/>
              <a:chExt cx="621" cy="471"/>
            </a:xfrm>
          </p:grpSpPr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579" y="1799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ea typeface="微软雅黑" panose="020B0503020204020204" pitchFamily="34" charset="-122"/>
                  </a:rPr>
                  <a:t>P(k,1)</a:t>
                </a:r>
              </a:p>
            </p:txBody>
          </p:sp>
        </p:grpSp>
        <p:grpSp>
          <p:nvGrpSpPr>
            <p:cNvPr id="30764" name="Group 44"/>
            <p:cNvGrpSpPr>
              <a:grpSpLocks/>
            </p:cNvGrpSpPr>
            <p:nvPr/>
          </p:nvGrpSpPr>
          <p:grpSpPr bwMode="auto">
            <a:xfrm>
              <a:off x="5829300" y="2151456"/>
              <a:ext cx="966788" cy="560785"/>
              <a:chOff x="591" y="1795"/>
              <a:chExt cx="609" cy="471"/>
            </a:xfrm>
          </p:grpSpPr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591" y="1795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ea typeface="微软雅黑" panose="020B0503020204020204" pitchFamily="34" charset="-122"/>
                  </a:rPr>
                  <a:t>P(k,2)</a:t>
                </a:r>
              </a:p>
            </p:txBody>
          </p:sp>
        </p:grpSp>
        <p:grpSp>
          <p:nvGrpSpPr>
            <p:cNvPr id="30767" name="Group 47"/>
            <p:cNvGrpSpPr>
              <a:grpSpLocks/>
            </p:cNvGrpSpPr>
            <p:nvPr/>
          </p:nvGrpSpPr>
          <p:grpSpPr bwMode="auto">
            <a:xfrm>
              <a:off x="7353300" y="2163369"/>
              <a:ext cx="938213" cy="560784"/>
              <a:chOff x="609" y="1790"/>
              <a:chExt cx="591" cy="471"/>
            </a:xfrm>
          </p:grpSpPr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769" name="Text Box 49"/>
              <p:cNvSpPr txBox="1">
                <a:spLocks noChangeArrowheads="1"/>
              </p:cNvSpPr>
              <p:nvPr/>
            </p:nvSpPr>
            <p:spPr bwMode="auto">
              <a:xfrm>
                <a:off x="609" y="1790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ea typeface="微软雅黑" panose="020B0503020204020204" pitchFamily="34" charset="-122"/>
                  </a:rPr>
                  <a:t>P(k,3)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95400" y="2686050"/>
            <a:ext cx="261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no, it can’t be done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5400" y="3498850"/>
            <a:ext cx="78707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do   F</a:t>
            </a:r>
            <a:r>
              <a:rPr lang="en-US" sz="2400" baseline="30000" dirty="0">
                <a:ea typeface="微软雅黑" panose="020B0503020204020204" pitchFamily="34" charset="-122"/>
              </a:rPr>
              <a:t>-1</a:t>
            </a:r>
            <a:r>
              <a:rPr lang="en-US" sz="2400" dirty="0">
                <a:ea typeface="微软雅黑" panose="020B0503020204020204" pitchFamily="34" charset="-122"/>
              </a:rPr>
              <a:t>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,tag) ⨁ F</a:t>
            </a:r>
            <a:r>
              <a:rPr lang="en-US" sz="3200" dirty="0">
                <a:ea typeface="微软雅黑" panose="020B0503020204020204" pitchFamily="34" charset="-122"/>
              </a:rPr>
              <a:t>(</a:t>
            </a:r>
            <a:r>
              <a:rPr lang="en-US" sz="2400" dirty="0">
                <a:ea typeface="微软雅黑" panose="020B0503020204020204" pitchFamily="34" charset="-122"/>
              </a:rPr>
              <a:t>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 m[1] ⨁ P(k,1)</a:t>
            </a:r>
            <a:r>
              <a:rPr lang="en-US" sz="3200" dirty="0">
                <a:ea typeface="微软雅黑" panose="020B0503020204020204" pitchFamily="34" charset="-122"/>
              </a:rPr>
              <a:t>) </a:t>
            </a:r>
            <a:r>
              <a:rPr lang="en-US" sz="2400" dirty="0">
                <a:ea typeface="微软雅黑" panose="020B0503020204020204" pitchFamily="34" charset="-122"/>
              </a:rPr>
              <a:t>⨁ F</a:t>
            </a:r>
            <a:r>
              <a:rPr lang="en-US" sz="3200" dirty="0">
                <a:ea typeface="微软雅黑" panose="020B0503020204020204" pitchFamily="34" charset="-122"/>
              </a:rPr>
              <a:t>(</a:t>
            </a:r>
            <a:r>
              <a:rPr lang="en-US" sz="2400" dirty="0">
                <a:ea typeface="微软雅黑" panose="020B0503020204020204" pitchFamily="34" charset="-122"/>
              </a:rPr>
              <a:t>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 m’[1] ⨁ P(k,1)</a:t>
            </a:r>
            <a:r>
              <a:rPr lang="en-US" sz="3200" dirty="0"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5400" y="3054350"/>
            <a:ext cx="4981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do   F</a:t>
            </a:r>
            <a:r>
              <a:rPr lang="en-US" sz="2400" baseline="30000" dirty="0">
                <a:ea typeface="微软雅黑" panose="020B0503020204020204" pitchFamily="34" charset="-122"/>
              </a:rPr>
              <a:t>-1</a:t>
            </a:r>
            <a:r>
              <a:rPr lang="en-US" sz="2400" dirty="0">
                <a:ea typeface="微软雅黑" panose="020B0503020204020204" pitchFamily="34" charset="-122"/>
              </a:rPr>
              <a:t>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,tag) ⨁ F</a:t>
            </a:r>
            <a:r>
              <a:rPr lang="en-US" sz="3200" dirty="0">
                <a:ea typeface="微软雅黑" panose="020B0503020204020204" pitchFamily="34" charset="-122"/>
              </a:rPr>
              <a:t>(</a:t>
            </a:r>
            <a:r>
              <a:rPr lang="en-US" sz="2400" dirty="0">
                <a:ea typeface="微软雅黑" panose="020B0503020204020204" pitchFamily="34" charset="-122"/>
              </a:rPr>
              <a:t>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 m’[1] ⨁ P(k,1)</a:t>
            </a:r>
            <a:r>
              <a:rPr lang="en-US" sz="3200" dirty="0"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3968174"/>
            <a:ext cx="7165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do   tag ⨁ F</a:t>
            </a:r>
            <a:r>
              <a:rPr lang="en-US" sz="3200" dirty="0">
                <a:ea typeface="微软雅黑" panose="020B0503020204020204" pitchFamily="34" charset="-122"/>
              </a:rPr>
              <a:t>(</a:t>
            </a:r>
            <a:r>
              <a:rPr lang="en-US" sz="2400" dirty="0">
                <a:ea typeface="微软雅黑" panose="020B0503020204020204" pitchFamily="34" charset="-122"/>
              </a:rPr>
              <a:t>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 m[1] ⨁ P(k,1)</a:t>
            </a:r>
            <a:r>
              <a:rPr lang="en-US" sz="3200" dirty="0">
                <a:ea typeface="微软雅黑" panose="020B0503020204020204" pitchFamily="34" charset="-122"/>
              </a:rPr>
              <a:t>) </a:t>
            </a:r>
            <a:r>
              <a:rPr lang="en-US" sz="2400" dirty="0">
                <a:ea typeface="微软雅黑" panose="020B0503020204020204" pitchFamily="34" charset="-122"/>
              </a:rPr>
              <a:t>⨁ F</a:t>
            </a:r>
            <a:r>
              <a:rPr lang="en-US" sz="3200" dirty="0">
                <a:ea typeface="微软雅黑" panose="020B0503020204020204" pitchFamily="34" charset="-122"/>
              </a:rPr>
              <a:t>(</a:t>
            </a:r>
            <a:r>
              <a:rPr lang="en-US" sz="2400" dirty="0">
                <a:ea typeface="微软雅黑" panose="020B0503020204020204" pitchFamily="34" charset="-122"/>
              </a:rPr>
              <a:t>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 m’[1] ⨁ P(k,1)</a:t>
            </a:r>
            <a:r>
              <a:rPr lang="en-US" sz="3200" dirty="0">
                <a:ea typeface="微软雅黑" panose="020B0503020204020204" pitchFamily="34" charset="-122"/>
              </a:rPr>
              <a:t>) </a:t>
            </a:r>
            <a:r>
              <a:rPr lang="en-US" sz="2400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629150"/>
            <a:ext cx="257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微软雅黑" panose="020B0503020204020204" pitchFamily="34" charset="-122"/>
              </a:rPr>
              <a:t>Then apply  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 ⋅)</a:t>
            </a:r>
          </a:p>
        </p:txBody>
      </p:sp>
      <p:sp>
        <p:nvSpPr>
          <p:cNvPr id="5" name="Left Brace 4"/>
          <p:cNvSpPr/>
          <p:nvPr/>
        </p:nvSpPr>
        <p:spPr>
          <a:xfrm>
            <a:off x="685800" y="3257550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</a:endParaRPr>
          </a:p>
        </p:txBody>
      </p:sp>
      <p:cxnSp>
        <p:nvCxnSpPr>
          <p:cNvPr id="7" name="Curved Connector 6"/>
          <p:cNvCxnSpPr>
            <a:stCxn id="2" idx="1"/>
            <a:endCxn id="5" idx="1"/>
          </p:cNvCxnSpPr>
          <p:nvPr/>
        </p:nvCxnSpPr>
        <p:spPr>
          <a:xfrm rot="10800000" flipH="1">
            <a:off x="381000" y="3829051"/>
            <a:ext cx="304800" cy="1030933"/>
          </a:xfrm>
          <a:prstGeom prst="curvedConnector3">
            <a:avLst>
              <a:gd name="adj1" fmla="val -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57000" y="664560"/>
              <a:ext cx="2129760" cy="2953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6920" y="653040"/>
                <a:ext cx="2147040" cy="29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67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1657350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1657350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ea typeface="微软雅黑" panose="020B0503020204020204" pitchFamily="34" charset="-122"/>
              </a:rPr>
              <a:t>m[2]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a typeface="微软雅黑" panose="020B0503020204020204" pitchFamily="34" charset="-122"/>
              </a:rPr>
              <a:t>m[3]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038350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34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65914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1999" y="2533650"/>
            <a:ext cx="2857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ea typeface="微软雅黑" panose="020B0503020204020204" pitchFamily="34" charset="-122"/>
              </a:rPr>
              <a:t>F(k</a:t>
            </a:r>
            <a:r>
              <a:rPr lang="en-US" sz="2400" baseline="-25000" dirty="0">
                <a:ea typeface="微软雅黑" panose="020B0503020204020204" pitchFamily="34" charset="-122"/>
              </a:rPr>
              <a:t>1</a:t>
            </a:r>
            <a:r>
              <a:rPr lang="en-US" sz="2400" dirty="0">
                <a:ea typeface="微软雅黑" panose="020B0503020204020204" pitchFamily="34" charset="-122"/>
              </a:rPr>
              <a:t>,</a:t>
            </a:r>
            <a:r>
              <a:rPr lang="en-US" sz="2400" dirty="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44577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ea typeface="微软雅黑" panose="020B0503020204020204" pitchFamily="34" charset="-122"/>
              </a:rPr>
              <a:t>F(</a:t>
            </a:r>
            <a:r>
              <a:rPr lang="en-US" sz="2400" b="1">
                <a:ea typeface="微软雅黑" panose="020B0503020204020204" pitchFamily="34" charset="-122"/>
              </a:rPr>
              <a:t>k</a:t>
            </a:r>
            <a:r>
              <a:rPr lang="en-US" sz="2400" b="1" baseline="-25000">
                <a:ea typeface="微软雅黑" panose="020B0503020204020204" pitchFamily="34" charset="-122"/>
              </a:rPr>
              <a:t>1</a:t>
            </a:r>
            <a:r>
              <a:rPr lang="en-US" sz="2400">
                <a:ea typeface="微软雅黑" panose="020B0503020204020204" pitchFamily="34" charset="-122"/>
              </a:rPr>
              <a:t>,</a:t>
            </a:r>
            <a:r>
              <a:rPr lang="en-US" sz="2400">
                <a:ea typeface="微软雅黑" panose="020B0503020204020204" pitchFamily="34" charset="-122"/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3" y="4546997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3737373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ea typeface="微软雅黑" panose="020B0503020204020204" pitchFamily="34" charset="-122"/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3600450"/>
            <a:ext cx="2514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3600450"/>
            <a:ext cx="838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36004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3600450"/>
            <a:ext cx="2209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42608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微软雅黑" panose="020B0503020204020204" pitchFamily="34" charset="-122"/>
            </a:endParaRPr>
          </a:p>
        </p:txBody>
      </p:sp>
      <p:grpSp>
        <p:nvGrpSpPr>
          <p:cNvPr id="30760" name="Group 40"/>
          <p:cNvGrpSpPr>
            <a:grpSpLocks/>
          </p:cNvGrpSpPr>
          <p:nvPr/>
        </p:nvGrpSpPr>
        <p:grpSpPr bwMode="auto">
          <a:xfrm>
            <a:off x="2405064" y="2153843"/>
            <a:ext cx="947737" cy="369095"/>
            <a:chOff x="603" y="1791"/>
            <a:chExt cx="597" cy="310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P(k,0)</a:t>
              </a: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4057650" y="2163368"/>
            <a:ext cx="985838" cy="369095"/>
            <a:chOff x="579" y="1799"/>
            <a:chExt cx="621" cy="310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P(k,1)</a:t>
              </a:r>
            </a:p>
          </p:txBody>
        </p:sp>
      </p:grp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5829300" y="2151461"/>
            <a:ext cx="966788" cy="369095"/>
            <a:chOff x="591" y="1795"/>
            <a:chExt cx="609" cy="310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P(k,2)</a:t>
              </a:r>
            </a:p>
          </p:txBody>
        </p: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7353300" y="2163365"/>
            <a:ext cx="938213" cy="369093"/>
            <a:chOff x="609" y="1790"/>
            <a:chExt cx="591" cy="310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ea typeface="微软雅黑" panose="020B0503020204020204" pitchFamily="34" charset="-122"/>
              </a:endParaRPr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ea typeface="微软雅黑" panose="020B0503020204020204" pitchFamily="34" charset="-122"/>
                </a:rPr>
                <a:t>P(k,3)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CF904EB-07FD-4137-9F86-5B02952B3CC8}"/>
              </a:ext>
            </a:extLst>
          </p:cNvPr>
          <p:cNvSpPr txBox="1"/>
          <p:nvPr/>
        </p:nvSpPr>
        <p:spPr>
          <a:xfrm>
            <a:off x="7516117" y="2631942"/>
            <a:ext cx="1019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最后一个分组不用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7557CEF-E0AC-43FF-A101-56EFD729DFA4}"/>
              </a:ext>
            </a:extLst>
          </p:cNvPr>
          <p:cNvSpPr txBox="1"/>
          <p:nvPr/>
        </p:nvSpPr>
        <p:spPr>
          <a:xfrm>
            <a:off x="493714" y="335945"/>
            <a:ext cx="8650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F</a:t>
            </a:r>
            <a:r>
              <a:rPr lang="en-US" altLang="zh-CN" sz="2800" baseline="30000" dirty="0">
                <a:ea typeface="微软雅黑" panose="020B0503020204020204" pitchFamily="34" charset="-122"/>
              </a:rPr>
              <a:t>-1</a:t>
            </a:r>
            <a:r>
              <a:rPr lang="en-US" altLang="zh-CN" sz="2800" dirty="0">
                <a:ea typeface="微软雅黑" panose="020B0503020204020204" pitchFamily="34" charset="-122"/>
              </a:rPr>
              <a:t>(k</a:t>
            </a:r>
            <a:r>
              <a:rPr lang="en-US" altLang="zh-CN" sz="2800" baseline="-25000" dirty="0"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ea typeface="微软雅黑" panose="020B0503020204020204" pitchFamily="34" charset="-122"/>
              </a:rPr>
              <a:t>,tag) ⨁ F</a:t>
            </a:r>
            <a:r>
              <a:rPr lang="en-US" altLang="zh-CN" sz="3600" dirty="0"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ea typeface="微软雅黑" panose="020B0503020204020204" pitchFamily="34" charset="-122"/>
              </a:rPr>
              <a:t>k</a:t>
            </a:r>
            <a:r>
              <a:rPr lang="en-US" altLang="zh-CN" sz="2800" baseline="-25000" dirty="0"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ea typeface="微软雅黑" panose="020B0503020204020204" pitchFamily="34" charset="-122"/>
              </a:rPr>
              <a:t>, m[1] ⨁ P(k,1)</a:t>
            </a:r>
            <a:r>
              <a:rPr lang="en-US" altLang="zh-CN" sz="3600" dirty="0">
                <a:ea typeface="微软雅黑" panose="020B0503020204020204" pitchFamily="34" charset="-122"/>
              </a:rPr>
              <a:t>) </a:t>
            </a:r>
            <a:r>
              <a:rPr lang="en-US" altLang="zh-CN" sz="2800" dirty="0">
                <a:ea typeface="微软雅黑" panose="020B0503020204020204" pitchFamily="34" charset="-122"/>
              </a:rPr>
              <a:t>⨁ F</a:t>
            </a:r>
            <a:r>
              <a:rPr lang="en-US" altLang="zh-CN" sz="3600" dirty="0"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ea typeface="微软雅黑" panose="020B0503020204020204" pitchFamily="34" charset="-122"/>
              </a:rPr>
              <a:t>k</a:t>
            </a:r>
            <a:r>
              <a:rPr lang="en-US" altLang="zh-CN" sz="2800" baseline="-25000" dirty="0"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ea typeface="微软雅黑" panose="020B0503020204020204" pitchFamily="34" charset="-122"/>
              </a:rPr>
              <a:t>, m’[1] ⨁ P(k,1)</a:t>
            </a:r>
            <a:r>
              <a:rPr lang="en-US" altLang="zh-CN" sz="3600" dirty="0">
                <a:ea typeface="微软雅黑" panose="020B0503020204020204" pitchFamily="34" charset="-122"/>
              </a:rPr>
              <a:t>) 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6A0DC0-DFFC-49B7-919E-F4A618B13B16}"/>
              </a:ext>
            </a:extLst>
          </p:cNvPr>
          <p:cNvCxnSpPr>
            <a:cxnSpLocks/>
            <a:endCxn id="30757" idx="0"/>
          </p:cNvCxnSpPr>
          <p:nvPr/>
        </p:nvCxnSpPr>
        <p:spPr>
          <a:xfrm>
            <a:off x="1143000" y="1123950"/>
            <a:ext cx="4924425" cy="3136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E06EBD-71D4-4AA9-BCD6-57BFFE19253C}"/>
              </a:ext>
            </a:extLst>
          </p:cNvPr>
          <p:cNvSpPr txBox="1"/>
          <p:nvPr/>
        </p:nvSpPr>
        <p:spPr>
          <a:xfrm>
            <a:off x="2946401" y="9890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01C77E-F4AE-439F-9126-1536D4FDB74A}"/>
              </a:ext>
            </a:extLst>
          </p:cNvPr>
          <p:cNvSpPr txBox="1"/>
          <p:nvPr/>
        </p:nvSpPr>
        <p:spPr>
          <a:xfrm>
            <a:off x="6261615" y="975846"/>
            <a:ext cx="2148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m’[1]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2C823C-84FD-4FE0-8E78-A3DADBCC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24" y="93680"/>
            <a:ext cx="1628571" cy="342857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99C2E8D-B634-43A7-8194-2BE6877A0130}"/>
              </a:ext>
            </a:extLst>
          </p:cNvPr>
          <p:cNvSpPr txBox="1"/>
          <p:nvPr/>
        </p:nvSpPr>
        <p:spPr>
          <a:xfrm>
            <a:off x="1799409" y="4018661"/>
            <a:ext cx="165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m[1] ⨁ P(k,1)</a:t>
            </a: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57F507E-FC5D-4F75-8654-3EF23206E990}"/>
              </a:ext>
            </a:extLst>
          </p:cNvPr>
          <p:cNvCxnSpPr>
            <a:cxnSpLocks/>
            <a:endCxn id="30739" idx="0"/>
          </p:cNvCxnSpPr>
          <p:nvPr/>
        </p:nvCxnSpPr>
        <p:spPr>
          <a:xfrm flipV="1">
            <a:off x="3256757" y="2457450"/>
            <a:ext cx="1953418" cy="1889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9DBC540-046A-4F7A-98E9-23D7E0E53970}"/>
              </a:ext>
            </a:extLst>
          </p:cNvPr>
          <p:cNvSpPr txBox="1"/>
          <p:nvPr/>
        </p:nvSpPr>
        <p:spPr>
          <a:xfrm>
            <a:off x="3117566" y="4655240"/>
            <a:ext cx="4597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ea typeface="微软雅黑" panose="020B0503020204020204" pitchFamily="34" charset="-122"/>
              </a:rPr>
              <a:t>k</a:t>
            </a:r>
            <a:r>
              <a:rPr lang="en-US" altLang="zh-CN" sz="1800" baseline="-25000" dirty="0">
                <a:ea typeface="微软雅黑" panose="020B0503020204020204" pitchFamily="34" charset="-122"/>
              </a:rPr>
              <a:t>1</a:t>
            </a:r>
            <a:r>
              <a:rPr lang="en-US" altLang="zh-CN" sz="1800" dirty="0">
                <a:ea typeface="微软雅黑" panose="020B0503020204020204" pitchFamily="34" charset="-122"/>
              </a:rPr>
              <a:t>, m[1] ⨁ P(k,1)</a:t>
            </a:r>
            <a:r>
              <a:rPr lang="en-US" altLang="zh-CN" sz="2400" dirty="0"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54F5DC2-07CC-427F-AB7C-9D977213E847}"/>
              </a:ext>
            </a:extLst>
          </p:cNvPr>
          <p:cNvCxnSpPr>
            <a:cxnSpLocks/>
            <a:endCxn id="30743" idx="0"/>
          </p:cNvCxnSpPr>
          <p:nvPr/>
        </p:nvCxnSpPr>
        <p:spPr>
          <a:xfrm flipV="1">
            <a:off x="4159947" y="3371850"/>
            <a:ext cx="1050228" cy="1283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57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6397</TotalTime>
  <Words>1742</Words>
  <Application>Microsoft Office PowerPoint</Application>
  <PresentationFormat>全屏显示(16:9)</PresentationFormat>
  <Paragraphs>217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Microsoft YaHei Mono</vt:lpstr>
      <vt:lpstr>微软雅黑</vt:lpstr>
      <vt:lpstr>Arial</vt:lpstr>
      <vt:lpstr>Calibri</vt:lpstr>
      <vt:lpstr>1_Lecture</vt:lpstr>
      <vt:lpstr>2_Office Theme</vt:lpstr>
      <vt:lpstr>3_Office Theme</vt:lpstr>
      <vt:lpstr>A Parallel MAC</vt:lpstr>
      <vt:lpstr>Construction 3:  PMAC – parallel MAC</vt:lpstr>
      <vt:lpstr>Construction 3:  PMAC – parallel MAC</vt:lpstr>
      <vt:lpstr>Construction 3:  PMAC – parallel MAC</vt:lpstr>
      <vt:lpstr>PMAC: Analysis</vt:lpstr>
      <vt:lpstr>PowerPoint 演示文稿</vt:lpstr>
      <vt:lpstr>PowerPoint 演示文稿</vt:lpstr>
      <vt:lpstr>PMAC is incremental</vt:lpstr>
      <vt:lpstr>PowerPoint 演示文稿</vt:lpstr>
      <vt:lpstr>One time MAC  (analog of one time pad) </vt:lpstr>
      <vt:lpstr>One-time MAC:  an example</vt:lpstr>
      <vt:lpstr>PowerPoint 演示文稿</vt:lpstr>
      <vt:lpstr>One-time MAC ⇒ Many-time MAC</vt:lpstr>
      <vt:lpstr>PowerPoint 演示文稿</vt:lpstr>
      <vt:lpstr>PowerPoint 演示文稿</vt:lpstr>
      <vt:lpstr>Construction 4:   HMAC   (Hash-MAC)</vt:lpstr>
      <vt:lpstr>Further reading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q ht</cp:lastModifiedBy>
  <cp:revision>493</cp:revision>
  <cp:lastPrinted>2012-01-15T02:09:53Z</cp:lastPrinted>
  <dcterms:created xsi:type="dcterms:W3CDTF">2010-11-06T18:36:35Z</dcterms:created>
  <dcterms:modified xsi:type="dcterms:W3CDTF">2020-11-04T04:25:22Z</dcterms:modified>
</cp:coreProperties>
</file>