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5" r:id="rId15"/>
    <p:sldId id="270" r:id="rId16"/>
    <p:sldId id="274" r:id="rId17"/>
    <p:sldId id="273" r:id="rId18"/>
    <p:sldId id="272" r:id="rId19"/>
    <p:sldId id="258" r:id="rId2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8DBB9-FF4D-4FDA-AD34-27FA86519578}" type="datetime1">
              <a:rPr lang="zh-CN" altLang="en-US" smtClean="0"/>
              <a:t>2020/10/21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1CCE20-FD2F-40C5-ABE3-3369F20AA0E6}" type="datetime1">
              <a:rPr lang="zh-CN" altLang="en-US" smtClean="0"/>
              <a:t>2020/10/21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3234F-2943-4AD6-8E73-34C216403FC9}" type="datetime1">
              <a:rPr lang="zh-CN" altLang="en-US" smtClean="0"/>
              <a:t>2020/10/21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8B044-5115-4C63-8F06-0D627F0729F0}" type="datetime1">
              <a:rPr lang="zh-CN" altLang="en-US" smtClean="0"/>
              <a:t>2020/10/21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476C3-78BD-40CB-9C6F-0D41DD7E1D50}" type="datetime1">
              <a:rPr lang="zh-CN" altLang="en-US" smtClean="0"/>
              <a:t>2020/10/21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4A4C0A-F292-41BE-9CD1-530467B1B9F8}" type="datetime1">
              <a:rPr lang="zh-CN" altLang="en-US" smtClean="0"/>
              <a:t>2020/10/21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630FC-7090-4D1C-93D5-113C82941F4E}" type="datetime1">
              <a:rPr lang="zh-CN" altLang="en-US" smtClean="0"/>
              <a:t>2020/10/21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DFCFC-F8E9-4049-95DD-C79391CC7BFF}" type="datetime1">
              <a:rPr lang="zh-CN" altLang="en-US" smtClean="0"/>
              <a:t>2020/10/21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BE5E81-E012-42C1-892B-1E2892457684}" type="datetime1">
              <a:rPr lang="zh-CN" altLang="en-US" smtClean="0"/>
              <a:t>2020/10/21</a:t>
            </a:fld>
            <a:endParaRPr 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05DBCF-E3D4-4FC7-9203-C0C05B2BAA55}" type="datetime1">
              <a:rPr lang="zh-CN" altLang="en-US" smtClean="0"/>
              <a:t>2020/10/21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10A522-F0F5-43AE-870D-B1652467F5E7}" type="datetime1">
              <a:rPr lang="zh-CN" altLang="en-US" smtClean="0"/>
              <a:t>2020/10/21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571CF06-CFCF-4651-AD58-EA72AF9A9AA5}" type="datetime1">
              <a:rPr lang="zh-CN" altLang="en-US" smtClean="0"/>
              <a:t>2020/10/21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78803E1-1726-4879-80E3-452B390141DD}" type="datetime1">
              <a:rPr lang="zh-CN" altLang="en-US" smtClean="0"/>
              <a:t>2020/10/21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ECCA8BC-1B61-46E2-9581-00FC2FDA063C}" type="datetime1">
              <a:rPr lang="zh-CN" altLang="en-US" smtClean="0"/>
              <a:t>2020/10/21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长方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999" y="1645711"/>
            <a:ext cx="6253317" cy="2362668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8000" dirty="0"/>
              <a:t>CBC-MAC and</a:t>
            </a:r>
            <a:br>
              <a:rPr lang="en-US" altLang="zh-CN" sz="8000" dirty="0"/>
            </a:br>
            <a:r>
              <a:rPr lang="en-US" altLang="zh-CN" sz="8000" dirty="0"/>
              <a:t>NMAC</a:t>
            </a:r>
            <a:endParaRPr lang="zh-cn" sz="8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Message integrity ——S.P.O.C.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E39AD190-329C-49CC-AE54-6EF346079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17" y="818924"/>
            <a:ext cx="4397121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3A822-E182-427B-84F6-D191C2C1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一个实际的攻击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3235CA-0975-4E99-8709-32220C20A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在签名了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MAC</a:t>
            </a:r>
            <a:r>
              <a:rPr lang="zh-CN" altLang="en-US" dirty="0"/>
              <a:t>变得不安全了。因为一但碰撞，就可以进行扩展攻击。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一个针对</a:t>
            </a:r>
            <a:r>
              <a:rPr lang="en-US" altLang="zh-CN" dirty="0"/>
              <a:t>PRF</a:t>
            </a:r>
            <a:r>
              <a:rPr lang="zh-CN" altLang="en-US" dirty="0"/>
              <a:t>的攻击：对</a:t>
            </a:r>
            <a:r>
              <a:rPr lang="en-US" altLang="zh-CN" dirty="0"/>
              <a:t>ECBC</a:t>
            </a:r>
            <a:r>
              <a:rPr lang="zh-CN" altLang="en-US" dirty="0"/>
              <a:t>和</a:t>
            </a:r>
            <a:r>
              <a:rPr lang="en-US" altLang="zh-CN" dirty="0"/>
              <a:t>NMAC</a:t>
            </a:r>
            <a:r>
              <a:rPr lang="zh-CN" altLang="en-US" dirty="0"/>
              <a:t>都有效，假设底层函数是类似</a:t>
            </a:r>
            <a:r>
              <a:rPr lang="en-US" altLang="zh-CN" dirty="0"/>
              <a:t>AES</a:t>
            </a:r>
            <a:r>
              <a:rPr lang="zh-CN" altLang="en-US" dirty="0"/>
              <a:t>的分组密码，我们将其记为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存在如下攻击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D87F9-053A-49F2-AA0F-8C60C63F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2020/10/21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2B23AC-B0C5-4E9C-8DAB-1B368E539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493" y="2108201"/>
            <a:ext cx="3673158" cy="6706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D6B548-B94B-4C8F-83BF-D5A524564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629" y="5381370"/>
            <a:ext cx="6584251" cy="4877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B6D5D19-3F98-401B-B1CB-E496B1BA0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101" y="4935256"/>
            <a:ext cx="2176540" cy="125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51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77823-0177-4A90-B347-354E76A0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生日悖论对</a:t>
            </a:r>
            <a:r>
              <a:rPr lang="en-US" altLang="zh-CN" dirty="0"/>
              <a:t>MAC</a:t>
            </a:r>
            <a:r>
              <a:rPr lang="zh-CN" altLang="en-US" dirty="0"/>
              <a:t>的影响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0C9C275-B9C5-47A9-B59F-272963CD5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844" y="1986762"/>
            <a:ext cx="7867092" cy="1664742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50B83-16B2-4644-BA8A-39C4304A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2020/10/21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A6E3DF-6AD5-47AF-974E-BF24B08B3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514" y="3723798"/>
            <a:ext cx="7923590" cy="22023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B29882D-5741-42AA-9906-75B703C5BFD2}"/>
              </a:ext>
            </a:extLst>
          </p:cNvPr>
          <p:cNvSpPr txBox="1"/>
          <p:nvPr/>
        </p:nvSpPr>
        <p:spPr>
          <a:xfrm>
            <a:off x="3236976" y="3466838"/>
            <a:ext cx="213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对于</a:t>
            </a:r>
            <a:r>
              <a:rPr lang="en-US" altLang="zh-CN" b="1" dirty="0">
                <a:solidFill>
                  <a:srgbClr val="FF0000"/>
                </a:solidFill>
              </a:rPr>
              <a:t>AES</a:t>
            </a:r>
            <a:r>
              <a:rPr lang="zh-CN" altLang="en-US" b="1" dirty="0">
                <a:solidFill>
                  <a:srgbClr val="FF0000"/>
                </a:solidFill>
              </a:rPr>
              <a:t>就是</a:t>
            </a:r>
            <a:r>
              <a:rPr lang="en-US" altLang="zh-CN" b="1" dirty="0">
                <a:solidFill>
                  <a:srgbClr val="FF0000"/>
                </a:solidFill>
              </a:rPr>
              <a:t>2^64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81A366-7E90-494A-8402-1D6D602EED52}"/>
              </a:ext>
            </a:extLst>
          </p:cNvPr>
          <p:cNvSpPr/>
          <p:nvPr/>
        </p:nvSpPr>
        <p:spPr>
          <a:xfrm>
            <a:off x="9704832" y="3371624"/>
            <a:ext cx="2351966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3200" b="1" dirty="0">
                <a:ln/>
                <a:solidFill>
                  <a:srgbClr val="FF0000"/>
                </a:solidFill>
              </a:rPr>
              <a:t>生日悖论，碰撞。</a:t>
            </a:r>
            <a:endParaRPr lang="en-US" altLang="zh-CN" sz="3200" b="1" dirty="0">
              <a:ln/>
              <a:solidFill>
                <a:srgbClr val="FF0000"/>
              </a:solidFill>
            </a:endParaRPr>
          </a:p>
          <a:p>
            <a:pPr algn="ctr"/>
            <a:r>
              <a:rPr lang="zh-CN" altLang="en-US" sz="3200" b="1" dirty="0">
                <a:ln/>
                <a:solidFill>
                  <a:srgbClr val="FF0000"/>
                </a:solidFill>
              </a:rPr>
              <a:t>找到碰撞，就能进行扩展攻击。</a:t>
            </a:r>
            <a:endParaRPr lang="en-US" altLang="zh-CN" sz="3200" b="1" dirty="0">
              <a:ln/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DDC83D-1365-4738-8E0B-47F2874FD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851" y="1166006"/>
            <a:ext cx="2514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77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68683-ACD4-4FC6-8C4C-703F15D3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ECBC</a:t>
            </a:r>
            <a:r>
              <a:rPr lang="zh-CN" altLang="en-US" dirty="0"/>
              <a:t>与</a:t>
            </a:r>
            <a:r>
              <a:rPr lang="en-US" altLang="zh-CN" dirty="0"/>
              <a:t>NMAC</a:t>
            </a:r>
            <a:r>
              <a:rPr lang="zh-CN" altLang="en-US" dirty="0"/>
              <a:t>进行对比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EAFCD-B343-4199-89D7-4ACC193F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2020/10/21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78B23B-DE95-4CF5-88BE-ED6AA99EB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12" y="2255520"/>
            <a:ext cx="7753376" cy="34885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E6B7DA5-394B-4FDB-BF97-30F839E919EC}"/>
              </a:ext>
            </a:extLst>
          </p:cNvPr>
          <p:cNvSpPr txBox="1"/>
          <p:nvPr/>
        </p:nvSpPr>
        <p:spPr>
          <a:xfrm>
            <a:off x="375088" y="4517136"/>
            <a:ext cx="2023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密钥快速变化，</a:t>
            </a:r>
            <a:r>
              <a:rPr lang="en-US" altLang="zh-CN" b="1" dirty="0"/>
              <a:t>AES</a:t>
            </a:r>
            <a:r>
              <a:rPr lang="zh-CN" altLang="en-US" b="1" dirty="0"/>
              <a:t>密钥扩展要重新计算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FCD526B-189F-4B91-8D50-2E142BCAB59C}"/>
              </a:ext>
            </a:extLst>
          </p:cNvPr>
          <p:cNvSpPr/>
          <p:nvPr/>
        </p:nvSpPr>
        <p:spPr>
          <a:xfrm>
            <a:off x="8308848" y="5321808"/>
            <a:ext cx="1597152" cy="29260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FDCCDD-4FD2-49C7-B987-150C9157E10D}"/>
              </a:ext>
            </a:extLst>
          </p:cNvPr>
          <p:cNvSpPr/>
          <p:nvPr/>
        </p:nvSpPr>
        <p:spPr>
          <a:xfrm>
            <a:off x="5443728" y="4517136"/>
            <a:ext cx="1914144" cy="2743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5A945E-3CD7-4071-9C1D-C212DB199C61}"/>
              </a:ext>
            </a:extLst>
          </p:cNvPr>
          <p:cNvSpPr/>
          <p:nvPr/>
        </p:nvSpPr>
        <p:spPr>
          <a:xfrm>
            <a:off x="6571488" y="2440116"/>
            <a:ext cx="1914144" cy="2743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1473B4-01A0-4870-97D1-4C9F88209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935" y="4357443"/>
            <a:ext cx="1604322" cy="11586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AD6F213-F3BD-4107-B9C7-7D16BE2DCB1D}"/>
              </a:ext>
            </a:extLst>
          </p:cNvPr>
          <p:cNvSpPr/>
          <p:nvPr/>
        </p:nvSpPr>
        <p:spPr>
          <a:xfrm>
            <a:off x="3231473" y="4083123"/>
            <a:ext cx="4046500" cy="2743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755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999" y="1645711"/>
            <a:ext cx="6253317" cy="2362668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8000" dirty="0"/>
              <a:t>MAC Padding</a:t>
            </a:r>
            <a:endParaRPr lang="zh-cn" sz="8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Message integrity ——S.P.O.C.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9AD190-329C-49CC-AE54-6EF346079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17" y="818924"/>
            <a:ext cx="4397121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47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AC419-7948-4691-A546-C13E7ECF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构造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CBC-</a:t>
            </a:r>
            <a:r>
              <a:rPr lang="en-US" altLang="zh-CN" dirty="0" err="1"/>
              <a:t>MAC,aka</a:t>
            </a:r>
            <a:r>
              <a:rPr lang="en-US" altLang="zh-CN" dirty="0"/>
              <a:t> ECBC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8ED8E1-E7D4-42B8-9100-0388AA9C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2020/10/21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AE009BB-2A05-4D8E-A735-3EDF4DDE6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507" y="1932935"/>
            <a:ext cx="8679385" cy="409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58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1FE73-E283-4D06-8251-2C0C88C6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当消息长度不是块长度的整数倍时？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604646-8461-4423-BAFE-98930573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2020/10/21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CCED6B-70B7-47F7-9A0A-4476BBA7F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510" y="1997830"/>
            <a:ext cx="8121939" cy="393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0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78D1F-E76F-4DA6-97C5-4B39C140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CBC MAC padding</a:t>
            </a:r>
            <a:r>
              <a:rPr lang="zh-CN" altLang="en-US" dirty="0"/>
              <a:t>误区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03B2A-7DE3-4296-BED8-944B490C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2020/10/21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244D2DE-6D59-480F-9D38-41F65CF47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170" y="2176215"/>
            <a:ext cx="6325148" cy="131075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375B4E7-BD2F-40A0-B277-22D1EFB4B5D0}"/>
              </a:ext>
            </a:extLst>
          </p:cNvPr>
          <p:cNvSpPr txBox="1"/>
          <p:nvPr/>
        </p:nvSpPr>
        <p:spPr>
          <a:xfrm>
            <a:off x="1908048" y="3773424"/>
            <a:ext cx="6150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不安全！很容易找到碰撞，</a:t>
            </a:r>
            <a:endParaRPr lang="en-US" altLang="zh-CN" dirty="0"/>
          </a:p>
          <a:p>
            <a:r>
              <a:rPr lang="en-US" altLang="zh-CN" dirty="0"/>
              <a:t>pad(m) = pad(m||0)</a:t>
            </a:r>
          </a:p>
          <a:p>
            <a:pPr fontAlgn="t"/>
            <a:br>
              <a:rPr lang="en-US" altLang="zh-CN" dirty="0"/>
            </a:br>
            <a:r>
              <a:rPr lang="en-US" altLang="zh-CN" dirty="0"/>
              <a:t>//Given tag on msg </a:t>
            </a:r>
            <a:r>
              <a:rPr lang="en-US" altLang="zh-CN" b="1" dirty="0"/>
              <a:t>m </a:t>
            </a:r>
            <a:r>
              <a:rPr lang="en-US" altLang="zh-CN" dirty="0"/>
              <a:t>attacker obtains tag on m||0</a:t>
            </a:r>
            <a:r>
              <a:rPr lang="en-US" altLang="zh-CN" b="1" dirty="0">
                <a:solidFill>
                  <a:srgbClr val="FFFFFF"/>
                </a:solidFill>
                <a:latin typeface="Franklin Gothic Book" panose="020B0503020102020204" pitchFamily="34" charset="0"/>
              </a:rPr>
              <a:t>1</a:t>
            </a:r>
            <a:endParaRPr lang="zh-CN" altLang="zh-CN" dirty="0">
              <a:latin typeface="Arial" panose="020B0604020202020204" pitchFamily="34" charset="0"/>
            </a:endParaRPr>
          </a:p>
          <a:p>
            <a:pPr fontAlgn="t"/>
            <a:r>
              <a:rPr lang="en-US" altLang="zh-CN" b="1" dirty="0">
                <a:solidFill>
                  <a:srgbClr val="FFFFFF"/>
                </a:solidFill>
                <a:latin typeface="Franklin Gothic Book" panose="020B0503020102020204" pitchFamily="34" charset="0"/>
              </a:rPr>
              <a:t>0</a:t>
            </a:r>
            <a:endParaRPr lang="zh-CN" altLang="zh-CN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4037055D-F2C6-4360-AB43-1524D5343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933856"/>
              </p:ext>
            </p:extLst>
          </p:nvPr>
        </p:nvGraphicFramePr>
        <p:xfrm>
          <a:off x="8218426" y="3486969"/>
          <a:ext cx="273558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350">
                  <a:extLst>
                    <a:ext uri="{9D8B030D-6E8A-4147-A177-3AD203B41FA5}">
                      <a16:colId xmlns:a16="http://schemas.microsoft.com/office/drawing/2014/main" val="1050226980"/>
                    </a:ext>
                  </a:extLst>
                </a:gridCol>
                <a:gridCol w="607223">
                  <a:extLst>
                    <a:ext uri="{9D8B030D-6E8A-4147-A177-3AD203B41FA5}">
                      <a16:colId xmlns:a16="http://schemas.microsoft.com/office/drawing/2014/main" val="2548994147"/>
                    </a:ext>
                  </a:extLst>
                </a:gridCol>
                <a:gridCol w="735505">
                  <a:extLst>
                    <a:ext uri="{9D8B030D-6E8A-4147-A177-3AD203B41FA5}">
                      <a16:colId xmlns:a16="http://schemas.microsoft.com/office/drawing/2014/main" val="676553957"/>
                    </a:ext>
                  </a:extLst>
                </a:gridCol>
                <a:gridCol w="735505">
                  <a:extLst>
                    <a:ext uri="{9D8B030D-6E8A-4147-A177-3AD203B41FA5}">
                      <a16:colId xmlns:a16="http://schemas.microsoft.com/office/drawing/2014/main" val="190497004"/>
                    </a:ext>
                  </a:extLst>
                </a:gridCol>
              </a:tblGrid>
              <a:tr h="249258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335756"/>
                  </a:ext>
                </a:extLst>
              </a:tr>
            </a:tbl>
          </a:graphicData>
        </a:graphic>
      </p:graphicFrame>
      <p:graphicFrame>
        <p:nvGraphicFramePr>
          <p:cNvPr id="13" name="表格 10">
            <a:extLst>
              <a:ext uri="{FF2B5EF4-FFF2-40B4-BE49-F238E27FC236}">
                <a16:creationId xmlns:a16="http://schemas.microsoft.com/office/drawing/2014/main" id="{D9A8F48F-DBA1-4DE2-A9F5-BC226CDB9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41621"/>
              </p:ext>
            </p:extLst>
          </p:nvPr>
        </p:nvGraphicFramePr>
        <p:xfrm>
          <a:off x="8218426" y="4331469"/>
          <a:ext cx="27655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388">
                  <a:extLst>
                    <a:ext uri="{9D8B030D-6E8A-4147-A177-3AD203B41FA5}">
                      <a16:colId xmlns:a16="http://schemas.microsoft.com/office/drawing/2014/main" val="1050226980"/>
                    </a:ext>
                  </a:extLst>
                </a:gridCol>
                <a:gridCol w="691388">
                  <a:extLst>
                    <a:ext uri="{9D8B030D-6E8A-4147-A177-3AD203B41FA5}">
                      <a16:colId xmlns:a16="http://schemas.microsoft.com/office/drawing/2014/main" val="2548994147"/>
                    </a:ext>
                  </a:extLst>
                </a:gridCol>
                <a:gridCol w="691388">
                  <a:extLst>
                    <a:ext uri="{9D8B030D-6E8A-4147-A177-3AD203B41FA5}">
                      <a16:colId xmlns:a16="http://schemas.microsoft.com/office/drawing/2014/main" val="676553957"/>
                    </a:ext>
                  </a:extLst>
                </a:gridCol>
                <a:gridCol w="691388">
                  <a:extLst>
                    <a:ext uri="{9D8B030D-6E8A-4147-A177-3AD203B41FA5}">
                      <a16:colId xmlns:a16="http://schemas.microsoft.com/office/drawing/2014/main" val="190497004"/>
                    </a:ext>
                  </a:extLst>
                </a:gridCol>
              </a:tblGrid>
              <a:tr h="267489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335756"/>
                  </a:ext>
                </a:extLst>
              </a:tr>
            </a:tbl>
          </a:graphicData>
        </a:graphic>
      </p:graphicFrame>
      <p:sp>
        <p:nvSpPr>
          <p:cNvPr id="14" name="左大括号 13">
            <a:extLst>
              <a:ext uri="{FF2B5EF4-FFF2-40B4-BE49-F238E27FC236}">
                <a16:creationId xmlns:a16="http://schemas.microsoft.com/office/drawing/2014/main" id="{47CDE0BB-02D4-4C96-A39F-E89D686A3EAD}"/>
              </a:ext>
            </a:extLst>
          </p:cNvPr>
          <p:cNvSpPr/>
          <p:nvPr/>
        </p:nvSpPr>
        <p:spPr>
          <a:xfrm rot="5400000">
            <a:off x="8613369" y="2669318"/>
            <a:ext cx="431798" cy="10875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1C6B3303-AF0C-4B75-97C0-CD141731DA29}"/>
              </a:ext>
            </a:extLst>
          </p:cNvPr>
          <p:cNvSpPr/>
          <p:nvPr/>
        </p:nvSpPr>
        <p:spPr>
          <a:xfrm rot="16200000">
            <a:off x="8333117" y="4675981"/>
            <a:ext cx="431798" cy="5681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14A6CA2-5217-4789-A58B-825F30400F06}"/>
              </a:ext>
            </a:extLst>
          </p:cNvPr>
          <p:cNvSpPr txBox="1"/>
          <p:nvPr/>
        </p:nvSpPr>
        <p:spPr>
          <a:xfrm>
            <a:off x="8595416" y="2601165"/>
            <a:ext cx="131571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417FBA7-DBC3-4AEA-9D8C-2991DDF0E3AF}"/>
              </a:ext>
            </a:extLst>
          </p:cNvPr>
          <p:cNvSpPr txBox="1"/>
          <p:nvPr/>
        </p:nvSpPr>
        <p:spPr>
          <a:xfrm>
            <a:off x="8285484" y="5222910"/>
            <a:ext cx="131571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AF45199-0214-4FDC-BF9E-1B396E4B571E}"/>
              </a:ext>
            </a:extLst>
          </p:cNvPr>
          <p:cNvSpPr/>
          <p:nvPr/>
        </p:nvSpPr>
        <p:spPr>
          <a:xfrm>
            <a:off x="11015393" y="3136391"/>
            <a:ext cx="86118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碰撞</a:t>
            </a: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FE44924F-CEC8-4596-B0DB-2FDD96327ECB}"/>
              </a:ext>
            </a:extLst>
          </p:cNvPr>
          <p:cNvSpPr/>
          <p:nvPr/>
        </p:nvSpPr>
        <p:spPr>
          <a:xfrm rot="5400000">
            <a:off x="10019869" y="2609680"/>
            <a:ext cx="431798" cy="11350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B78F11DE-9FB0-40FF-9E96-18D4498A8A78}"/>
              </a:ext>
            </a:extLst>
          </p:cNvPr>
          <p:cNvSpPr/>
          <p:nvPr/>
        </p:nvSpPr>
        <p:spPr>
          <a:xfrm rot="16200000">
            <a:off x="9747350" y="4302211"/>
            <a:ext cx="431798" cy="13157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5F10B79-05B4-4567-9AB0-035F4ABA43EA}"/>
              </a:ext>
            </a:extLst>
          </p:cNvPr>
          <p:cNvSpPr txBox="1"/>
          <p:nvPr/>
        </p:nvSpPr>
        <p:spPr>
          <a:xfrm>
            <a:off x="9668260" y="5222910"/>
            <a:ext cx="131571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补齐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65D244D-8D82-4B38-A46D-CBA84831948F}"/>
              </a:ext>
            </a:extLst>
          </p:cNvPr>
          <p:cNvSpPr txBox="1"/>
          <p:nvPr/>
        </p:nvSpPr>
        <p:spPr>
          <a:xfrm>
            <a:off x="9979054" y="2606370"/>
            <a:ext cx="131571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补齐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00422E4-64F3-4DB8-8A89-1FBB86BF42C1}"/>
              </a:ext>
            </a:extLst>
          </p:cNvPr>
          <p:cNvSpPr txBox="1"/>
          <p:nvPr/>
        </p:nvSpPr>
        <p:spPr>
          <a:xfrm>
            <a:off x="8285484" y="5833088"/>
            <a:ext cx="356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支票上，</a:t>
            </a:r>
            <a:r>
              <a:rPr lang="en-US" altLang="zh-CN" dirty="0"/>
              <a:t>1</a:t>
            </a:r>
            <a:r>
              <a:rPr lang="zh-CN" altLang="en-US" dirty="0"/>
              <a:t>块钱和</a:t>
            </a:r>
            <a:r>
              <a:rPr lang="en-US" altLang="zh-CN" dirty="0"/>
              <a:t>10</a:t>
            </a:r>
            <a:r>
              <a:rPr lang="zh-CN" altLang="en-US" dirty="0"/>
              <a:t>块钱都有效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E528E2-777F-4CE1-BD5E-1B705963F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1" y="3849124"/>
            <a:ext cx="1842036" cy="25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21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E2431-E128-4AB2-B233-50364A31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CBC MAC padding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88FDD-C513-4D8E-812E-607767C7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0457"/>
            <a:ext cx="10058400" cy="3760891"/>
          </a:xfrm>
        </p:spPr>
        <p:txBody>
          <a:bodyPr/>
          <a:lstStyle/>
          <a:p>
            <a:r>
              <a:rPr lang="zh-CN" altLang="en-US" dirty="0"/>
              <a:t>为了安全，</a:t>
            </a:r>
            <a:r>
              <a:rPr lang="en-US" altLang="zh-CN" dirty="0"/>
              <a:t>padding</a:t>
            </a:r>
            <a:r>
              <a:rPr lang="zh-CN" altLang="en-US" dirty="0"/>
              <a:t>必须是可还原的！</a:t>
            </a:r>
            <a:r>
              <a:rPr lang="en-US" altLang="zh-CN" dirty="0"/>
              <a:t>(</a:t>
            </a:r>
            <a:r>
              <a:rPr lang="zh-CN" altLang="en-US" dirty="0"/>
              <a:t>信息与补齐对应，不同信息有不同补齐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ISO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补</a:t>
            </a:r>
            <a:r>
              <a:rPr lang="en-US" altLang="zh-CN" dirty="0">
                <a:solidFill>
                  <a:srgbClr val="FF0000"/>
                </a:solidFill>
              </a:rPr>
              <a:t>10000…000  </a:t>
            </a:r>
            <a:r>
              <a:rPr lang="zh-CN" altLang="en-US" dirty="0"/>
              <a:t>，只需从右到左扫描到</a:t>
            </a:r>
            <a:r>
              <a:rPr lang="en-US" altLang="zh-CN" dirty="0"/>
              <a:t>1</a:t>
            </a:r>
            <a:r>
              <a:rPr lang="zh-CN" altLang="en-US" dirty="0"/>
              <a:t>，去除途径的</a:t>
            </a:r>
            <a:r>
              <a:rPr lang="en-US" altLang="zh-CN" dirty="0"/>
              <a:t>0</a:t>
            </a:r>
            <a:r>
              <a:rPr lang="zh-CN" altLang="en-US" dirty="0"/>
              <a:t>以及包括遇到的第一个</a:t>
            </a:r>
            <a:r>
              <a:rPr lang="en-US" altLang="zh-CN" dirty="0"/>
              <a:t>1</a:t>
            </a:r>
            <a:r>
              <a:rPr lang="zh-CN" altLang="en-US" dirty="0"/>
              <a:t>即可逆。</a:t>
            </a:r>
            <a:endParaRPr lang="en-US" altLang="zh-CN" dirty="0"/>
          </a:p>
          <a:p>
            <a:r>
              <a:rPr lang="zh-CN" altLang="en-US" dirty="0"/>
              <a:t>但还需刚好块长度整数倍的信息，后面补一个“</a:t>
            </a:r>
            <a:r>
              <a:rPr lang="zh-CN" altLang="en-US" dirty="0">
                <a:solidFill>
                  <a:srgbClr val="FF0000"/>
                </a:solidFill>
              </a:rPr>
              <a:t>假块</a:t>
            </a:r>
            <a:r>
              <a:rPr lang="zh-CN" altLang="en-US" dirty="0"/>
              <a:t>”</a:t>
            </a:r>
            <a:r>
              <a:rPr lang="en-US" altLang="zh-CN" dirty="0"/>
              <a:t>(1000…00),</a:t>
            </a:r>
            <a:r>
              <a:rPr lang="zh-CN" altLang="en-US" dirty="0"/>
              <a:t>否则还原出错。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218C8-562B-4ECE-B92E-9341CA1E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2020/10/21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DC51D0-AB77-41F5-A375-1EEEA0584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418" y="2536674"/>
            <a:ext cx="3734124" cy="5410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2A11267-D8F7-494B-B5AD-C777E48D2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706" y="4203136"/>
            <a:ext cx="7486587" cy="158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08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7838E-9FE1-4640-82CC-633B4448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CMAC (NIST standard)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F0F0E-6793-43AF-BC32-7096FEAA9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2020/10/21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E5F4AC-1DF6-4CCF-BD81-A5AD7C78C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886" y="1953499"/>
            <a:ext cx="8098227" cy="3826144"/>
          </a:xfrm>
          <a:prstGeom prst="rect">
            <a:avLst/>
          </a:prstGeom>
        </p:spPr>
      </p:pic>
      <p:sp>
        <p:nvSpPr>
          <p:cNvPr id="9" name="右大括号 8">
            <a:extLst>
              <a:ext uri="{FF2B5EF4-FFF2-40B4-BE49-F238E27FC236}">
                <a16:creationId xmlns:a16="http://schemas.microsoft.com/office/drawing/2014/main" id="{B81745C2-C3BF-4530-A848-7F5746FF5BD5}"/>
              </a:ext>
            </a:extLst>
          </p:cNvPr>
          <p:cNvSpPr/>
          <p:nvPr/>
        </p:nvSpPr>
        <p:spPr>
          <a:xfrm rot="16200000">
            <a:off x="6888482" y="1723487"/>
            <a:ext cx="248546" cy="446394"/>
          </a:xfrm>
          <a:prstGeom prst="rightBrac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E83E8947-C3AC-4607-A4C3-48084C6CE83E}"/>
              </a:ext>
            </a:extLst>
          </p:cNvPr>
          <p:cNvSpPr/>
          <p:nvPr/>
        </p:nvSpPr>
        <p:spPr>
          <a:xfrm rot="16200000">
            <a:off x="6425186" y="1876606"/>
            <a:ext cx="248546" cy="1537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48E0E4-69AC-4471-8053-734F65874B79}"/>
              </a:ext>
            </a:extLst>
          </p:cNvPr>
          <p:cNvSpPr txBox="1"/>
          <p:nvPr/>
        </p:nvSpPr>
        <p:spPr>
          <a:xfrm>
            <a:off x="6725866" y="1610956"/>
            <a:ext cx="1492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补齐用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1403E9-17BF-468E-A516-8B5901F4DE3A}"/>
              </a:ext>
            </a:extLst>
          </p:cNvPr>
          <p:cNvSpPr txBox="1"/>
          <p:nvPr/>
        </p:nvSpPr>
        <p:spPr>
          <a:xfrm>
            <a:off x="6339840" y="1591514"/>
            <a:ext cx="5730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CBC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D5CEF7-CF12-4C6A-AF08-456624E2921D}"/>
              </a:ext>
            </a:extLst>
          </p:cNvPr>
          <p:cNvSpPr txBox="1"/>
          <p:nvPr/>
        </p:nvSpPr>
        <p:spPr>
          <a:xfrm>
            <a:off x="10308319" y="1953499"/>
            <a:ext cx="1359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k1 k2</a:t>
            </a:r>
            <a:r>
              <a:rPr lang="zh-CN" altLang="en-US" dirty="0">
                <a:solidFill>
                  <a:srgbClr val="FF0000"/>
                </a:solidFill>
              </a:rPr>
              <a:t>由</a:t>
            </a:r>
            <a:r>
              <a:rPr lang="en-US" altLang="zh-CN" dirty="0">
                <a:solidFill>
                  <a:srgbClr val="FF0000"/>
                </a:solidFill>
              </a:rPr>
              <a:t>PRG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生成</a:t>
            </a:r>
          </a:p>
        </p:txBody>
      </p:sp>
    </p:spTree>
    <p:extLst>
      <p:ext uri="{BB962C8B-B14F-4D97-AF65-F5344CB8AC3E}">
        <p14:creationId xmlns:p14="http://schemas.microsoft.com/office/powerpoint/2010/main" val="3233291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524256"/>
            <a:ext cx="10058400" cy="4126864"/>
          </a:xfrm>
        </p:spPr>
        <p:txBody>
          <a:bodyPr rtlCol="0" anchor="ctr">
            <a:normAutofit/>
          </a:bodyPr>
          <a:lstStyle/>
          <a:p>
            <a:pPr lvl="0" algn="ctr" rtl="0"/>
            <a:r>
              <a:rPr lang="zh-CN" altLang="en-US" sz="4800" i="1" dirty="0">
                <a:solidFill>
                  <a:srgbClr val="FFFFFF"/>
                </a:solidFill>
              </a:rPr>
              <a:t>谢谢</a:t>
            </a:r>
            <a:endParaRPr lang="zh-cn" sz="4800" i="1" dirty="0">
              <a:solidFill>
                <a:srgbClr val="FFFFFF"/>
              </a:solidFill>
            </a:endParaRPr>
          </a:p>
        </p:txBody>
      </p:sp>
      <p:sp>
        <p:nvSpPr>
          <p:cNvPr id="49" name="长方形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2E5F1-0971-478F-B590-EA590598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MACs and PRFs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1930A-54C1-44F2-A078-94C39D4F7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复习：安全的</a:t>
            </a:r>
            <a:r>
              <a:rPr lang="en-US" altLang="zh-CN" dirty="0"/>
              <a:t>PRF </a:t>
            </a:r>
            <a:r>
              <a:rPr lang="zh-CN" altLang="en-US" dirty="0"/>
              <a:t>→ 安全的</a:t>
            </a:r>
            <a:r>
              <a:rPr lang="en-US" altLang="zh-CN" dirty="0"/>
              <a:t>MAC</a:t>
            </a:r>
            <a:r>
              <a:rPr lang="zh-CN" altLang="en-US" dirty="0"/>
              <a:t>，当然还需要</a:t>
            </a:r>
            <a:r>
              <a:rPr lang="en-US" altLang="zh-CN" dirty="0"/>
              <a:t>|Y|</a:t>
            </a:r>
            <a:r>
              <a:rPr lang="zh-CN" altLang="en-US" dirty="0"/>
              <a:t>空间足够大</a:t>
            </a:r>
            <a:endParaRPr lang="en-US" altLang="zh-CN" dirty="0"/>
          </a:p>
          <a:p>
            <a:r>
              <a:rPr lang="en-US" altLang="zh-CN" dirty="0"/>
              <a:t>                  S(</a:t>
            </a:r>
            <a:r>
              <a:rPr lang="en-US" altLang="zh-CN" dirty="0" err="1"/>
              <a:t>k,m</a:t>
            </a:r>
            <a:r>
              <a:rPr lang="en-US" altLang="zh-CN" dirty="0"/>
              <a:t>)  </a:t>
            </a:r>
            <a:r>
              <a:rPr lang="zh-CN" altLang="en-US" dirty="0"/>
              <a:t>→   </a:t>
            </a:r>
            <a:r>
              <a:rPr lang="en-US" altLang="zh-CN" dirty="0"/>
              <a:t>F(</a:t>
            </a:r>
            <a:r>
              <a:rPr lang="en-US" altLang="zh-CN" dirty="0" err="1"/>
              <a:t>k,m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待解决的问题：</a:t>
            </a:r>
            <a:endParaRPr lang="en-US" altLang="zh-CN" dirty="0"/>
          </a:p>
          <a:p>
            <a:r>
              <a:rPr lang="en-US" altLang="zh-CN" dirty="0"/>
              <a:t>                     </a:t>
            </a:r>
            <a:r>
              <a:rPr lang="zh-CN" altLang="en-US" dirty="0"/>
              <a:t>当我们有一个安全的</a:t>
            </a:r>
            <a:r>
              <a:rPr lang="en-US" altLang="zh-CN" dirty="0"/>
              <a:t>PRF</a:t>
            </a:r>
            <a:r>
              <a:rPr lang="zh-CN" altLang="en-US" dirty="0"/>
              <a:t>用来做短消息的认证（比如</a:t>
            </a:r>
            <a:r>
              <a:rPr lang="en-US" altLang="zh-CN" dirty="0"/>
              <a:t>AES128</a:t>
            </a:r>
            <a:r>
              <a:rPr lang="zh-CN" altLang="en-US" dirty="0"/>
              <a:t>位）</a:t>
            </a:r>
            <a:endParaRPr lang="en-US" altLang="zh-CN" dirty="0"/>
          </a:p>
          <a:p>
            <a:r>
              <a:rPr lang="en-US" altLang="zh-CN" dirty="0"/>
              <a:t>                     </a:t>
            </a:r>
            <a:r>
              <a:rPr lang="zh-CN" altLang="en-US" dirty="0"/>
              <a:t>如何让利用它构造一个</a:t>
            </a:r>
            <a:r>
              <a:rPr lang="en-US" altLang="zh-CN" dirty="0"/>
              <a:t>MAC</a:t>
            </a:r>
            <a:r>
              <a:rPr lang="zh-CN" altLang="en-US" dirty="0"/>
              <a:t>来安全地对长消息认证？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761766-910D-40DB-940C-932DA56A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2020/10/21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FE9685-7ACA-4AF9-A330-B9C7E78F8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292" y="2108201"/>
            <a:ext cx="1685118" cy="157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1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AC419-7948-4691-A546-C13E7ECF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构造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CBC-</a:t>
            </a:r>
            <a:r>
              <a:rPr lang="en-US" altLang="zh-CN" dirty="0" err="1"/>
              <a:t>MAC,aka</a:t>
            </a:r>
            <a:r>
              <a:rPr lang="en-US" altLang="zh-CN" dirty="0"/>
              <a:t> ECBC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8ED8E1-E7D4-42B8-9100-0388AA9C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2020/10/21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AE009BB-2A05-4D8E-A735-3EDF4DDE6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507" y="1932935"/>
            <a:ext cx="8679385" cy="409480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1F3F94B-C15D-4A58-B4CC-8167D2ED1B89}"/>
              </a:ext>
            </a:extLst>
          </p:cNvPr>
          <p:cNvSpPr txBox="1"/>
          <p:nvPr/>
        </p:nvSpPr>
        <p:spPr>
          <a:xfrm>
            <a:off x="10046208" y="2182368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支票常用</a:t>
            </a:r>
          </a:p>
        </p:txBody>
      </p:sp>
    </p:spTree>
    <p:extLst>
      <p:ext uri="{BB962C8B-B14F-4D97-AF65-F5344CB8AC3E}">
        <p14:creationId xmlns:p14="http://schemas.microsoft.com/office/powerpoint/2010/main" val="232128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ECD52-CFA9-49D2-A017-7BF14FC8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构造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NMAC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C35B4B-0B30-450A-84B5-021AD52F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2020/10/21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4E99AC-1B57-496F-97F3-A3C258204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73" y="1971040"/>
            <a:ext cx="8462860" cy="422656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71BA547-8C7D-4B3F-B9DD-0190EC0636B4}"/>
              </a:ext>
            </a:extLst>
          </p:cNvPr>
          <p:cNvSpPr/>
          <p:nvPr/>
        </p:nvSpPr>
        <p:spPr>
          <a:xfrm>
            <a:off x="8765802" y="3342640"/>
            <a:ext cx="322299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000" b="1" cap="none" spc="0" dirty="0">
                <a:ln/>
                <a:solidFill>
                  <a:schemeClr val="accent3"/>
                </a:solidFill>
                <a:effectLst/>
              </a:rPr>
              <a:t>Fixed pad</a:t>
            </a:r>
            <a:r>
              <a:rPr lang="zh-CN" altLang="en-US" sz="2000" b="1" cap="none" spc="0" dirty="0">
                <a:ln/>
                <a:solidFill>
                  <a:schemeClr val="accent3"/>
                </a:solidFill>
                <a:effectLst/>
              </a:rPr>
              <a:t>位数补全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25224F-501A-4F96-8FBA-4A20A2D86DB6}"/>
              </a:ext>
            </a:extLst>
          </p:cNvPr>
          <p:cNvSpPr/>
          <p:nvPr/>
        </p:nvSpPr>
        <p:spPr>
          <a:xfrm>
            <a:off x="2476527" y="1785650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级联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1138EE-DEF6-4B0E-B730-6870E91E2AC7}"/>
              </a:ext>
            </a:extLst>
          </p:cNvPr>
          <p:cNvSpPr txBox="1"/>
          <p:nvPr/>
        </p:nvSpPr>
        <p:spPr>
          <a:xfrm>
            <a:off x="9503664" y="2054352"/>
            <a:ext cx="165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网络中常用</a:t>
            </a:r>
          </a:p>
        </p:txBody>
      </p:sp>
    </p:spTree>
    <p:extLst>
      <p:ext uri="{BB962C8B-B14F-4D97-AF65-F5344CB8AC3E}">
        <p14:creationId xmlns:p14="http://schemas.microsoft.com/office/powerpoint/2010/main" val="312023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ECD52-CFA9-49D2-A017-7BF14FC8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NMAC</a:t>
            </a:r>
            <a:r>
              <a:rPr lang="zh-CN" altLang="en-US" dirty="0"/>
              <a:t>只有级联不安全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FF0000"/>
                </a:solidFill>
              </a:rPr>
              <a:t>扩展攻击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C35B4B-0B30-450A-84B5-021AD52F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2020/10/21</a:t>
            </a:fld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25224F-501A-4F96-8FBA-4A20A2D86DB6}"/>
              </a:ext>
            </a:extLst>
          </p:cNvPr>
          <p:cNvSpPr/>
          <p:nvPr/>
        </p:nvSpPr>
        <p:spPr>
          <a:xfrm>
            <a:off x="879375" y="2021510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级联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1C054D9-6D98-4EE2-8F9B-8B87E1763C72}"/>
              </a:ext>
            </a:extLst>
          </p:cNvPr>
          <p:cNvGrpSpPr/>
          <p:nvPr/>
        </p:nvGrpSpPr>
        <p:grpSpPr>
          <a:xfrm>
            <a:off x="567829" y="2504979"/>
            <a:ext cx="7850747" cy="3004810"/>
            <a:chOff x="2177173" y="1971040"/>
            <a:chExt cx="10014828" cy="422656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D4E99AC-1B57-496F-97F3-A3C25820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7173" y="1971040"/>
              <a:ext cx="8462860" cy="422656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2CDAFC8-F14B-497B-8ED0-FCE2EF3EE656}"/>
                </a:ext>
              </a:extLst>
            </p:cNvPr>
            <p:cNvSpPr/>
            <p:nvPr/>
          </p:nvSpPr>
          <p:spPr>
            <a:xfrm>
              <a:off x="9194800" y="3429000"/>
              <a:ext cx="2174240" cy="85852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E62387C-3282-4EFF-8C7C-A92F919A55F4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9746360" y="2935691"/>
              <a:ext cx="258003" cy="493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7683C37-A05E-48D6-880D-D3FA07FFD42B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11369040" y="3850640"/>
              <a:ext cx="619760" cy="7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ACDB6BE-ACC3-4CC9-9F6F-72FBAFEADA44}"/>
                </a:ext>
              </a:extLst>
            </p:cNvPr>
            <p:cNvSpPr txBox="1"/>
            <p:nvPr/>
          </p:nvSpPr>
          <p:spPr>
            <a:xfrm>
              <a:off x="11464792" y="3488928"/>
              <a:ext cx="727209" cy="519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tag’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1C5F803-99E8-4563-B8AB-0D803D60F8DA}"/>
              </a:ext>
            </a:extLst>
          </p:cNvPr>
          <p:cNvCxnSpPr/>
          <p:nvPr/>
        </p:nvCxnSpPr>
        <p:spPr>
          <a:xfrm>
            <a:off x="5726558" y="4469662"/>
            <a:ext cx="1879634" cy="69341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FCDABE8-CE77-440C-8305-79C46B7F2E66}"/>
              </a:ext>
            </a:extLst>
          </p:cNvPr>
          <p:cNvCxnSpPr>
            <a:cxnSpLocks/>
          </p:cNvCxnSpPr>
          <p:nvPr/>
        </p:nvCxnSpPr>
        <p:spPr>
          <a:xfrm flipV="1">
            <a:off x="5853991" y="4390208"/>
            <a:ext cx="1475947" cy="7728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47784B4-C656-4496-896C-95209F990BFE}"/>
              </a:ext>
            </a:extLst>
          </p:cNvPr>
          <p:cNvSpPr txBox="1"/>
          <p:nvPr/>
        </p:nvSpPr>
        <p:spPr>
          <a:xfrm>
            <a:off x="5599861" y="3614374"/>
            <a:ext cx="61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ag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8731A2B-B541-453C-8594-72251150B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825" y="1906844"/>
            <a:ext cx="6418071" cy="42865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27C57F9-4754-4331-AD69-EF88A9F83444}"/>
              </a:ext>
            </a:extLst>
          </p:cNvPr>
          <p:cNvSpPr/>
          <p:nvPr/>
        </p:nvSpPr>
        <p:spPr>
          <a:xfrm>
            <a:off x="5825566" y="2969496"/>
            <a:ext cx="1351684" cy="2212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m[5]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A17780D-914F-4ED2-AC4D-B6864BAF755C}"/>
              </a:ext>
            </a:extLst>
          </p:cNvPr>
          <p:cNvSpPr txBox="1"/>
          <p:nvPr/>
        </p:nvSpPr>
        <p:spPr>
          <a:xfrm>
            <a:off x="8218426" y="2828880"/>
            <a:ext cx="3540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Cascade(</a:t>
            </a:r>
            <a:r>
              <a:rPr lang="en-US" altLang="zh-CN" b="1" dirty="0" err="1">
                <a:solidFill>
                  <a:srgbClr val="FF0000"/>
                </a:solidFill>
              </a:rPr>
              <a:t>k,m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b="1" dirty="0">
                <a:solidFill>
                  <a:srgbClr val="FF0000"/>
                </a:solidFill>
              </a:rPr>
              <a:t>→</a:t>
            </a:r>
            <a:r>
              <a:rPr lang="en-US" altLang="zh-CN" b="1" dirty="0">
                <a:solidFill>
                  <a:srgbClr val="FF0000"/>
                </a:solidFill>
              </a:rPr>
              <a:t>cascade(</a:t>
            </a:r>
            <a:r>
              <a:rPr lang="en-US" altLang="zh-CN" b="1" dirty="0" err="1">
                <a:solidFill>
                  <a:srgbClr val="FF0000"/>
                </a:solidFill>
              </a:rPr>
              <a:t>k,m</a:t>
            </a:r>
            <a:r>
              <a:rPr lang="en-US" altLang="zh-CN" b="1" dirty="0">
                <a:solidFill>
                  <a:srgbClr val="FF0000"/>
                </a:solidFill>
              </a:rPr>
              <a:t>||w)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9BA3A2C-C423-42A1-BE50-A37981B9F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776" y="4399086"/>
            <a:ext cx="1905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3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24219-F011-4EB2-8FFA-0478E8FB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原始</a:t>
            </a:r>
            <a:r>
              <a:rPr lang="en-US" altLang="zh-CN" dirty="0"/>
              <a:t>CBC</a:t>
            </a:r>
            <a:r>
              <a:rPr lang="zh-CN" altLang="en-US" dirty="0"/>
              <a:t>也不安全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FF0000"/>
                </a:solidFill>
              </a:rPr>
              <a:t>选择消息攻击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9BAE92C-5077-406C-B8C8-A07E3F98C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99" t="2924" r="1295"/>
          <a:stretch/>
        </p:blipFill>
        <p:spPr>
          <a:xfrm>
            <a:off x="1475232" y="2151888"/>
            <a:ext cx="8735568" cy="3410388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1D7A00-460A-4377-8047-A6571E21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2020/10/21</a:t>
            </a:fld>
            <a:endParaRPr 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22F34E2-A003-4432-93FC-FB532197F6C9}"/>
              </a:ext>
            </a:extLst>
          </p:cNvPr>
          <p:cNvSpPr/>
          <p:nvPr/>
        </p:nvSpPr>
        <p:spPr>
          <a:xfrm>
            <a:off x="8637973" y="5402478"/>
            <a:ext cx="213064" cy="1597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14275CE-B7A6-48AB-AFC4-C7938BA27DAD}"/>
              </a:ext>
            </a:extLst>
          </p:cNvPr>
          <p:cNvSpPr txBox="1"/>
          <p:nvPr/>
        </p:nvSpPr>
        <p:spPr>
          <a:xfrm>
            <a:off x="8218425" y="5402478"/>
            <a:ext cx="73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8CC686-1561-4A57-84DA-AD4A367D94D9}"/>
              </a:ext>
            </a:extLst>
          </p:cNvPr>
          <p:cNvSpPr/>
          <p:nvPr/>
        </p:nvSpPr>
        <p:spPr>
          <a:xfrm>
            <a:off x="9605639" y="2867487"/>
            <a:ext cx="2032986" cy="3651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tag</a:t>
            </a:r>
            <a:r>
              <a:rPr lang="zh-CN" altLang="en-US" dirty="0"/>
              <a:t>异或</a:t>
            </a:r>
            <a:r>
              <a:rPr lang="en-US" altLang="zh-CN" dirty="0"/>
              <a:t>m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7E7A86D-CF03-4D19-B8A8-9A1C17C60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7183" y="3536322"/>
            <a:ext cx="579170" cy="449619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B75FBC6-35AC-45CD-94F6-2A2B28AF5462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10622132" y="3232612"/>
            <a:ext cx="94636" cy="3037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A0C1D1D-CCE9-4CDA-8599-0CA8FB3D9DB9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8957568" y="3761132"/>
            <a:ext cx="1469615" cy="1826012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3E9FB829-2F26-4B44-A5AC-99E2F6EA7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3624" y="3951990"/>
            <a:ext cx="1051651" cy="944962"/>
          </a:xfrm>
          <a:prstGeom prst="rect">
            <a:avLst/>
          </a:prstGeom>
        </p:spPr>
      </p:pic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4873BEE-1C8D-47AF-B7AC-B99799F1EBE7}"/>
              </a:ext>
            </a:extLst>
          </p:cNvPr>
          <p:cNvCxnSpPr>
            <a:stCxn id="19" idx="2"/>
          </p:cNvCxnSpPr>
          <p:nvPr/>
        </p:nvCxnSpPr>
        <p:spPr>
          <a:xfrm rot="16200000" flipH="1">
            <a:off x="10901274" y="4665127"/>
            <a:ext cx="505526" cy="96917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8CAED7A-D7F0-410E-8EB6-D2AEE595B710}"/>
              </a:ext>
            </a:extLst>
          </p:cNvPr>
          <p:cNvSpPr txBox="1"/>
          <p:nvPr/>
        </p:nvSpPr>
        <p:spPr>
          <a:xfrm>
            <a:off x="11195275" y="5069349"/>
            <a:ext cx="78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Tag’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2EB187-515E-4848-99D5-169407907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18" y="5574611"/>
            <a:ext cx="1446886" cy="129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6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53751-E09A-416F-AE08-ED82C6D31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利用</a:t>
            </a:r>
            <a:r>
              <a:rPr lang="en-US" altLang="zh-CN" sz="2800" dirty="0"/>
              <a:t>tag</a:t>
            </a:r>
            <a:r>
              <a:rPr lang="zh-CN" altLang="en-US" sz="2800" dirty="0"/>
              <a:t>做两个块消息的</a:t>
            </a:r>
            <a:r>
              <a:rPr lang="en-US" altLang="zh-CN" sz="2800" dirty="0"/>
              <a:t>MAC</a:t>
            </a:r>
            <a:r>
              <a:rPr lang="zh-CN" altLang="en-US" sz="2800" dirty="0"/>
              <a:t>伪造（</a:t>
            </a:r>
            <a:r>
              <a:rPr lang="en-US" altLang="zh-CN" sz="2800" dirty="0" err="1"/>
              <a:t>m,t</a:t>
            </a:r>
            <a:r>
              <a:rPr lang="zh-CN" altLang="en-US" sz="2800" dirty="0"/>
              <a:t>异或</a:t>
            </a:r>
            <a:r>
              <a:rPr lang="en-US" altLang="zh-CN" sz="2800" dirty="0"/>
              <a:t>m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4227C-1FE9-4713-A6B8-042AAF81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2020/10/21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5E2E7D-A4F9-4976-A6B8-CD9461428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000" y="-245092"/>
            <a:ext cx="5926273" cy="20371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A37AB71-4191-48DC-A3E6-3D12E99DC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94" y="3211339"/>
            <a:ext cx="11842506" cy="77730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9D51038-33C7-4888-BDB7-4C193436AF80}"/>
              </a:ext>
            </a:extLst>
          </p:cNvPr>
          <p:cNvSpPr txBox="1"/>
          <p:nvPr/>
        </p:nvSpPr>
        <p:spPr>
          <a:xfrm>
            <a:off x="1887984" y="4944863"/>
            <a:ext cx="8416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没有最后的加密，</a:t>
            </a:r>
            <a:r>
              <a:rPr lang="en-US" altLang="zh-CN" sz="4000" dirty="0"/>
              <a:t>CBC-MAC</a:t>
            </a:r>
            <a:r>
              <a:rPr lang="zh-CN" altLang="en-US" sz="4000" dirty="0"/>
              <a:t>也不安全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6D30085-3EC2-46ED-9D32-F19C85177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180" y="4452990"/>
            <a:ext cx="1905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3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AB129-06CD-4DB4-B066-FF64E1EA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ECBC</a:t>
            </a:r>
            <a:r>
              <a:rPr lang="zh-CN" altLang="en-US" dirty="0"/>
              <a:t>和</a:t>
            </a:r>
            <a:r>
              <a:rPr lang="en-US" altLang="zh-CN" dirty="0"/>
              <a:t>NMAC</a:t>
            </a:r>
            <a:r>
              <a:rPr lang="zh-CN" altLang="en-US" dirty="0"/>
              <a:t>的安全定理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C4314-E610-4181-B525-2484EE7B5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这个定理对任意消息长度</a:t>
            </a:r>
            <a:r>
              <a:rPr lang="en-US" altLang="zh-CN" dirty="0"/>
              <a:t>L</a:t>
            </a:r>
            <a:r>
              <a:rPr lang="zh-CN" altLang="en-US" dirty="0"/>
              <a:t>有效，</a:t>
            </a:r>
            <a:endParaRPr lang="en-US" altLang="zh-CN" dirty="0"/>
          </a:p>
          <a:p>
            <a:r>
              <a:rPr lang="zh-CN" altLang="en-US" dirty="0"/>
              <a:t>对于每个</a:t>
            </a:r>
            <a:r>
              <a:rPr lang="en-US" altLang="zh-CN" dirty="0"/>
              <a:t>PRF</a:t>
            </a:r>
            <a:r>
              <a:rPr lang="zh-CN" altLang="en-US" dirty="0"/>
              <a:t>对手</a:t>
            </a:r>
            <a:r>
              <a:rPr lang="en-US" altLang="zh-CN" dirty="0"/>
              <a:t>A</a:t>
            </a:r>
            <a:r>
              <a:rPr lang="zh-CN" altLang="en-US" dirty="0"/>
              <a:t>，都有一个对手</a:t>
            </a:r>
            <a:r>
              <a:rPr lang="en-US" altLang="zh-CN" dirty="0"/>
              <a:t>B</a:t>
            </a:r>
            <a:r>
              <a:rPr lang="zh-CN" altLang="en-US" dirty="0"/>
              <a:t>，使得：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想要</a:t>
            </a:r>
            <a:r>
              <a:rPr lang="en-US" altLang="zh-CN" dirty="0"/>
              <a:t>CBC-MAC</a:t>
            </a:r>
            <a:r>
              <a:rPr lang="zh-CN" altLang="en-US" dirty="0"/>
              <a:t>安全，只需：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想要</a:t>
            </a:r>
            <a:r>
              <a:rPr lang="en-US" altLang="zh-CN" dirty="0"/>
              <a:t>NMAC</a:t>
            </a:r>
            <a:r>
              <a:rPr lang="zh-CN" altLang="en-US" dirty="0"/>
              <a:t>安全，只需：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A946D-3098-466D-A35F-7AB56CB2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2020/10/21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0BCB78-56CB-4727-A933-5A79AB24A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257" y="3136242"/>
            <a:ext cx="3947502" cy="8763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606EDA-0AB3-4F54-972C-239DE24DD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008" y="4126388"/>
            <a:ext cx="1272584" cy="3228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8F6804F-28C4-4A85-A739-0838A7205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821" y="5145025"/>
            <a:ext cx="1357148" cy="30583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77F587F-80E3-42EE-B048-69361C40D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6177" y="5521590"/>
            <a:ext cx="1356478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4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A0A21-3324-4847-B2FF-C3E555E2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一个针对定理上界的攻击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6B025-ED6C-4594-A285-D28C300FA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2020/10/21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093D1C-3D3E-4AA0-B25D-5AA155C4B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737" y="1954492"/>
            <a:ext cx="5636525" cy="11023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5DF089D-CDD0-404A-AEB2-40CB445C8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17" y="3417802"/>
            <a:ext cx="7715366" cy="222434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2D773EA-78BC-40A5-BFDC-3315E2F75130}"/>
              </a:ext>
            </a:extLst>
          </p:cNvPr>
          <p:cNvSpPr/>
          <p:nvPr/>
        </p:nvSpPr>
        <p:spPr>
          <a:xfrm>
            <a:off x="5693664" y="1954492"/>
            <a:ext cx="1188720" cy="65862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18C3B2-9A52-41A0-86C1-E93E1E1D2342}"/>
              </a:ext>
            </a:extLst>
          </p:cNvPr>
          <p:cNvSpPr txBox="1"/>
          <p:nvPr/>
        </p:nvSpPr>
        <p:spPr>
          <a:xfrm>
            <a:off x="5815584" y="173736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可忽略</a:t>
            </a:r>
          </a:p>
        </p:txBody>
      </p:sp>
    </p:spTree>
    <p:extLst>
      <p:ext uri="{BB962C8B-B14F-4D97-AF65-F5344CB8AC3E}">
        <p14:creationId xmlns:p14="http://schemas.microsoft.com/office/powerpoint/2010/main" val="279498146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0_TF56160789.potx" id="{3F1A5A69-5FBD-4BC0-A5BD-1C78ACF4E2B8}" vid="{F8855046-FD5E-4BF4-A180-69AC9E1877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{AA13EBD1-745A-4FDC-9AA2-9988B53D9445}tf56160789_win32</Template>
  <TotalTime>651</TotalTime>
  <Words>547</Words>
  <Application>Microsoft Office PowerPoint</Application>
  <PresentationFormat>宽屏</PresentationFormat>
  <Paragraphs>103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Microsoft YaHei UI</vt:lpstr>
      <vt:lpstr>新宋体</vt:lpstr>
      <vt:lpstr>Arial</vt:lpstr>
      <vt:lpstr>Calibri</vt:lpstr>
      <vt:lpstr>Franklin Gothic Book</vt:lpstr>
      <vt:lpstr>1_RetrospectVTI</vt:lpstr>
      <vt:lpstr>CBC-MAC and NMAC</vt:lpstr>
      <vt:lpstr>MACs and PRFs</vt:lpstr>
      <vt:lpstr>构造1：CBC-MAC,aka ECBC</vt:lpstr>
      <vt:lpstr>构造2：NMAC</vt:lpstr>
      <vt:lpstr>NMAC只有级联不安全——扩展攻击</vt:lpstr>
      <vt:lpstr>原始CBC也不安全——选择消息攻击</vt:lpstr>
      <vt:lpstr>PowerPoint 演示文稿</vt:lpstr>
      <vt:lpstr>ECBC和NMAC的安全定理 </vt:lpstr>
      <vt:lpstr>一个针对定理上界的攻击</vt:lpstr>
      <vt:lpstr>一个实际的攻击</vt:lpstr>
      <vt:lpstr>生日悖论对MAC的影响</vt:lpstr>
      <vt:lpstr>ECBC与NMAC进行对比</vt:lpstr>
      <vt:lpstr>MAC Padding</vt:lpstr>
      <vt:lpstr>构造1：CBC-MAC,aka ECBC</vt:lpstr>
      <vt:lpstr>当消息长度不是块长度的整数倍时？</vt:lpstr>
      <vt:lpstr>CBC MAC padding误区</vt:lpstr>
      <vt:lpstr>CBC MAC padding</vt:lpstr>
      <vt:lpstr>CMAC (NIST standard)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CBC-MAC and NMAC</dc:title>
  <dc:creator>C Ru3ch3n</dc:creator>
  <cp:lastModifiedBy>C Ru3ch3n</cp:lastModifiedBy>
  <cp:revision>35</cp:revision>
  <dcterms:created xsi:type="dcterms:W3CDTF">2020-10-19T13:55:22Z</dcterms:created>
  <dcterms:modified xsi:type="dcterms:W3CDTF">2020-10-21T03:33:09Z</dcterms:modified>
</cp:coreProperties>
</file>