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notesSlides/notesSlide3.xml" ContentType="application/vnd.openxmlformats-officedocument.presentationml.notesSlide+xml"/>
  <Override PartName="/ppt/ink/ink2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301" r:id="rId3"/>
    <p:sldId id="317" r:id="rId4"/>
    <p:sldId id="318" r:id="rId5"/>
    <p:sldId id="302" r:id="rId6"/>
    <p:sldId id="303" r:id="rId7"/>
    <p:sldId id="322" r:id="rId8"/>
    <p:sldId id="323" r:id="rId9"/>
    <p:sldId id="321" r:id="rId10"/>
    <p:sldId id="304" r:id="rId11"/>
    <p:sldId id="325" r:id="rId12"/>
    <p:sldId id="305" r:id="rId13"/>
    <p:sldId id="327" r:id="rId14"/>
    <p:sldId id="306" r:id="rId15"/>
    <p:sldId id="329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7BE128"/>
    <a:srgbClr val="F9FEA4"/>
    <a:srgbClr val="60DB0F"/>
    <a:srgbClr val="72DF21"/>
    <a:srgbClr val="FAFFA5"/>
    <a:srgbClr val="F5BDCA"/>
    <a:srgbClr val="F67FA7"/>
    <a:srgbClr val="F772A1"/>
    <a:srgbClr val="F4D4D7"/>
    <a:srgbClr val="DDEE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52" autoAdjust="0"/>
    <p:restoredTop sz="91216" autoAdjust="0"/>
  </p:normalViewPr>
  <p:slideViewPr>
    <p:cSldViewPr snapToGrid="0" showGuides="1">
      <p:cViewPr varScale="1">
        <p:scale>
          <a:sx n="78" d="100"/>
          <a:sy n="78" d="100"/>
        </p:scale>
        <p:origin x="710" y="62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47.26736" units="1/cm"/>
          <inkml:channelProperty channel="Y" name="resolution" value="28.34646" units="1/cm"/>
        </inkml:channelProperties>
      </inkml:inkSource>
      <inkml:timestamp xml:id="ts0" timeString="2020-10-25T12:43:15.79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44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1" timeString="2020-10-25T12:43:15.792"/>
    </inkml:context>
  </inkml:definitions>
  <inkml:trace contextRef="#ctx0" brushRef="#br0">12840 10925</inkml:trace>
  <inkml:trace contextRef="#ctx1" brushRef="#br0">607 9454 6566,'0'0'1857,"0"0"-191,0 0-96,0-20-257,-20 20-609,20 0-159,20 0 160,-20 0-1,19 0-95,-19 0-65,41 0-63,-22 20 95,20-20-95,1 0-97,21-20-31,-23 20-1,22 0 0,0-20-128,20 20-127,-22 0 95,2 0-256,20-21 96,-20 21 0,19 0 32,-21 0 128,2 0-192,0 0-128,-21 0 0,2 0-481,-22 0-160,1 0-31,-20 0-514,21 0-864,-21 0-2210</inkml:trace>
  <inkml:trace contextRef="#ctx1" brushRef="#br0" timeOffset="1">607 9672 5861,'-20'0'320,"20"0"833,-21 0-512,21 0 864,21 0 577,-21 0-320,20 0-224,18 0-129,3 0-160,-2 21-224,21-21-320,0 0 31,19 0-159,1 0-449,-1 0 160,20 0-192,0 0-64,0 0 129,2 0-97,-3-21-32,1 21-128,-19 0 0,-20 0-161,-2-20-383,-17 20-161,-22 0-448,-19 0-353,19 0-1569,-19 0-4132</inkml:trace>
  <inkml:trace contextRef="#ctx1" brushRef="#br0" timeOffset="2">1440 9196 8968,'-39'0'352,"18"0"1506,21-21-577,-20 21-704,20 0-97,20 0 1,1 0 191,-2 21 289,20-21-192,2 0-32,19 20-321,19-1-96,1-19-159,-22 20 127,22-1-288,-20 2 64,0-1-64,19 0 32,-40 1-32,21-3 32,-41 1-32,1 2 32,1-1-32,-21 0 64,0 1-32,-21-3 192,1 1 129,-18 2-257,-3-1 128,2 1 64,-2-3 97,3 2 95,-3 1-32,2-2-255,-21 1 31,-19 19 64,19-18-320,1-1-64,19 0 32,1 0-449,18-1-383,1 0-546,1 2-1184,0-1-3876</inkml:trace>
  <inkml:trace contextRef="#ctx1" brushRef="#br0" timeOffset="3">12298 12930 11242,'19'-40'224,"-19"20"897,0 0 513,0 20-321,-19 0-480,19 0-577,0 0 65,0 20 95,-19 0 96,-1 20-63,20 19-129,-21 1-192,2 20-96,-1-21 96,20 20 257,0-39-257,-19 0 128,19-1-480,0-39 384,0 20 128,0-20 321,0-20-961,19 1 736,-19-22-544,20-18 64,-20-1-64,19 1-97,2-20 161,-1-1-96,-1 1-32,-19 19 256,41 1-64,-22 19-128,1 0 160,-20 40 160,19 0 64,2 0 64,-21 40-95,20 0-1,-1 19 256,-19 1-448,19 39 64,-19-20 0,0 21-64,0-21-32,0 1-160,0-41-288,0 1-481,0-21-96,0-19-1121,0 21-3075</inkml:trace>
  <inkml:trace contextRef="#ctx1" brushRef="#br0" timeOffset="4">12317 13248 13837,'0'-20'256,"0"20"0,0 0 833,0 0-96,0 0-192,0 0-513,22 0-192,-3 0-96,1 0-448,20 0-1250,-20 20-2370</inkml:trace>
  <inkml:trace contextRef="#ctx1" brushRef="#br0" timeOffset="5">12794 13029 12395,'0'0'96,"-19"20"1314,-1 0 223,-1 19-159,2 1-289,-1 19-449,1-18-768,-2 18 449,21 1-353,0-21-96,21-19 64,-2-1-384,1-19 223,-1-19 1,2-1 256,-1-19-224,-1-2 288,1-18-384,-20-1 288,21-18-192,-21 18 192,0-20-288,19 1 96,-19 19 32,20 1 128,-20 19 256,0 40 65,0 0-161,0 19 321,0 22-289,-20 18 192,1 1-192,19 19-320,-21 0 160,21-19-640,0-20 160,21 0-225,-21-1-224,0-19-736,19-20-930,-19 0-1344</inkml:trace>
  <inkml:trace contextRef="#ctx1" brushRef="#br0" timeOffset="6">12914 13108 8808,'20'-39'1858,"-1"39"736,-19 0 161,19 0-737,-19 19-545,0 22-416,22-2-448,-3 0-193,-19 2-96,20-2-288,-20-19 160,19 20-192,2-40 385,-1 20-161,-20-40 32,19-1 225,0 2-353,3-21 96,16 1 32,-18-1-416,1 0 320,-1 0-288,-1 1-544,0 19-385,1 0-865,1 20-96,-21 0-1538,19 0-5540</inkml:trace>
  <inkml:trace contextRef="#ctx1" brushRef="#br0" timeOffset="7">13827 12592 17936,'39'-40'33,"2"20"735,-41 1 578,0 19 511,0-20-608,0 20-864,0-20-1,0 20-256,-20-20-96,-1 20-160,21 0 320,-20 0-288,1-20 96,0 20-64,-3 0 128,22 0-256,-19 0 288,19 0-288,-19 0 0,19 20 160,-20 0 192,20 0-352,-21 19 128,2 1 192,19 0-32,-20 20-288,20-1 416,-19 1-160,19 19-160,0 1 128,-22-1-32,22 0 32,-19 1 96,19-1-224,-19-20 352,19 1-608,-20-1 576,-1-18-384,21-2 512,-19 2-480,19-22 416,0 1-31,0-20 223,0 21-576,0-21 737,19 18-609,2-18-224,-1 20-577,-1-20-448,0 0-1474,3 21-2850</inkml:trace>
  <inkml:trace contextRef="#ctx1" brushRef="#br0" timeOffset="8">14145 12969 10313,'19'-39'1153,"-19"19"1122,0 20-578,0 0-576,0 0-288,0 20 192,-19 0-320,-2 39 320,1-19-513,1 19-31,-1 1-65,-1-21-480,2 21 640,-1-40-544,20 19 385,-19-39-289,19 21-32,0-21 160,0-21-128,0 21-320,19-39 256,-19 0-256,20-2-160,-1-18-65,2-1-95,-1 1 160,19 19-33,-18-19 289,-2 19 32,1 20 0,-20 20 416,19 0 513,-19 20-448,0 20 191,0 19-95,0 21 127,0-20-576,-19 18 96,19 2 1,0-20-193,0-21-481,0 1-31,19 0-674,-19-40-191,0 20 256,0-20-897,0-20-2626</inkml:trace>
  <inkml:trace contextRef="#ctx1" brushRef="#br0" timeOffset="9">14044 13267 13132,'-39'-19'1281,"39"19"-352,0-20 448,0 20 1,0 0-449,20 0-545,20 0-128,-1 0-416,2 0-96,-2 0-929,1 0-1858,-20 0-5670</inkml:trace>
  <inkml:trace contextRef="#ctx1" brushRef="#br0" timeOffset="10">14463 13347 14733,'0'39'673,"0"-19"256,-22 0 737,3 20-417,0-20-64,19 19-865,-20-19-768,-1 1 512,21-2-833,-19-19-800,19 0-2339</inkml:trace>
  <inkml:trace contextRef="#ctx1" brushRef="#br0" timeOffset="11">14779 12890 17584,'0'-20'545,"0"20"416,21 0 736,-2-20 33,1 20-417,20 0-768,-1 0-289,2 0-96,17 0-256,-17-20-449,19 20-640,-21 0-705,-20 0-480,22 0-2114</inkml:trace>
  <inkml:trace contextRef="#ctx1" brushRef="#br0" timeOffset="12">15157 12890 12203,'-39'60'1313,"17"-21"897,-16 1-672,18 0-193,-1-1-832,2 1-225,-1 0-576,1 0 192,-2-1-801,21 1-1474,-20 0-3106</inkml:trace>
  <inkml:trace contextRef="#ctx1" brushRef="#br0" timeOffset="13">14839 13445 12395,'0'0'2755,"0"0"-1026,0 0 482,0 0-834,19 0 449,-19 0-930,21-19-479,-1 19-417,-1 0 256,1-20-1409,1 20-993,18-20-2915</inkml:trace>
  <inkml:trace contextRef="#ctx1" brushRef="#br0" timeOffset="14">14800 13466 12363,'0'20'1666,"0"-20"-705,0 0 1377,19 0-833,-19 0-127,39-20-578,-18 20-159,18 0-353,2 0 161,-2 0-834,1 0-864,18 0-865,-17-21-2786</inkml:trace>
  <inkml:trace contextRef="#ctx1" brushRef="#br0" timeOffset="15">15335 12612 12651,'-20'-40'1154,"20"40"-1315,0-20 1154,20 0 192,1 1 641,-2 19-865,1-20-352,-1 20-609,22 0 608,-22 0-576,1 20 225,-1-20-97,2 39 64,-1 1-32,-1 19 0,-19 1-96,0 40 97,20-1 95,-20 0-544,0 21 416,0-21-32,0-1-32,0 2 64,0-19 321,0-22 31,0 1-64,0-22-191,0 2 351,0 0-63,-20-21-417,1 2 448,-1-1-223,-1-1 63,2-19-608,-20 0 224,18 0 96,-18 0-512,19 0-801,-20-19-1089,20 19-609,20-20-3747</inkml:trace>
  <inkml:trace contextRef="#ctx1" brushRef="#br0" timeOffset="16">15910 13069 19314,'0'0'769,"0"0"-1154,22 0 1250,-3 0 288,0-20 128,22 20-896,-2 0-193,2 0-448,-3 0-833,1 0-833,21 20-1890</inkml:trace>
  <inkml:trace contextRef="#ctx1" brushRef="#br0" timeOffset="17">16110 13148 17200,'-60'40'1121,"41"-21"-128,-1 2 352,20-21-864,0 0 95,20 0-416,-1 0-512,22 0-1858,-3 0-2210</inkml:trace>
  <inkml:trace contextRef="#ctx1" brushRef="#br0" timeOffset="18">16883 12612 14349,'20'0'64,"-20"0"160,-20 0 1282,20 20-257,-19 20-96,-1-1-352,1 1-417,-2 0-512,1 19 416,20-19-544,-19 20 416,0-21-736,19 1-673,0-20-1218,0 19-2465</inkml:trace>
  <inkml:trace contextRef="#ctx1" brushRef="#br0" timeOffset="19">17220 12592 17040,'41'-20'-257,"-41"40"1122,0 0 64,0 19 1025,-19 1-737,-22 39 224,22-19-704,-41 20-224,21 19-161,-21-20-544,0 1 544,21 0-320,-2-2-32,22-18-288,-1-20-801,20-21-1057,0 2 224,0-21-480,20 0-4421</inkml:trace>
  <inkml:trace contextRef="#ctx1" brushRef="#br0" timeOffset="20">17242 13049 15278,'19'-40'384,"0"40"289,-19-20 608,20 20-160,1 0-32,-1 0-512,-1 0-513,0 20 641,-19-20-193,22 20-288,-22 0 97,0 19-353,0-19 576,-22 20-576,3 0-32,0-21 160,-22 2 32,2 18 481,20-19-385,-3 0 96,3-1-384,0-19-96,19 21 320,19-1-32,0-20 321,22 19-802,-2-19-31,21 0-865,-19 0-1025,17 0-609,2-19-4900</inkml:trace>
  <inkml:trace contextRef="#ctx1" brushRef="#br0" timeOffset="21">15951 13287 9096,'0'0'2082,"0"20"-609,0-20 1538,0 0-737,0 0-608,19-20-481,1 20 128,21 0 1,-3-20-770,22 20 353,-21-19-833,2 19 160,-2 0-160,-18 0-576,-2 0-897,1 0-866,-1 0-287,2 19-3107</inkml:trace>
  <inkml:trace contextRef="#ctx1" brushRef="#br0" timeOffset="22">16011 13129 11755,'0'0'736,"0"0"2115,0 0-545,0-21-416,20 21-673,-1-20-512,22 20-417,-22 0-384,20-19-352,-20 19-2051,22 0-4612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44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20-10-25T12:43:56.23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765 8183 7302,'-40'0'737,"40"0"2306,0 0-1185,-20 0-449,20 0-96,0 0-384,20 0-96,1-20-96,-2 20-97,1 0 65,21 0 0,17 0-225,2-20-224,0 20 257,19-20-321,1 20 192,19-20-256,19 20 33,-17-20-65,17 20 96,-19-20-352,1 20 192,-22 0 32,1 0-192,-19 0-481,-19 0-416,-2 0-160,-39 20-609,19-20-1313,-38 0-3843</inkml:trace>
  <inkml:trace contextRef="#ctx0" brushRef="#br0" timeOffset="1">884 8282 10217,'-39'20'256,"20"-20"449,19 0 352,0 0 993,0 0-288,19 0-577,20-20-192,1 20-128,20-20-225,20 20 65,-3-20-257,3 1 1,40 19-225,-21 0 64,21 0-128,-21 0-96,0 0 0,0 0 97,-20 0-290,-19 0 194,0 0-642,-21-21-288,2 21-160,-22 0-320,-19 0-1025,0-19-3524</inkml:trace>
  <inkml:trace contextRef="#ctx0" brushRef="#br0" timeOffset="2">1876 7805 11659,'-19'0'0,"19"0"96,0 0 384,0 0 993,0 0-255,19 0-418,2 0-159,-1 0 0,18 20-129,3 0-224,19 20-63,-21-1-129,21 21 96,-21-20-128,-18-1 0,-2 1 96,1 0 32,-20 0 417,-20-21-1,1 21 33,-22 20-128,3-20-225,-3-1 0,-19-19-192,40 20-64,-18-20 32,16-20-160,3 19-608,0 1-930,-22 20-2306</inkml:trace>
  <inkml:trace contextRef="#ctx0" brushRef="#br0" timeOffset="3">11684 12672 12972,'0'-40'-545,"0"20"641,0 0 801,0 20 288,0 0-576,0 0-449,0 0 64,-22 20 129,3 19-33,0 1-128,19 20-128,-20 0 32,-1-1-32,2 1 0,-1-1 225,1-19 95,19-20 32,0 0 353,0-20-64,0 0-609,0-20-192,0-20 160,0 0-224,19-19 96,1-1-481,20-20-128,-20 1-95,59-60 479,-19 40 161,20 20 353,-42 19 127,-18 60-64,-20 20 225,0 0 63,0 0-191,0 19-65,0 1 160,-20 39-512,20-19 289,-19 39-354,19-20 290,0 1-257,0-20-289,0-20 33,0-1-545,0 1-800,0-20-1154,0-20-3555</inkml:trace>
  <inkml:trace contextRef="#ctx0" brushRef="#br0" timeOffset="4">11643 12850 14285,'-19'-39'96,"19"19"673,0 20 96,0 0-33,19 0-383,0 0-353,22-21-96,-21 21 0,20 0-641,-20 0-704,18 21-1602,-16-1-3779</inkml:trace>
  <inkml:trace contextRef="#ctx0" brushRef="#br0" timeOffset="5">12259 12751 10794,'20'-40'576,"-20"20"-191,0 20 1152,-20 20-160,-1 0 65,2 19-481,-20 2-193,18-2-351,-18 1-225,39 0-128,-20-1 0,20 1-96,0-20 128,20-20 0,-1 20 64,1-40-31,-20 0-322,21-20 97,-2-19 96,1 19-224,-1-19-192,2-21-193,-1 21 0,-1-21 225,0 20 320,22-19 96,-41 39 192,20 21 513,-1-1-321,-19 20 97,0 39-97,-19-19 257,-1 40-417,20-1 129,-19 1-321,-3 0-225,22-1 161,0 1-288,0-21-256,0 1-385,0-20-769,0-20-1313,22 0-2338</inkml:trace>
  <inkml:trace contextRef="#ctx0" brushRef="#br0" timeOffset="6">12438 12711 7302,'19'-20'4965,"-19"20"-4548,19 20 1697,-19 20-769,0-21-32,0 22-640,0-2-321,0-19-192,0 0 0,0 0 257,0-20-129,22 20 32,-22-20 97,19 0 31,-19-20-192,19-20 161,1 20 63,-1-19-192,3 19 33,-3-1-385,0-18 160,1 19-320,1 0-417,-2 20-896,-19-19-449,20 19-1922</inkml:trace>
  <inkml:trace contextRef="#ctx0" brushRef="#br0" timeOffset="7">13271 12374 16239,'19'-60'416,"-19"40"161,0 20 448,0-19-160,-19 19-481,0-21 257,-1 21-834,-1 0 610,1 0-449,1 0-128,0-19 224,19 19 320,0 0-448,-22-21 128,22 21-128,0 21-128,0-21 128,0 19 32,-19 21 32,19 0-353,-19 20 706,-1-21-513,20 1 288,-21 19-256,2 1 192,-1 20 96,20-1-32,0-19 320,0-1-320,0 1 289,0-1-65,20-19 33,-20 0-161,0-21 64,0 1-160,0 1-64,0-2-32,0 1-96,0-20 288,19 20-31,2-20-225,-1 0-33,-1 0-735,22 0-802,-22 0-1120,20-20-4261</inkml:trace>
  <inkml:trace contextRef="#ctx0" brushRef="#br0" timeOffset="8">13490 12711 14317,'19'-20'961,"1"1"-801,-20 19 833,-20 0 288,20 19-192,-19 1-96,19 20-416,-21 0-161,1-1-288,1 1-224,-1 0 160,20 0 0,0-1 0,0-39 65,0 20 95,0-20 0,0 0-32,0-20-256,0-19 224,0 19-320,0-20 128,20-20-256,-1 0 64,1 1-161,1-1 417,-2 1-192,20 19 128,-18 20 96,-1 1 96,-1 19 257,0 19 95,-19 1-160,22 20 161,-22 19-1,19-19-448,-19 20 97,0 0-65,20-21-385,-1 1-287,-19-20-641,21 0-385,-21 0-768,20-20-2979</inkml:trace>
  <inkml:trace contextRef="#ctx0" brushRef="#br0" timeOffset="9">13490 12830 18097,'-21'0'32,"21"0"1025,21 0-128,-2 0 320,1 0-384,-1 0-641,22 0-96,-22 0-32,22 0-192,-2 0-993,-20 0-449,22 20-1088,-22-20-3652</inkml:trace>
  <inkml:trace contextRef="#ctx0" brushRef="#br0" timeOffset="10">13866 13009 7975,'41'0'6022,"-22"20"-5157,-19-20 1313,0 0-449,0 20-223,0 0-513,0-1-673,-19 1-160,-1 1 64,20-2-480,-21 1-833,1 0-416,20-1-1698,0-19-5542</inkml:trace>
  <inkml:trace contextRef="#ctx0" brushRef="#br0" timeOffset="11">14224 12552 15566,'0'0'577,"0"0"512,20 0 192,-20 0-96,0 0-352,19 0-257,1 0-608,1 0 225,18 0-674,-20 0-448,22-20-512,-3 20-1186,-16 0-3234</inkml:trace>
  <inkml:trace contextRef="#ctx0" brushRef="#br0" timeOffset="12">14383 12691 9929,'-40'79'1281,"20"-58"705,1 18-577,-2 1-63,1-20-834,20 20-416,-19-20-128,19-1-256,0 1-673,-20 0-801,20-20-768,0 20 64,0-20 960,-21 20 1410,21-20 833,-19 20 1185,19-20 256,0 0 480,0 0-736,0 0-321,0 19-351,0-19-257,0 0-321,19 0-448,2 0-31,-1 0-161,-1 0-417,22 0-704,-22 0-1281,1 0-5253</inkml:trace>
  <inkml:trace contextRef="#ctx0" brushRef="#br0" timeOffset="13">14581 12195 12716,'19'0'192,"3"-20"256,-3 20 833,0 0-256,1 0 160,-1 0-512,2 0-257,-1 20-159,-1-1-161,1 2 32,1 19 160,-21 19 33,0 20 543,0 1-639,0-1-65,0-19 416,-21 19-576,21 21 64,0 19-128,0-20 96,0 1 32,21-22 96,-21-18-95,19-1-33,-19-18 352,0-2 545,0-19-353,-19-1 417,-2-19-640,1 21-97,1-21-192,-1 0 224,-1-21-128,-18 21-576,20-19 384,0 19-1441,19 0-513,0-20-1281,0 20-4036</inkml:trace>
  <inkml:trace contextRef="#ctx0" brushRef="#br0" timeOffset="14">15137 12791 16367,'0'0'512,"0"-21"930,0 21-257,0 0-32,20 0-160,-1-19-993,2 19 96,-1 0-32,-1 0-320,22 0-961,-22 19-801,20-19-2851</inkml:trace>
  <inkml:trace contextRef="#ctx0" brushRef="#br0" timeOffset="15">15217 12890 15342,'-60'40'961,"40"-20"-256,20-20 416,-19 0-128,19 0-417,19 0-288,1 0-672,20 0-1666,-1 0-6118</inkml:trace>
  <inkml:trace contextRef="#ctx0" brushRef="#br0" timeOffset="16">15951 12453 11050,'0'-20'929,"0"20"1409,0 0-192,0-20-897,0 20-608,0 20-385,0-20 257,-19 20-161,19 20-160,-22-20 96,22-1-448,-19 21 160,19-20 0,-19 20-480,19-21-353,0 21-961,-20-20-1409,20 0-3651</inkml:trace>
  <inkml:trace contextRef="#ctx0" brushRef="#br0" timeOffset="17">16387 12314 14830,'0'0'-193,"0"20"898,-19 0 865,-1 20 95,-1-1-640,2 1 0,-1 0 96,1 19-480,-22 1-481,-19 19 352,21 1-319,-21-1 95,22 1-544,-3-21 448,2 1 0,20-21-576,-3 1-930,3-20-319,0 0-1314,19-20-3587</inkml:trace>
  <inkml:trace contextRef="#ctx0" brushRef="#br0" timeOffset="18">16308 12910 9769,'0'-20'768,"0"20"674,19-20 576,-19 20-737,21 0-320,-1-20-256,-1 20-129,0 0-31,3 0-193,17 0-256,-20 0 0,2 0 0,-21 20-96,20 0 64,-20 0-224,0 0 480,-20 0-63,20-1-546,-21 1 610,2-20-225,-1 0 32,20 20-480,0-20 544,0 0-160,0 0-96,0 0 32,20 0-417,-1 0 481,2 20 257,-1-20-257,-1 20-417,0 19 449,-19 2 417,0-2-353,-19 0 448,0-18-127,-1-1 576,-1-1-577,2 1 257,-1-20-897,-21 0 608,41 0-736,-19 0-129,0 0-447,19-20-642,0 20 1,0 0-1795,19-19-5796</inkml:trace>
  <inkml:trace contextRef="#ctx0" brushRef="#br0" timeOffset="19">16645 12969 11498,'0'-19'769,"0"-1"1569,0 20-320,21-20-448,-1 20-545,-1-20-257,22 20-447,-22 20 544,20-20-449,-18 20-192,18 0 161,-20 19-161,1-19-96,-20 20-384,0-1 448,0-19 256,-20 1-384,1 18-96,-1-19-32,-20-1 64,20 22-160,-18-22 256,-3-19-448,22 20 160,-1-20 544,20 20-192,20-20 705,-1 0-481,22 0 353,17 0-449,2-20 1,0 20-129,19 0 64,-40-20-288,21 20-64,-21 0-1057,2 0-929,-22 0-1602</inkml:trace>
  <inkml:trace contextRef="#ctx0" brushRef="#br0" timeOffset="20">15137 12770 7399,'0'0'864,"0"0"386,0 0 383,0 0-95,20 0-1,-20 0-256,19 0-256,2 0-128,18-19-192,-20 19-129,3 0-159,16 0-257,-18-20 448,1 20-768,-2 0 448,20 0-384,-39 0 160,20 0-160,1-20-192,-21 20-1217,19 0-1474,-19 0-3812</inkml:trace>
  <inkml:trace contextRef="#ctx0" brushRef="#br0" timeOffset="21">15137 12989 6790,'20'20'1730,"-20"-20"223,19 0 674,2-20-1026,18 20-63,-20-20-545,22 20-353,-22-19-191,22 19-97,-22 0-224,1 0 97,19-20-546,-18 20 353,-21 0-1217,19 0-2306</inkml:trace>
  <inkml:trace contextRef="#ctx0" brushRef="#br0" timeOffset="22">14085 13148 5893,'0'0'1025,"0"20"0,0-20-96,0 0-256,0-20 31,0 20-63,0 0-97,0 0 33,0 0 224,0 0-97,0 0 97,0 0 32,0 0-161,0 0-255,0 0-129,0 0 321,0 0-33,19 0-159,1-19-33,1 19-96,-2 0-63,20 0-65,-18 0 128,18 0-256,-19 0-64,1 0 64,-2 0-32,1 0-384,-1 0-609,2 0-1762,-21 0-4548</inkml:trace>
  <inkml:trace contextRef="#ctx0" brushRef="#br0" timeOffset="23">14383 12612 5829,'0'-20'1249,"0"20"0,0 0-192,0 0 321,0 20-65,0-20-224,0 20-64,-21-1-128,21-19-481,-19 21-288,19-2-32,0-19-64,-20 20-96,20 0-512,0 0-2147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5A14C0-9A8D-4A29-9A8D-8B4BEBA20751}" type="datetimeFigureOut">
              <a:rPr lang="zh-CN" altLang="en-US" smtClean="0"/>
              <a:t>2020-11-3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777969-7954-4739-B085-D94D017521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3119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777969-7954-4739-B085-D94D0175219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8562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9947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9947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Virus cannot create  </a:t>
            </a:r>
            <a:r>
              <a:rPr lang="en-US" baseline="0" dirty="0"/>
              <a:t> (F’, t’)   that will verify properly.       Note however that virus may try to swap files around.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9554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777969-7954-4739-B085-D94D0175219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1885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4E814D-82CA-447F-8A5B-A5EE15BF19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1CDDA86-B47F-42F0-9E58-324AB994D7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44E2F0-383D-4CEC-96D3-93611E7CB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02BC8D-C956-4075-85ED-AAA789A1D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079ADE-6963-4CDA-AF4C-23FBEF131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09ED5-6BF2-45F1-A9CE-97B924BE8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5870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671695-3FCA-42F4-B695-CDCFFE122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4130BCE-7E86-454B-94FD-0657FD62C9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51CBE2-6911-42F9-B26F-27972056D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6A4A3D-313E-4DB5-B786-08D849F24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4AED15-0316-45FD-A104-02F2F944F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09ED5-6BF2-45F1-A9CE-97B924BE8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2408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C91E77A-4567-4CD7-B33C-1F25212353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799CF68-8BDC-4AF9-9CD2-FEFF585D76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2E595A-8F41-440B-ACD1-3236BC126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E21B08-0297-40CD-88EE-BAE10A997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1E29B6-515C-428F-A2A2-AB85E3BCF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09ED5-6BF2-45F1-A9CE-97B924BE8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02771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2531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形 10">
            <a:extLst>
              <a:ext uri="{FF2B5EF4-FFF2-40B4-BE49-F238E27FC236}">
                <a16:creationId xmlns:a16="http://schemas.microsoft.com/office/drawing/2014/main" id="{E78E8653-2F43-48B3-94A7-B988ECD5D8B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37681" y="-1524"/>
            <a:ext cx="8889357" cy="91973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08E6439A-0EC0-4A9F-8450-1562B3067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400" y="175179"/>
            <a:ext cx="8225419" cy="566325"/>
          </a:xfrm>
        </p:spPr>
        <p:txBody>
          <a:bodyPr>
            <a:noAutofit/>
          </a:bodyPr>
          <a:lstStyle>
            <a:lvl1pPr>
              <a:defRPr sz="3600" baseline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3678A8-823B-425A-B45E-859DAC4738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1440"/>
            <a:ext cx="10515600" cy="4815523"/>
          </a:xfrm>
        </p:spPr>
        <p:txBody>
          <a:bodyPr/>
          <a:lstStyle>
            <a:lvl1pPr>
              <a:lnSpc>
                <a:spcPct val="100000"/>
              </a:lnSpc>
              <a:buNone/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lnSpc>
                <a:spcPct val="100000"/>
              </a:lnSpc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lnSpc>
                <a:spcPct val="100000"/>
              </a:lnSpc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lnSpc>
                <a:spcPct val="100000"/>
              </a:lnSpc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lnSpc>
                <a:spcPct val="100000"/>
              </a:lnSpc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DA535B-74E0-4E2F-954C-4A79999E9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533DCC-61B1-446C-B1E0-85BCD369A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7B5470-BFB2-404B-9793-3C4A007C8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09ED5-6BF2-45F1-A9CE-97B924BE8C46}" type="slidenum">
              <a:rPr lang="zh-CN" altLang="en-US" smtClean="0"/>
              <a:t>‹#›</a:t>
            </a:fld>
            <a:endParaRPr lang="zh-CN" altLang="en-US" dirty="0"/>
          </a:p>
        </p:txBody>
      </p:sp>
      <p:pic>
        <p:nvPicPr>
          <p:cNvPr id="9" name="图形 8">
            <a:extLst>
              <a:ext uri="{FF2B5EF4-FFF2-40B4-BE49-F238E27FC236}">
                <a16:creationId xmlns:a16="http://schemas.microsoft.com/office/drawing/2014/main" id="{5DA32892-4BA2-4133-8674-47188CF6462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3649" y="158305"/>
            <a:ext cx="2631877" cy="706883"/>
          </a:xfrm>
          <a:prstGeom prst="rect">
            <a:avLst/>
          </a:prstGeom>
        </p:spPr>
      </p:pic>
      <p:pic>
        <p:nvPicPr>
          <p:cNvPr id="10" name="图形 9">
            <a:extLst>
              <a:ext uri="{FF2B5EF4-FFF2-40B4-BE49-F238E27FC236}">
                <a16:creationId xmlns:a16="http://schemas.microsoft.com/office/drawing/2014/main" id="{8F09A9FA-A125-44EE-B2C9-6AA4DC2A0856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7620" y="-1524"/>
            <a:ext cx="405765" cy="90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0512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7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EDF14F-CD56-4184-9940-67494530A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F11FE0-E9C0-4FA6-8A7E-2038BEC07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DCB69D-EEFA-453C-BF13-471CE7F68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CB73AA-F805-4A69-97A9-3A17E0172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0768ED-555B-4FFB-AAA5-3C7754E34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09ED5-6BF2-45F1-A9CE-97B924BE8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9181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40616D-AB0A-49B6-B87F-5FF4AFF4D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DEF21B-FFBB-450D-9820-A5E3883690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5A9E6D9-6081-45ED-8F9D-E01610F8BD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57F0701-5A0E-410F-A0D8-B903F3AEE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B302220-A592-4B3B-9CC7-C9A4F106A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9D2EBF-905D-418D-B891-BECE7BAF5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09ED5-6BF2-45F1-A9CE-97B924BE8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770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ABD55F-71BC-4649-B62A-F1C922A68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D3C7AE2-2F2B-4C67-A29D-DF8ACC6F4F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AAD0392-658E-4296-A1CB-760BE20740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628CD0C-2777-457A-AF18-D87A9D43B9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FB3F600-36A0-44E7-BE83-D87207C3AC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96815D8-64EC-41EC-8420-3B3F7C806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B4B4290-4F80-4F4B-9B57-73962D9E4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900366B-F46F-4FDC-B5F6-06C1FC676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09ED5-6BF2-45F1-A9CE-97B924BE8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4235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D485C-F863-415C-AA65-6D8971BF9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015E546-2AB3-4658-AA70-41EAC6828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2F3021A-FFE3-4160-A6FA-9C1356103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6C1AF7E-0FDE-4B34-AAC6-021EB2CB0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09ED5-6BF2-45F1-A9CE-97B924BE8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6184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18AAC6F-42DD-4755-9760-48AD49FFA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5DBC608-440D-4A01-AD2D-A8B3A7D69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0D8EB0D-182A-49E1-8FE4-1BEBB67A2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09ED5-6BF2-45F1-A9CE-97B924BE8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6142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212A46-5037-49AD-A039-E1D5A2EFA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C7350C-0F0A-451A-B890-BD44EEE414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2A466A3-9398-4A66-94A1-97379752AF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B0D4AC6-6CC2-4716-8EAC-B694680E1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4B51D62-9083-4A02-976F-E4443B24B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77F59B-6324-4419-98D7-895DDE5A4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09ED5-6BF2-45F1-A9CE-97B924BE8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8363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180BE5-0BB7-483D-A20D-C04470CD3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C991C03-6AD8-4FD6-B3A4-6336F83C53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374239E-BF4F-4BDC-B718-06B048C32A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B8E0B52-44E5-4139-A922-CB4565C37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53E97B1-393D-4D3C-8258-C1B957EF8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3F2ABD7-7AFA-49D3-982B-302DB88C8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09ED5-6BF2-45F1-A9CE-97B924BE8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237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E00A88B-27D2-4C53-B3B2-B56B0F29B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652176-96B5-4309-9EE5-B8E7CF9CD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4CA76C-70CF-4856-9C47-44BBC0C1D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195AFD-C301-4FB8-BB0F-5D03415E01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93418D-E671-4186-9660-F0616AC151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B09ED5-6BF2-45F1-A9CE-97B924BE8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6075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4.sv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png"/><Relationship Id="rId5" Type="http://schemas.openxmlformats.org/officeDocument/2006/relationships/image" Target="../media/image7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6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4.sv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png"/><Relationship Id="rId5" Type="http://schemas.openxmlformats.org/officeDocument/2006/relationships/image" Target="../media/image7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6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jpeg"/><Relationship Id="rId4" Type="http://schemas.openxmlformats.org/officeDocument/2006/relationships/image" Target="../media/image10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emf"/><Relationship Id="rId4" Type="http://schemas.openxmlformats.org/officeDocument/2006/relationships/customXml" Target="../ink/ink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1EC98605-E7DF-4C4F-B490-8EE2ECC6760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7898452"/>
              </p:ext>
            </p:extLst>
          </p:nvPr>
        </p:nvGraphicFramePr>
        <p:xfrm>
          <a:off x="3430706" y="311588"/>
          <a:ext cx="674764" cy="6747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0" r:id="rId4" imgW="6095160" imgH="6095160" progId="">
                  <p:embed/>
                </p:oleObj>
              </mc:Choice>
              <mc:Fallback>
                <p:oleObj r:id="rId4" imgW="6095160" imgH="609516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430706" y="311588"/>
                        <a:ext cx="674764" cy="6747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>
            <a:extLst>
              <a:ext uri="{FF2B5EF4-FFF2-40B4-BE49-F238E27FC236}">
                <a16:creationId xmlns:a16="http://schemas.microsoft.com/office/drawing/2014/main" id="{AC6275CD-98AA-4004-A40E-CD20B2747C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7488" y="2698613"/>
            <a:ext cx="9144000" cy="977153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周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消息完整性</a:t>
            </a:r>
          </a:p>
        </p:txBody>
      </p:sp>
      <p:pic>
        <p:nvPicPr>
          <p:cNvPr id="6" name="图形 5">
            <a:extLst>
              <a:ext uri="{FF2B5EF4-FFF2-40B4-BE49-F238E27FC236}">
                <a16:creationId xmlns:a16="http://schemas.microsoft.com/office/drawing/2014/main" id="{B28C5C16-B92D-4A3E-A1A6-FDC0E509941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1269" y="313124"/>
            <a:ext cx="2631877" cy="706883"/>
          </a:xfrm>
          <a:prstGeom prst="rect">
            <a:avLst/>
          </a:prstGeom>
        </p:spPr>
      </p:pic>
      <p:pic>
        <p:nvPicPr>
          <p:cNvPr id="7" name="图形 6">
            <a:extLst>
              <a:ext uri="{FF2B5EF4-FFF2-40B4-BE49-F238E27FC236}">
                <a16:creationId xmlns:a16="http://schemas.microsoft.com/office/drawing/2014/main" id="{0D38804B-F067-4B48-BAA2-D09C1066134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0" y="198120"/>
            <a:ext cx="405765" cy="90170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7F816988-F547-4B9F-94A0-9B780F1DA184}"/>
              </a:ext>
            </a:extLst>
          </p:cNvPr>
          <p:cNvSpPr txBox="1"/>
          <p:nvPr/>
        </p:nvSpPr>
        <p:spPr>
          <a:xfrm>
            <a:off x="4123752" y="327827"/>
            <a:ext cx="189155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现代密码学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-1818039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7321294-6170-4DCF-8B36-1B24C4F0BD39}"/>
              </a:ext>
            </a:extLst>
          </p:cNvPr>
          <p:cNvSpPr txBox="1"/>
          <p:nvPr/>
        </p:nvSpPr>
        <p:spPr>
          <a:xfrm>
            <a:off x="4538254" y="6224121"/>
            <a:ext cx="30424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2020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年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11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月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日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713C6BB-914D-41A3-AF97-A30D9E0DC304}"/>
              </a:ext>
            </a:extLst>
          </p:cNvPr>
          <p:cNvSpPr txBox="1"/>
          <p:nvPr/>
        </p:nvSpPr>
        <p:spPr>
          <a:xfrm>
            <a:off x="5267325" y="3675766"/>
            <a:ext cx="34179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80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en-US" altLang="zh-CN" sz="3200" dirty="0"/>
              <a:t>Message Integrity</a:t>
            </a:r>
          </a:p>
        </p:txBody>
      </p:sp>
      <p:sp>
        <p:nvSpPr>
          <p:cNvPr id="12" name="TextBox 6">
            <a:extLst>
              <a:ext uri="{FF2B5EF4-FFF2-40B4-BE49-F238E27FC236}">
                <a16:creationId xmlns:a16="http://schemas.microsoft.com/office/drawing/2014/main" id="{4FE988B3-5800-40F8-B385-931B3AF38B7B}"/>
              </a:ext>
            </a:extLst>
          </p:cNvPr>
          <p:cNvSpPr txBox="1"/>
          <p:nvPr/>
        </p:nvSpPr>
        <p:spPr>
          <a:xfrm>
            <a:off x="11120645" y="6408787"/>
            <a:ext cx="6992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Dan Boneh</a:t>
            </a:r>
          </a:p>
        </p:txBody>
      </p:sp>
    </p:spTree>
    <p:extLst>
      <p:ext uri="{BB962C8B-B14F-4D97-AF65-F5344CB8AC3E}">
        <p14:creationId xmlns:p14="http://schemas.microsoft.com/office/powerpoint/2010/main" val="3429732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5.2.1 MAC</a:t>
            </a:r>
            <a:r>
              <a:rPr lang="zh-CN" altLang="en-US" dirty="0"/>
              <a:t>的构造：</a:t>
            </a:r>
            <a:r>
              <a:rPr lang="en-US" dirty="0"/>
              <a:t>PRF </a:t>
            </a:r>
            <a:r>
              <a:rPr lang="en-US" altLang="zh-CN" dirty="0"/>
              <a:t>⇒</a:t>
            </a:r>
            <a:r>
              <a:rPr lang="zh-CN" altLang="en-US" dirty="0"/>
              <a:t> </a:t>
            </a:r>
            <a:r>
              <a:rPr lang="en-US" dirty="0"/>
              <a:t>MAC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1688" y="1330149"/>
            <a:ext cx="10515600" cy="4815523"/>
          </a:xfrm>
        </p:spPr>
        <p:txBody>
          <a:bodyPr/>
          <a:lstStyle/>
          <a:p>
            <a:pPr marL="0" indent="0"/>
            <a:r>
              <a:rPr lang="zh-CN" altLang="en-US" dirty="0"/>
              <a:t>基于</a:t>
            </a:r>
            <a:r>
              <a:rPr lang="en-US" altLang="zh-CN" dirty="0"/>
              <a:t>PRF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F: K × X ⟶ Y</a:t>
            </a:r>
          </a:p>
          <a:p>
            <a:pPr marL="0" indent="0"/>
            <a:r>
              <a:rPr lang="zh-CN" altLang="en-US" dirty="0"/>
              <a:t>定义</a:t>
            </a:r>
            <a:r>
              <a:rPr lang="en-US" altLang="zh-CN" dirty="0"/>
              <a:t>MAC</a:t>
            </a:r>
            <a:r>
              <a:rPr lang="en-US" dirty="0"/>
              <a:t> I</a:t>
            </a:r>
            <a:r>
              <a:rPr lang="en-US" baseline="-25000" dirty="0"/>
              <a:t>F</a:t>
            </a:r>
            <a:r>
              <a:rPr lang="en-US" dirty="0"/>
              <a:t> = (S, V) </a:t>
            </a:r>
            <a:r>
              <a:rPr lang="zh-CN" altLang="en-US" dirty="0"/>
              <a:t>：</a:t>
            </a:r>
            <a:endParaRPr lang="en-US" altLang="zh-CN" dirty="0"/>
          </a:p>
          <a:p>
            <a:pPr marL="914400" lvl="1" indent="-457200"/>
            <a:r>
              <a:rPr lang="en-US" dirty="0"/>
              <a:t>S(k, m) = F(k, m)</a:t>
            </a:r>
          </a:p>
          <a:p>
            <a:pPr marL="914400" lvl="1" indent="-457200"/>
            <a:r>
              <a:rPr lang="en-US" dirty="0"/>
              <a:t>V(k, m, t) : </a:t>
            </a:r>
            <a:r>
              <a:rPr lang="zh-CN" altLang="en-US" dirty="0"/>
              <a:t>如果 </a:t>
            </a:r>
            <a:r>
              <a:rPr lang="en-US" dirty="0"/>
              <a:t>t = F(k, m)</a:t>
            </a:r>
            <a:r>
              <a:rPr lang="zh-CN" altLang="en-US" dirty="0"/>
              <a:t>输出</a:t>
            </a:r>
            <a:r>
              <a:rPr lang="en-US" altLang="zh-CN" dirty="0"/>
              <a:t>“yes”</a:t>
            </a:r>
            <a:r>
              <a:rPr lang="zh-CN" altLang="en-US" dirty="0"/>
              <a:t>，否则输出</a:t>
            </a:r>
            <a:r>
              <a:rPr lang="en-US" altLang="zh-CN" dirty="0"/>
              <a:t>“no”｡</a:t>
            </a:r>
          </a:p>
          <a:p>
            <a:pPr marL="914400" lvl="1" indent="-457200"/>
            <a:endParaRPr lang="en-US" altLang="zh-CN" dirty="0" err="1"/>
          </a:p>
        </p:txBody>
      </p:sp>
      <p:sp>
        <p:nvSpPr>
          <p:cNvPr id="19" name="Text Box 11">
            <a:extLst>
              <a:ext uri="{FF2B5EF4-FFF2-40B4-BE49-F238E27FC236}">
                <a16:creationId xmlns:a16="http://schemas.microsoft.com/office/drawing/2014/main" id="{12AEE830-EFA4-4997-BF07-707274AF56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4712" y="4873795"/>
            <a:ext cx="27999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9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tag </a:t>
            </a:r>
            <a:r>
              <a:rPr lang="en-US" altLang="zh-CN" sz="2800" b="1" dirty="0">
                <a:solidFill>
                  <a:srgbClr val="00009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Symbol" charset="0"/>
              </a:rPr>
              <a:t></a:t>
            </a:r>
            <a:r>
              <a:rPr lang="en-US" sz="2800" dirty="0">
                <a:solidFill>
                  <a:srgbClr val="00009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Symbol" charset="0"/>
              </a:rPr>
              <a:t> F(k, m)</a:t>
            </a: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E02D282C-13E1-44B1-B0D0-89BFB9B5E9A6}"/>
              </a:ext>
            </a:extLst>
          </p:cNvPr>
          <p:cNvGrpSpPr/>
          <p:nvPr/>
        </p:nvGrpSpPr>
        <p:grpSpPr>
          <a:xfrm>
            <a:off x="1715863" y="3529483"/>
            <a:ext cx="7936886" cy="1191087"/>
            <a:chOff x="2004867" y="3885068"/>
            <a:chExt cx="7936886" cy="1191087"/>
          </a:xfrm>
        </p:grpSpPr>
        <p:sp>
          <p:nvSpPr>
            <p:cNvPr id="21" name="Rectangle 4">
              <a:extLst>
                <a:ext uri="{FF2B5EF4-FFF2-40B4-BE49-F238E27FC236}">
                  <a16:creationId xmlns:a16="http://schemas.microsoft.com/office/drawing/2014/main" id="{B94D6828-B5AB-4B57-8B5E-FB35CE1D2B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4867" y="4390355"/>
              <a:ext cx="11176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ea typeface="微软雅黑" panose="020B0503020204020204" pitchFamily="34" charset="-122"/>
                </a:rPr>
                <a:t>Alice</a:t>
              </a:r>
            </a:p>
          </p:txBody>
        </p:sp>
        <p:sp>
          <p:nvSpPr>
            <p:cNvPr id="22" name="Text Box 7">
              <a:extLst>
                <a:ext uri="{FF2B5EF4-FFF2-40B4-BE49-F238E27FC236}">
                  <a16:creationId xmlns:a16="http://schemas.microsoft.com/office/drawing/2014/main" id="{185336C6-F7AD-476B-9CE8-CF0AC5571D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37703" y="3885068"/>
              <a:ext cx="451927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3200" dirty="0">
                  <a:latin typeface="Arial" panose="020B0604020202020204" pitchFamily="34" charset="0"/>
                  <a:ea typeface="微软雅黑" panose="020B0503020204020204" pitchFamily="34" charset="-122"/>
                </a:rPr>
                <a:t>k</a:t>
              </a:r>
            </a:p>
          </p:txBody>
        </p:sp>
        <p:sp>
          <p:nvSpPr>
            <p:cNvPr id="25" name="Rectangle 4">
              <a:extLst>
                <a:ext uri="{FF2B5EF4-FFF2-40B4-BE49-F238E27FC236}">
                  <a16:creationId xmlns:a16="http://schemas.microsoft.com/office/drawing/2014/main" id="{EEFD3675-101E-4CB3-934C-1390682144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24153" y="4385451"/>
              <a:ext cx="11176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 dirty="0">
                  <a:latin typeface="Arial" panose="020B0604020202020204" pitchFamily="34" charset="0"/>
                  <a:ea typeface="微软雅黑" panose="020B0503020204020204" pitchFamily="34" charset="-122"/>
                </a:rPr>
                <a:t>Bob</a:t>
              </a:r>
            </a:p>
          </p:txBody>
        </p: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27C69DC6-9DDB-46D6-A397-C112E5A4D1DF}"/>
                </a:ext>
              </a:extLst>
            </p:cNvPr>
            <p:cNvCxnSpPr>
              <a:stCxn id="21" idx="3"/>
              <a:endCxn id="25" idx="1"/>
            </p:cNvCxnSpPr>
            <p:nvPr/>
          </p:nvCxnSpPr>
          <p:spPr>
            <a:xfrm flipV="1">
              <a:off x="3122467" y="4728351"/>
              <a:ext cx="5701686" cy="4904"/>
            </a:xfrm>
            <a:prstGeom prst="straightConnector1">
              <a:avLst/>
            </a:prstGeom>
            <a:ln w="317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 Box 7">
              <a:extLst>
                <a:ext uri="{FF2B5EF4-FFF2-40B4-BE49-F238E27FC236}">
                  <a16:creationId xmlns:a16="http://schemas.microsoft.com/office/drawing/2014/main" id="{4C6A9089-4D32-41F1-AF2A-3F36B264B4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56989" y="3885068"/>
              <a:ext cx="451927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3200" dirty="0">
                  <a:latin typeface="Arial" panose="020B0604020202020204" pitchFamily="34" charset="0"/>
                  <a:ea typeface="微软雅黑" panose="020B0503020204020204" pitchFamily="34" charset="-122"/>
                </a:rPr>
                <a:t>k</a:t>
              </a:r>
            </a:p>
          </p:txBody>
        </p:sp>
      </p:grpSp>
      <p:sp>
        <p:nvSpPr>
          <p:cNvPr id="28" name="Text Box 11">
            <a:extLst>
              <a:ext uri="{FF2B5EF4-FFF2-40B4-BE49-F238E27FC236}">
                <a16:creationId xmlns:a16="http://schemas.microsoft.com/office/drawing/2014/main" id="{80B13D09-4931-4F39-A253-0F0C10D03B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2656" y="4919961"/>
            <a:ext cx="3342583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2800" dirty="0">
                <a:solidFill>
                  <a:srgbClr val="00009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如果 </a:t>
            </a:r>
            <a:r>
              <a:rPr lang="en-US" altLang="zh-CN" sz="2800" dirty="0">
                <a:solidFill>
                  <a:srgbClr val="00009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tag = F(k, m)</a:t>
            </a:r>
            <a:r>
              <a:rPr lang="zh-CN" altLang="en-US" sz="2800" dirty="0">
                <a:solidFill>
                  <a:srgbClr val="00009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，</a:t>
            </a:r>
            <a:endParaRPr lang="sv-SE" sz="2800" dirty="0">
              <a:solidFill>
                <a:srgbClr val="00009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ctr"/>
            <a:r>
              <a:rPr lang="sv-SE" sz="2800" dirty="0">
                <a:solidFill>
                  <a:srgbClr val="00009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V(k, m, tag)</a:t>
            </a:r>
            <a:r>
              <a:rPr lang="zh-CN" altLang="en-US" sz="2800" dirty="0">
                <a:solidFill>
                  <a:srgbClr val="00009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＝</a:t>
            </a:r>
            <a:r>
              <a:rPr lang="en-US" altLang="zh-CN" sz="2800" dirty="0">
                <a:solidFill>
                  <a:srgbClr val="00009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'yes'</a:t>
            </a:r>
            <a:endParaRPr lang="en-US" sz="2800" dirty="0">
              <a:solidFill>
                <a:srgbClr val="000090"/>
              </a:solidFill>
              <a:latin typeface="Arial" panose="020B0604020202020204" pitchFamily="34" charset="0"/>
              <a:ea typeface="微软雅黑" panose="020B0503020204020204" pitchFamily="34" charset="-122"/>
              <a:sym typeface="Symbol" charset="0"/>
            </a:endParaRPr>
          </a:p>
        </p:txBody>
      </p:sp>
      <p:sp>
        <p:nvSpPr>
          <p:cNvPr id="16" name="Rectangle 9">
            <a:extLst>
              <a:ext uri="{FF2B5EF4-FFF2-40B4-BE49-F238E27FC236}">
                <a16:creationId xmlns:a16="http://schemas.microsoft.com/office/drawing/2014/main" id="{B0A0672D-861A-4C44-92AB-BC03DA4B01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8458" y="3876641"/>
            <a:ext cx="3454400" cy="381000"/>
          </a:xfrm>
          <a:prstGeom prst="rect">
            <a:avLst/>
          </a:prstGeom>
          <a:solidFill>
            <a:srgbClr val="00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</a:rPr>
              <a:t>消息</a:t>
            </a:r>
            <a:r>
              <a:rPr lang="en-US" sz="2400" dirty="0">
                <a:latin typeface="Arial" panose="020B0604020202020204" pitchFamily="34" charset="0"/>
                <a:ea typeface="微软雅黑" panose="020B0503020204020204" pitchFamily="34" charset="-122"/>
              </a:rPr>
              <a:t>  m </a:t>
            </a:r>
          </a:p>
        </p:txBody>
      </p:sp>
      <p:sp>
        <p:nvSpPr>
          <p:cNvPr id="17" name="Rectangle 10">
            <a:extLst>
              <a:ext uri="{FF2B5EF4-FFF2-40B4-BE49-F238E27FC236}">
                <a16:creationId xmlns:a16="http://schemas.microsoft.com/office/drawing/2014/main" id="{0B65F5DA-8432-4D71-9DFE-1A71955B8B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1976" y="3876641"/>
            <a:ext cx="1117599" cy="381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</a:rPr>
              <a:t>标签</a:t>
            </a:r>
            <a:r>
              <a:rPr lang="en-US" sz="2400" dirty="0">
                <a:latin typeface="Arial" panose="020B0604020202020204" pitchFamily="34" charset="0"/>
                <a:ea typeface="微软雅黑" panose="020B0503020204020204" pitchFamily="34" charset="-122"/>
              </a:rPr>
              <a:t>tag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02DC760-4D63-40F4-8A1B-11AE47D37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09ED5-6BF2-45F1-A9CE-97B924BE8C46}" type="slidenum">
              <a:rPr lang="zh-CN" altLang="en-US" smtClean="0"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2973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1400" y="175179"/>
            <a:ext cx="8610600" cy="566325"/>
          </a:xfrm>
        </p:spPr>
        <p:txBody>
          <a:bodyPr/>
          <a:lstStyle/>
          <a:p>
            <a:r>
              <a:rPr lang="en-US" altLang="zh-CN" dirty="0"/>
              <a:t>5.2.1 MAC</a:t>
            </a:r>
            <a:r>
              <a:rPr lang="zh-CN" altLang="en-US" dirty="0"/>
              <a:t>的构造：安全</a:t>
            </a:r>
            <a:r>
              <a:rPr lang="en-US" altLang="zh-CN" dirty="0"/>
              <a:t>PRF ⇒</a:t>
            </a:r>
            <a:r>
              <a:rPr lang="zh-CN" altLang="en-US" dirty="0"/>
              <a:t> 安全</a:t>
            </a:r>
            <a:r>
              <a:rPr lang="en-US" altLang="zh-CN" dirty="0"/>
              <a:t>MAC</a:t>
            </a:r>
            <a:endParaRPr 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640251C0-B857-4F3F-839B-3FAA448921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1441"/>
            <a:ext cx="10515600" cy="3843606"/>
          </a:xfrm>
        </p:spPr>
        <p:txBody>
          <a:bodyPr>
            <a:normAutofit/>
          </a:bodyPr>
          <a:lstStyle/>
          <a:p>
            <a:r>
              <a:rPr lang="zh-CN" altLang="en-US" dirty="0"/>
              <a:t>定理</a:t>
            </a:r>
            <a:r>
              <a:rPr lang="en-US" altLang="zh-CN" dirty="0"/>
              <a:t>：</a:t>
            </a:r>
            <a:r>
              <a:rPr lang="zh-CN" altLang="en-US" dirty="0"/>
              <a:t>如果 </a:t>
            </a:r>
            <a:r>
              <a:rPr lang="en-US" altLang="zh-CN" b="1" dirty="0"/>
              <a:t>F: K×X⟶Y</a:t>
            </a:r>
            <a:r>
              <a:rPr lang="en-US" altLang="zh-CN" dirty="0"/>
              <a:t> </a:t>
            </a:r>
            <a:r>
              <a:rPr lang="zh-CN" altLang="en-US" dirty="0"/>
              <a:t>是一个安全的 </a:t>
            </a:r>
            <a:r>
              <a:rPr lang="en-US" altLang="zh-CN" dirty="0"/>
              <a:t>PRF </a:t>
            </a:r>
            <a:r>
              <a:rPr lang="zh-CN" altLang="en-US" dirty="0"/>
              <a:t>且 </a:t>
            </a:r>
            <a:r>
              <a:rPr lang="en-US" altLang="zh-CN" dirty="0"/>
              <a:t>1/|Y| </a:t>
            </a:r>
            <a:r>
              <a:rPr lang="zh-CN" altLang="en-US" dirty="0"/>
              <a:t>可忽略，</a:t>
            </a:r>
            <a:endParaRPr lang="en-US" altLang="zh-CN" dirty="0"/>
          </a:p>
          <a:p>
            <a:r>
              <a:rPr lang="en-US" altLang="zh-CN" dirty="0"/>
              <a:t>		  </a:t>
            </a:r>
            <a:r>
              <a:rPr lang="zh-CN" altLang="en-US" dirty="0"/>
              <a:t>那么 </a:t>
            </a:r>
            <a:r>
              <a:rPr lang="en-US" altLang="zh-CN" dirty="0"/>
              <a:t>I</a:t>
            </a:r>
            <a:r>
              <a:rPr lang="en-US" altLang="zh-CN" baseline="-25000" dirty="0"/>
              <a:t>F</a:t>
            </a:r>
            <a:r>
              <a:rPr lang="en-US" altLang="zh-CN" dirty="0"/>
              <a:t> </a:t>
            </a:r>
            <a:r>
              <a:rPr lang="zh-CN" altLang="en-US" dirty="0"/>
              <a:t>是一个安全的 </a:t>
            </a:r>
            <a:r>
              <a:rPr lang="en-US" altLang="zh-CN" dirty="0"/>
              <a:t>MAC 。
		</a:t>
            </a:r>
          </a:p>
          <a:p>
            <a:r>
              <a:rPr lang="en-US" altLang="zh-CN" dirty="0"/>
              <a:t>		</a:t>
            </a:r>
            <a:r>
              <a:rPr lang="zh-CN" altLang="en-US" dirty="0"/>
              <a:t>具体来说，对任何有效的</a:t>
            </a:r>
            <a:r>
              <a:rPr lang="en-US" altLang="zh-CN" dirty="0"/>
              <a:t>MAC</a:t>
            </a:r>
            <a:r>
              <a:rPr lang="zh-CN" altLang="en-US" dirty="0"/>
              <a:t>攻击者</a:t>
            </a:r>
            <a:r>
              <a:rPr lang="en-US" altLang="zh-CN" dirty="0"/>
              <a:t>A</a:t>
            </a:r>
            <a:r>
              <a:rPr lang="zh-CN" altLang="en-US" dirty="0"/>
              <a:t>去攻击 </a:t>
            </a:r>
            <a:r>
              <a:rPr lang="en-US" altLang="zh-CN" dirty="0"/>
              <a:t>I</a:t>
            </a:r>
            <a:r>
              <a:rPr lang="en-US" altLang="zh-CN" baseline="-25000" dirty="0"/>
              <a:t>F</a:t>
            </a:r>
            <a:r>
              <a:rPr lang="zh-CN" altLang="en-US" dirty="0"/>
              <a:t>，</a:t>
            </a:r>
            <a:endParaRPr lang="en-US" altLang="zh-CN" dirty="0"/>
          </a:p>
          <a:p>
            <a:r>
              <a:rPr lang="en-US" altLang="zh-CN" baseline="-25000" dirty="0"/>
              <a:t>		</a:t>
            </a:r>
            <a:r>
              <a:rPr lang="zh-CN" altLang="en-US" dirty="0"/>
              <a:t>存在有效的</a:t>
            </a:r>
            <a:r>
              <a:rPr lang="en-US" altLang="zh-CN" dirty="0"/>
              <a:t>PRF</a:t>
            </a:r>
            <a:r>
              <a:rPr lang="zh-CN" altLang="en-US" dirty="0"/>
              <a:t>攻击者</a:t>
            </a:r>
            <a:r>
              <a:rPr lang="en-US" altLang="zh-CN" dirty="0"/>
              <a:t>B</a:t>
            </a:r>
            <a:r>
              <a:rPr lang="zh-CN" altLang="en-US" dirty="0"/>
              <a:t>去攻击</a:t>
            </a:r>
            <a:r>
              <a:rPr lang="en-US" altLang="zh-CN" b="1" dirty="0"/>
              <a:t>F</a:t>
            </a:r>
            <a:r>
              <a:rPr lang="zh-CN" altLang="en-US" dirty="0"/>
              <a:t>，满足：</a:t>
            </a:r>
            <a:endParaRPr lang="en-US" altLang="zh-CN" dirty="0"/>
          </a:p>
          <a:p>
            <a:pPr algn="ctr"/>
            <a:r>
              <a:rPr lang="en-US" altLang="zh-CN" sz="2800" dirty="0" err="1"/>
              <a:t>Adv</a:t>
            </a:r>
            <a:r>
              <a:rPr lang="en-US" altLang="zh-CN" sz="2800" baseline="-25000" dirty="0" err="1"/>
              <a:t>MAC</a:t>
            </a:r>
            <a:r>
              <a:rPr lang="en-US" altLang="zh-CN" sz="2800" dirty="0"/>
              <a:t>[A, I</a:t>
            </a:r>
            <a:r>
              <a:rPr lang="en-US" altLang="zh-CN" sz="2800" baseline="-25000" dirty="0"/>
              <a:t>F</a:t>
            </a:r>
            <a:r>
              <a:rPr lang="en-US" altLang="zh-CN" sz="2800" dirty="0"/>
              <a:t>]  </a:t>
            </a:r>
            <a:r>
              <a:rPr lang="en-US" altLang="zh-CN" sz="2800" dirty="0">
                <a:sym typeface="Symbol" charset="0"/>
              </a:rPr>
              <a:t></a:t>
            </a:r>
            <a:r>
              <a:rPr lang="en-US" altLang="zh-CN" sz="2800" dirty="0"/>
              <a:t>  </a:t>
            </a:r>
            <a:r>
              <a:rPr lang="en-US" altLang="zh-CN" sz="2800" dirty="0" err="1"/>
              <a:t>Adv</a:t>
            </a:r>
            <a:r>
              <a:rPr lang="en-US" altLang="zh-CN" sz="2800" baseline="-25000" dirty="0" err="1"/>
              <a:t>PRF</a:t>
            </a:r>
            <a:r>
              <a:rPr lang="en-US" altLang="zh-CN" sz="2800" dirty="0"/>
              <a:t>[B, F]   +  1/|Y|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88B1323-8C59-4DCE-ABB2-0A71B0C07BDC}"/>
              </a:ext>
            </a:extLst>
          </p:cNvPr>
          <p:cNvSpPr txBox="1"/>
          <p:nvPr/>
        </p:nvSpPr>
        <p:spPr>
          <a:xfrm>
            <a:off x="1683098" y="5687477"/>
            <a:ext cx="9058590" cy="8740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aseline="0"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aseline="0"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dirty="0"/>
              <a:t>只要 </a:t>
            </a:r>
            <a:r>
              <a:rPr lang="en-US" altLang="zh-CN" dirty="0"/>
              <a:t>|Y| </a:t>
            </a:r>
            <a:r>
              <a:rPr lang="zh-CN" altLang="en-US" dirty="0"/>
              <a:t>很大</a:t>
            </a:r>
            <a:r>
              <a:rPr lang="en-US" altLang="zh-CN" dirty="0"/>
              <a:t>( |Y| = 2</a:t>
            </a:r>
            <a:r>
              <a:rPr lang="en-US" altLang="zh-CN" baseline="30000" dirty="0"/>
              <a:t>80 </a:t>
            </a:r>
            <a:r>
              <a:rPr lang="en-US" altLang="zh-CN" dirty="0"/>
              <a:t>)</a:t>
            </a:r>
            <a:r>
              <a:rPr lang="zh-CN" altLang="en-US" dirty="0"/>
              <a:t>，那么 </a:t>
            </a:r>
            <a:r>
              <a:rPr lang="en-US" altLang="zh-CN" dirty="0"/>
              <a:t>I</a:t>
            </a:r>
            <a:r>
              <a:rPr lang="en-US" altLang="zh-CN" baseline="-25000" dirty="0"/>
              <a:t>F</a:t>
            </a:r>
            <a:r>
              <a:rPr lang="en-US" altLang="zh-CN" dirty="0"/>
              <a:t> </a:t>
            </a:r>
            <a:r>
              <a:rPr lang="zh-CN" altLang="en-US" dirty="0"/>
              <a:t>是一个安全的 </a:t>
            </a:r>
            <a:r>
              <a:rPr lang="en-US" altLang="zh-CN" dirty="0"/>
              <a:t>MAC </a:t>
            </a:r>
            <a:endParaRPr lang="zh-CN" altLang="en-US" dirty="0"/>
          </a:p>
        </p:txBody>
      </p:sp>
      <p:sp>
        <p:nvSpPr>
          <p:cNvPr id="12" name="Line 4">
            <a:extLst>
              <a:ext uri="{FF2B5EF4-FFF2-40B4-BE49-F238E27FC236}">
                <a16:creationId xmlns:a16="http://schemas.microsoft.com/office/drawing/2014/main" id="{CAA36570-DBA1-4B1E-935F-E28A859ED20A}"/>
              </a:ext>
            </a:extLst>
          </p:cNvPr>
          <p:cNvSpPr>
            <a:spLocks noChangeShapeType="1"/>
          </p:cNvSpPr>
          <p:nvPr/>
        </p:nvSpPr>
        <p:spPr bwMode="auto">
          <a:xfrm>
            <a:off x="319088" y="5208629"/>
            <a:ext cx="11480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40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70BC9CD-2D8B-4B9D-9801-0EE3479F46BB}"/>
              </a:ext>
            </a:extLst>
          </p:cNvPr>
          <p:cNvSpPr txBox="1"/>
          <p:nvPr/>
        </p:nvSpPr>
        <p:spPr>
          <a:xfrm>
            <a:off x="1042551" y="5540771"/>
            <a:ext cx="495649" cy="669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⇒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DF1EF16-F48F-481F-8E11-C9E44AAC5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09ED5-6BF2-45F1-A9CE-97B924BE8C46}" type="slidenum">
              <a:rPr lang="zh-CN" altLang="en-US" smtClean="0"/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5096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5.2.1 MAC</a:t>
            </a:r>
            <a:r>
              <a:rPr lang="zh-CN" altLang="en-US" dirty="0"/>
              <a:t>的构造  定理的简单证明</a:t>
            </a:r>
            <a:endParaRPr lang="en-US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5638" y="1168400"/>
            <a:ext cx="10807700" cy="1346200"/>
          </a:xfrm>
        </p:spPr>
        <p:txBody>
          <a:bodyPr>
            <a:normAutofit/>
          </a:bodyPr>
          <a:lstStyle/>
          <a:p>
            <a:pPr marL="0" indent="0"/>
            <a:r>
              <a:rPr lang="zh-CN" altLang="en-US" dirty="0"/>
              <a:t>假设 </a:t>
            </a:r>
            <a:r>
              <a:rPr lang="en-US" b="1" dirty="0">
                <a:solidFill>
                  <a:srgbClr val="FF0000"/>
                </a:solidFill>
              </a:rPr>
              <a:t>f</a:t>
            </a:r>
            <a:r>
              <a:rPr lang="en-US" dirty="0">
                <a:solidFill>
                  <a:srgbClr val="FF0000"/>
                </a:solidFill>
              </a:rPr>
              <a:t>: </a:t>
            </a:r>
            <a:r>
              <a:rPr lang="en-US" b="1" dirty="0">
                <a:solidFill>
                  <a:srgbClr val="FF0000"/>
                </a:solidFill>
              </a:rPr>
              <a:t>X ⟶ Y </a:t>
            </a:r>
            <a:r>
              <a:rPr lang="zh-CN" altLang="en-US" dirty="0"/>
              <a:t>是一个真随机函数</a:t>
            </a:r>
            <a:endParaRPr lang="en-US" altLang="zh-CN" dirty="0"/>
          </a:p>
          <a:p>
            <a:pPr marL="0" indent="0"/>
            <a:r>
              <a:rPr lang="zh-CN" altLang="en-US" dirty="0"/>
              <a:t>那么</a:t>
            </a:r>
            <a:r>
              <a:rPr lang="en-US" altLang="zh-CN" dirty="0"/>
              <a:t>MAC</a:t>
            </a:r>
            <a:r>
              <a:rPr lang="zh-CN" altLang="en-US" dirty="0"/>
              <a:t>攻击者 </a:t>
            </a:r>
            <a:r>
              <a:rPr lang="en-US" altLang="zh-CN" dirty="0"/>
              <a:t>A </a:t>
            </a:r>
            <a:r>
              <a:rPr lang="zh-CN" altLang="en-US" dirty="0"/>
              <a:t>必须赢得以下游戏：</a:t>
            </a:r>
            <a:endParaRPr lang="en-US" dirty="0"/>
          </a:p>
        </p:txBody>
      </p:sp>
      <p:sp>
        <p:nvSpPr>
          <p:cNvPr id="25" name="Rectangle 20">
            <a:extLst>
              <a:ext uri="{FF2B5EF4-FFF2-40B4-BE49-F238E27FC236}">
                <a16:creationId xmlns:a16="http://schemas.microsoft.com/office/drawing/2014/main" id="{5B09E771-0121-439A-B9A1-3797D60CF6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3062" y="2671447"/>
            <a:ext cx="1727200" cy="1447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</a:rPr>
              <a:t>挑战者</a:t>
            </a:r>
            <a:endParaRPr lang="en-US" sz="2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6" name="Rectangle 22">
            <a:extLst>
              <a:ext uri="{FF2B5EF4-FFF2-40B4-BE49-F238E27FC236}">
                <a16:creationId xmlns:a16="http://schemas.microsoft.com/office/drawing/2014/main" id="{D09B6615-3A14-4B47-A362-F2E734C572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51862" y="2671447"/>
            <a:ext cx="1727200" cy="1447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</a:rPr>
              <a:t>攻击者</a:t>
            </a:r>
            <a:r>
              <a:rPr lang="en-US" sz="2400" dirty="0">
                <a:latin typeface="Arial" panose="020B0604020202020204" pitchFamily="34" charset="0"/>
                <a:ea typeface="微软雅黑" panose="020B0503020204020204" pitchFamily="34" charset="-122"/>
              </a:rPr>
              <a:t>Adv.</a:t>
            </a:r>
          </a:p>
        </p:txBody>
      </p:sp>
      <p:sp>
        <p:nvSpPr>
          <p:cNvPr id="27" name="Text Box 23">
            <a:extLst>
              <a:ext uri="{FF2B5EF4-FFF2-40B4-BE49-F238E27FC236}">
                <a16:creationId xmlns:a16="http://schemas.microsoft.com/office/drawing/2014/main" id="{6074976F-3FBC-4CB5-A12D-174276DFFF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9463" y="3025460"/>
            <a:ext cx="922047" cy="502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667" dirty="0" err="1">
                <a:latin typeface="Arial" panose="020B0604020202020204" pitchFamily="34" charset="0"/>
              </a:rPr>
              <a:t>k</a:t>
            </a:r>
            <a:r>
              <a:rPr lang="en-US" sz="2667" dirty="0" err="1">
                <a:latin typeface="Arial" panose="020B0604020202020204" pitchFamily="34" charset="0"/>
                <a:sym typeface="Symbol" charset="0"/>
              </a:rPr>
              <a:t>K</a:t>
            </a:r>
            <a:endParaRPr lang="en-US" sz="2667" dirty="0">
              <a:latin typeface="Arial" panose="020B0604020202020204" pitchFamily="34" charset="0"/>
              <a:cs typeface="Arial" charset="0"/>
              <a:sym typeface="Symbol" charset="0"/>
            </a:endParaRPr>
          </a:p>
        </p:txBody>
      </p:sp>
      <p:grpSp>
        <p:nvGrpSpPr>
          <p:cNvPr id="28" name="Group 43">
            <a:extLst>
              <a:ext uri="{FF2B5EF4-FFF2-40B4-BE49-F238E27FC236}">
                <a16:creationId xmlns:a16="http://schemas.microsoft.com/office/drawing/2014/main" id="{DF9BEF39-80C3-4F74-8B8A-1A6390C80AF5}"/>
              </a:ext>
            </a:extLst>
          </p:cNvPr>
          <p:cNvGrpSpPr>
            <a:grpSpLocks/>
          </p:cNvGrpSpPr>
          <p:nvPr/>
        </p:nvGrpSpPr>
        <p:grpSpPr bwMode="auto">
          <a:xfrm>
            <a:off x="3471862" y="3560452"/>
            <a:ext cx="5080000" cy="503238"/>
            <a:chOff x="1776" y="1968"/>
            <a:chExt cx="2400" cy="317"/>
          </a:xfrm>
        </p:grpSpPr>
        <p:sp>
          <p:nvSpPr>
            <p:cNvPr id="29" name="Line 24">
              <a:extLst>
                <a:ext uri="{FF2B5EF4-FFF2-40B4-BE49-F238E27FC236}">
                  <a16:creationId xmlns:a16="http://schemas.microsoft.com/office/drawing/2014/main" id="{A802BCB1-1073-4B53-BC51-C660B0E662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76" y="2246"/>
              <a:ext cx="2400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400">
                <a:latin typeface="Arial" panose="020B0604020202020204" pitchFamily="34" charset="0"/>
              </a:endParaRPr>
            </a:p>
          </p:txBody>
        </p:sp>
        <p:sp>
          <p:nvSpPr>
            <p:cNvPr id="30" name="Text Box 25">
              <a:extLst>
                <a:ext uri="{FF2B5EF4-FFF2-40B4-BE49-F238E27FC236}">
                  <a16:creationId xmlns:a16="http://schemas.microsoft.com/office/drawing/2014/main" id="{AA6D4991-0D96-4C5F-BEF6-35CEE2520A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25" y="1968"/>
              <a:ext cx="419" cy="3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667" dirty="0">
                  <a:latin typeface="Arial" panose="020B0604020202020204" pitchFamily="34" charset="0"/>
                </a:rPr>
                <a:t>(</a:t>
              </a:r>
              <a:r>
                <a:rPr lang="en-US" sz="2667" dirty="0" err="1">
                  <a:latin typeface="Arial" panose="020B0604020202020204" pitchFamily="34" charset="0"/>
                </a:rPr>
                <a:t>m,t</a:t>
              </a:r>
              <a:r>
                <a:rPr lang="en-US" sz="2667" dirty="0">
                  <a:latin typeface="Arial" panose="020B0604020202020204" pitchFamily="34" charset="0"/>
                </a:rPr>
                <a:t>)</a:t>
              </a:r>
              <a:endParaRPr lang="en-US" sz="2667" dirty="0">
                <a:latin typeface="Arial" panose="020B0604020202020204" pitchFamily="34" charset="0"/>
                <a:sym typeface="Symbol" charset="0"/>
              </a:endParaRPr>
            </a:p>
          </p:txBody>
        </p:sp>
      </p:grpSp>
      <p:sp>
        <p:nvSpPr>
          <p:cNvPr id="31" name="Rectangle 31">
            <a:extLst>
              <a:ext uri="{FF2B5EF4-FFF2-40B4-BE49-F238E27FC236}">
                <a16:creationId xmlns:a16="http://schemas.microsoft.com/office/drawing/2014/main" id="{88BF0809-BD28-429F-8866-3FFA2B3E02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662" y="2366647"/>
            <a:ext cx="10566400" cy="2057400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>
              <a:latin typeface="Arial" panose="020B0604020202020204" pitchFamily="34" charset="0"/>
            </a:endParaRPr>
          </a:p>
        </p:txBody>
      </p:sp>
      <p:grpSp>
        <p:nvGrpSpPr>
          <p:cNvPr id="32" name="Group 32">
            <a:extLst>
              <a:ext uri="{FF2B5EF4-FFF2-40B4-BE49-F238E27FC236}">
                <a16:creationId xmlns:a16="http://schemas.microsoft.com/office/drawing/2014/main" id="{3372CEEF-8F16-4822-8244-D44E2C6A62AE}"/>
              </a:ext>
            </a:extLst>
          </p:cNvPr>
          <p:cNvGrpSpPr>
            <a:grpSpLocks/>
          </p:cNvGrpSpPr>
          <p:nvPr/>
        </p:nvGrpSpPr>
        <p:grpSpPr bwMode="auto">
          <a:xfrm>
            <a:off x="3370262" y="2366649"/>
            <a:ext cx="5080000" cy="508000"/>
            <a:chOff x="1776" y="1968"/>
            <a:chExt cx="2400" cy="320"/>
          </a:xfrm>
        </p:grpSpPr>
        <p:sp>
          <p:nvSpPr>
            <p:cNvPr id="33" name="Line 33">
              <a:extLst>
                <a:ext uri="{FF2B5EF4-FFF2-40B4-BE49-F238E27FC236}">
                  <a16:creationId xmlns:a16="http://schemas.microsoft.com/office/drawing/2014/main" id="{AAC1B812-1F8B-4D2C-AEE8-5379D937F8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76" y="2288"/>
              <a:ext cx="2400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400">
                <a:latin typeface="Arial" panose="020B0604020202020204" pitchFamily="34" charset="0"/>
              </a:endParaRPr>
            </a:p>
          </p:txBody>
        </p:sp>
        <p:sp>
          <p:nvSpPr>
            <p:cNvPr id="34" name="Text Box 34">
              <a:extLst>
                <a:ext uri="{FF2B5EF4-FFF2-40B4-BE49-F238E27FC236}">
                  <a16:creationId xmlns:a16="http://schemas.microsoft.com/office/drawing/2014/main" id="{C8F182D7-9169-40B0-B3FD-A594C871C3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1968"/>
              <a:ext cx="623" cy="3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667" dirty="0">
                  <a:latin typeface="Arial" panose="020B0604020202020204" pitchFamily="34" charset="0"/>
                </a:rPr>
                <a:t>m</a:t>
              </a:r>
              <a:r>
                <a:rPr lang="en-US" sz="2667" baseline="-25000" dirty="0">
                  <a:latin typeface="Arial" panose="020B0604020202020204" pitchFamily="34" charset="0"/>
                </a:rPr>
                <a:t>1</a:t>
              </a:r>
              <a:r>
                <a:rPr lang="en-US" sz="2667" dirty="0">
                  <a:latin typeface="Arial" panose="020B0604020202020204" pitchFamily="34" charset="0"/>
                </a:rPr>
                <a:t> </a:t>
              </a:r>
              <a:r>
                <a:rPr lang="en-US" sz="2667" dirty="0">
                  <a:latin typeface="Arial" panose="020B0604020202020204" pitchFamily="34" charset="0"/>
                  <a:sym typeface="Symbol" charset="0"/>
                </a:rPr>
                <a:t> M</a:t>
              </a:r>
            </a:p>
          </p:txBody>
        </p:sp>
      </p:grpSp>
      <p:grpSp>
        <p:nvGrpSpPr>
          <p:cNvPr id="35" name="Group 39">
            <a:extLst>
              <a:ext uri="{FF2B5EF4-FFF2-40B4-BE49-F238E27FC236}">
                <a16:creationId xmlns:a16="http://schemas.microsoft.com/office/drawing/2014/main" id="{05FC9176-80C5-4655-98E7-15CEF5DA5B5C}"/>
              </a:ext>
            </a:extLst>
          </p:cNvPr>
          <p:cNvGrpSpPr>
            <a:grpSpLocks/>
          </p:cNvGrpSpPr>
          <p:nvPr/>
        </p:nvGrpSpPr>
        <p:grpSpPr bwMode="auto">
          <a:xfrm>
            <a:off x="3370262" y="2900052"/>
            <a:ext cx="4978400" cy="503238"/>
            <a:chOff x="1728" y="1854"/>
            <a:chExt cx="2352" cy="317"/>
          </a:xfrm>
        </p:grpSpPr>
        <p:sp>
          <p:nvSpPr>
            <p:cNvPr id="36" name="Line 36">
              <a:extLst>
                <a:ext uri="{FF2B5EF4-FFF2-40B4-BE49-F238E27FC236}">
                  <a16:creationId xmlns:a16="http://schemas.microsoft.com/office/drawing/2014/main" id="{B5A9E98F-ABCF-4545-8E06-BAD987DB50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2170"/>
              <a:ext cx="2352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400">
                <a:latin typeface="Arial" panose="020B0604020202020204" pitchFamily="34" charset="0"/>
              </a:endParaRPr>
            </a:p>
          </p:txBody>
        </p:sp>
        <p:sp>
          <p:nvSpPr>
            <p:cNvPr id="37" name="Text Box 37">
              <a:extLst>
                <a:ext uri="{FF2B5EF4-FFF2-40B4-BE49-F238E27FC236}">
                  <a16:creationId xmlns:a16="http://schemas.microsoft.com/office/drawing/2014/main" id="{140898E5-B752-4561-8E58-B4D82338B4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82" y="1854"/>
              <a:ext cx="818" cy="3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667" dirty="0">
                  <a:latin typeface="Arial" panose="020B0604020202020204" pitchFamily="34" charset="0"/>
                </a:rPr>
                <a:t>t</a:t>
              </a:r>
              <a:r>
                <a:rPr lang="en-US" sz="2667" baseline="-25000" dirty="0">
                  <a:latin typeface="Arial" panose="020B0604020202020204" pitchFamily="34" charset="0"/>
                </a:rPr>
                <a:t>1</a:t>
              </a:r>
              <a:r>
                <a:rPr lang="en-US" sz="2667" dirty="0">
                  <a:latin typeface="Arial" panose="020B0604020202020204" pitchFamily="34" charset="0"/>
                </a:rPr>
                <a:t> </a:t>
              </a:r>
              <a:r>
                <a:rPr lang="en-US" sz="2667" dirty="0">
                  <a:latin typeface="Arial" panose="020B0604020202020204" pitchFamily="34" charset="0"/>
                  <a:sym typeface="Symbol" charset="0"/>
                </a:rPr>
                <a:t></a:t>
              </a:r>
              <a:r>
                <a:rPr lang="en-US" sz="2667" dirty="0">
                  <a:latin typeface="Arial" panose="020B0604020202020204" pitchFamily="34" charset="0"/>
                </a:rPr>
                <a:t> f(m</a:t>
              </a:r>
              <a:r>
                <a:rPr lang="en-US" sz="2667" baseline="-25000" dirty="0">
                  <a:latin typeface="Arial" panose="020B0604020202020204" pitchFamily="34" charset="0"/>
                </a:rPr>
                <a:t>1</a:t>
              </a:r>
              <a:r>
                <a:rPr lang="en-US" sz="2667" dirty="0">
                  <a:latin typeface="Arial" panose="020B0604020202020204" pitchFamily="34" charset="0"/>
                </a:rPr>
                <a:t>)</a:t>
              </a:r>
            </a:p>
          </p:txBody>
        </p:sp>
      </p:grpSp>
      <p:grpSp>
        <p:nvGrpSpPr>
          <p:cNvPr id="38" name="Group 1">
            <a:extLst>
              <a:ext uri="{FF2B5EF4-FFF2-40B4-BE49-F238E27FC236}">
                <a16:creationId xmlns:a16="http://schemas.microsoft.com/office/drawing/2014/main" id="{5DF74F7F-35B4-43FC-B566-004E2AAC6F9E}"/>
              </a:ext>
            </a:extLst>
          </p:cNvPr>
          <p:cNvGrpSpPr/>
          <p:nvPr/>
        </p:nvGrpSpPr>
        <p:grpSpPr>
          <a:xfrm>
            <a:off x="2420949" y="3976413"/>
            <a:ext cx="431530" cy="641348"/>
            <a:chOff x="2031207" y="2483650"/>
            <a:chExt cx="323646" cy="481006"/>
          </a:xfrm>
        </p:grpSpPr>
        <p:sp>
          <p:nvSpPr>
            <p:cNvPr id="39" name="Line 40">
              <a:extLst>
                <a:ext uri="{FF2B5EF4-FFF2-40B4-BE49-F238E27FC236}">
                  <a16:creationId xmlns:a16="http://schemas.microsoft.com/office/drawing/2014/main" id="{487ACEC2-B918-4A40-AAF7-8058EB1D0F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57400" y="2590800"/>
              <a:ext cx="0" cy="3738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400">
                <a:latin typeface="Arial" panose="020B0604020202020204" pitchFamily="34" charset="0"/>
              </a:endParaRPr>
            </a:p>
          </p:txBody>
        </p:sp>
        <p:sp>
          <p:nvSpPr>
            <p:cNvPr id="40" name="Text Box 45">
              <a:extLst>
                <a:ext uri="{FF2B5EF4-FFF2-40B4-BE49-F238E27FC236}">
                  <a16:creationId xmlns:a16="http://schemas.microsoft.com/office/drawing/2014/main" id="{D5E4B4B3-38FC-45EC-A491-2F32D043E0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31207" y="2483650"/>
              <a:ext cx="323646" cy="4385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3200" b="1" dirty="0">
                  <a:latin typeface="Arial" panose="020B0604020202020204" pitchFamily="34" charset="0"/>
                </a:rPr>
                <a:t>b</a:t>
              </a:r>
            </a:p>
          </p:txBody>
        </p:sp>
      </p:grpSp>
      <p:sp>
        <p:nvSpPr>
          <p:cNvPr id="41" name="Text Box 34">
            <a:extLst>
              <a:ext uri="{FF2B5EF4-FFF2-40B4-BE49-F238E27FC236}">
                <a16:creationId xmlns:a16="http://schemas.microsoft.com/office/drawing/2014/main" id="{EEBBDE40-8765-4B87-B24C-6A0E3FAD63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9713" y="2366647"/>
            <a:ext cx="593432" cy="502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667" dirty="0">
                <a:latin typeface="Arial" panose="020B0604020202020204" pitchFamily="34" charset="0"/>
                <a:sym typeface="Symbol" charset="0"/>
              </a:rPr>
              <a:t>m</a:t>
            </a:r>
            <a:r>
              <a:rPr lang="en-US" sz="2667" baseline="-25000" dirty="0">
                <a:latin typeface="Arial" panose="020B0604020202020204" pitchFamily="34" charset="0"/>
                <a:sym typeface="Symbol" charset="0"/>
              </a:rPr>
              <a:t>2</a:t>
            </a:r>
          </a:p>
        </p:txBody>
      </p:sp>
      <p:sp>
        <p:nvSpPr>
          <p:cNvPr id="42" name="Text Box 34">
            <a:extLst>
              <a:ext uri="{FF2B5EF4-FFF2-40B4-BE49-F238E27FC236}">
                <a16:creationId xmlns:a16="http://schemas.microsoft.com/office/drawing/2014/main" id="{EA68B376-36B0-4690-8F2B-8F20DE2B85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4663" y="2366647"/>
            <a:ext cx="1316386" cy="502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667" dirty="0">
                <a:latin typeface="Arial" panose="020B0604020202020204" pitchFamily="34" charset="0"/>
                <a:sym typeface="Symbol" charset="0"/>
              </a:rPr>
              <a:t>, …, </a:t>
            </a:r>
            <a:r>
              <a:rPr lang="en-US" sz="2667" dirty="0" err="1">
                <a:latin typeface="Arial" panose="020B0604020202020204" pitchFamily="34" charset="0"/>
                <a:sym typeface="Symbol" charset="0"/>
              </a:rPr>
              <a:t>m</a:t>
            </a:r>
            <a:r>
              <a:rPr lang="en-US" sz="2667" baseline="-25000" dirty="0" err="1">
                <a:latin typeface="Arial" panose="020B0604020202020204" pitchFamily="34" charset="0"/>
                <a:sym typeface="Symbol" charset="0"/>
              </a:rPr>
              <a:t>q</a:t>
            </a:r>
            <a:endParaRPr lang="en-US" sz="2667" baseline="-25000" dirty="0">
              <a:latin typeface="Arial" panose="020B0604020202020204" pitchFamily="34" charset="0"/>
              <a:sym typeface="Symbol" charset="0"/>
            </a:endParaRPr>
          </a:p>
        </p:txBody>
      </p:sp>
      <p:sp>
        <p:nvSpPr>
          <p:cNvPr id="43" name="Text Box 34">
            <a:extLst>
              <a:ext uri="{FF2B5EF4-FFF2-40B4-BE49-F238E27FC236}">
                <a16:creationId xmlns:a16="http://schemas.microsoft.com/office/drawing/2014/main" id="{F1E35C5A-2CB8-45F4-83CB-3C0CDCD66E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2812" y="2874647"/>
            <a:ext cx="413896" cy="502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667" dirty="0">
                <a:latin typeface="Arial" panose="020B0604020202020204" pitchFamily="34" charset="0"/>
                <a:sym typeface="Symbol" charset="0"/>
              </a:rPr>
              <a:t>t</a:t>
            </a:r>
            <a:r>
              <a:rPr lang="en-US" sz="2667" baseline="-25000" dirty="0">
                <a:latin typeface="Arial" panose="020B0604020202020204" pitchFamily="34" charset="0"/>
                <a:sym typeface="Symbol" charset="0"/>
              </a:rPr>
              <a:t>2</a:t>
            </a:r>
          </a:p>
        </p:txBody>
      </p:sp>
      <p:sp>
        <p:nvSpPr>
          <p:cNvPr id="44" name="Text Box 34">
            <a:extLst>
              <a:ext uri="{FF2B5EF4-FFF2-40B4-BE49-F238E27FC236}">
                <a16:creationId xmlns:a16="http://schemas.microsoft.com/office/drawing/2014/main" id="{DCF86A44-2C24-45DE-B4E7-DE66D55F3F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6263" y="2874647"/>
            <a:ext cx="1125629" cy="502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667" dirty="0">
                <a:latin typeface="Arial" panose="020B0604020202020204" pitchFamily="34" charset="0"/>
                <a:sym typeface="Symbol" charset="0"/>
              </a:rPr>
              <a:t>, …, </a:t>
            </a:r>
            <a:r>
              <a:rPr lang="en-US" sz="2667" dirty="0" err="1">
                <a:latin typeface="Arial" panose="020B0604020202020204" pitchFamily="34" charset="0"/>
                <a:sym typeface="Symbol" charset="0"/>
              </a:rPr>
              <a:t>t</a:t>
            </a:r>
            <a:r>
              <a:rPr lang="en-US" sz="2667" baseline="-25000" dirty="0" err="1">
                <a:latin typeface="Arial" panose="020B0604020202020204" pitchFamily="34" charset="0"/>
                <a:sym typeface="Symbol" charset="0"/>
              </a:rPr>
              <a:t>q</a:t>
            </a:r>
            <a:endParaRPr lang="en-US" sz="2667" baseline="-25000" dirty="0">
              <a:latin typeface="Arial" panose="020B0604020202020204" pitchFamily="34" charset="0"/>
              <a:sym typeface="Symbol" charset="0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95F13440-620C-4C1F-880D-1D698AAD061F}"/>
              </a:ext>
            </a:extLst>
          </p:cNvPr>
          <p:cNvGrpSpPr>
            <a:grpSpLocks/>
          </p:cNvGrpSpPr>
          <p:nvPr/>
        </p:nvGrpSpPr>
        <p:grpSpPr bwMode="auto">
          <a:xfrm>
            <a:off x="1122363" y="4615247"/>
            <a:ext cx="9874250" cy="1042987"/>
            <a:chOff x="530" y="2638"/>
            <a:chExt cx="4665" cy="657"/>
          </a:xfrm>
        </p:grpSpPr>
        <p:sp>
          <p:nvSpPr>
            <p:cNvPr id="46" name="Text Box 41">
              <a:extLst>
                <a:ext uri="{FF2B5EF4-FFF2-40B4-BE49-F238E27FC236}">
                  <a16:creationId xmlns:a16="http://schemas.microsoft.com/office/drawing/2014/main" id="{E6D488FE-19F4-4E81-BB24-6FF7F227CD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2638"/>
              <a:ext cx="4571" cy="6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667" b="1" dirty="0">
                  <a:latin typeface="Arial" panose="020B0604020202020204" pitchFamily="34" charset="0"/>
                </a:rPr>
                <a:t>b</a:t>
              </a:r>
              <a:r>
                <a:rPr lang="en-US" sz="2667" dirty="0">
                  <a:latin typeface="Arial" panose="020B0604020202020204" pitchFamily="34" charset="0"/>
                </a:rPr>
                <a:t>=1    if  V(</a:t>
              </a:r>
              <a:r>
                <a:rPr lang="en-US" sz="2667" dirty="0" err="1">
                  <a:latin typeface="Arial" panose="020B0604020202020204" pitchFamily="34" charset="0"/>
                </a:rPr>
                <a:t>k,m,t</a:t>
              </a:r>
              <a:r>
                <a:rPr lang="en-US" sz="2667" dirty="0">
                  <a:latin typeface="Arial" panose="020B0604020202020204" pitchFamily="34" charset="0"/>
                </a:rPr>
                <a:t>) = </a:t>
              </a:r>
              <a:r>
                <a:rPr lang="en-US" sz="2667" dirty="0">
                  <a:latin typeface="Arial" panose="020B0604020202020204" pitchFamily="34" charset="0"/>
                  <a:ea typeface="微软雅黑" panose="020B0503020204020204" pitchFamily="34" charset="-122"/>
                </a:rPr>
                <a:t>‘</a:t>
              </a:r>
              <a:r>
                <a:rPr lang="en-US" sz="2667" dirty="0">
                  <a:latin typeface="Arial" panose="020B0604020202020204" pitchFamily="34" charset="0"/>
                </a:rPr>
                <a:t>yes</a:t>
              </a:r>
              <a:r>
                <a:rPr lang="ja-JP" altLang="en-US" sz="2667" dirty="0">
                  <a:latin typeface="Arial" panose="020B0604020202020204" pitchFamily="34" charset="0"/>
                </a:rPr>
                <a:t>’</a:t>
              </a:r>
              <a:r>
                <a:rPr lang="en-US" sz="2667" dirty="0">
                  <a:latin typeface="Arial" panose="020B0604020202020204" pitchFamily="34" charset="0"/>
                </a:rPr>
                <a:t>   and  (</a:t>
              </a:r>
              <a:r>
                <a:rPr lang="en-US" sz="2667" dirty="0" err="1">
                  <a:latin typeface="Arial" panose="020B0604020202020204" pitchFamily="34" charset="0"/>
                </a:rPr>
                <a:t>m,t</a:t>
              </a:r>
              <a:r>
                <a:rPr lang="en-US" sz="2667" dirty="0">
                  <a:latin typeface="Arial" panose="020B0604020202020204" pitchFamily="34" charset="0"/>
                </a:rPr>
                <a:t>)  </a:t>
              </a:r>
              <a:r>
                <a:rPr lang="en-US" sz="2667" dirty="0">
                  <a:latin typeface="Arial" panose="020B0604020202020204" pitchFamily="34" charset="0"/>
                  <a:sym typeface="Symbol" charset="0"/>
                </a:rPr>
                <a:t>  { (m</a:t>
              </a:r>
              <a:r>
                <a:rPr lang="en-US" sz="2667" baseline="-25000" dirty="0">
                  <a:latin typeface="Arial" panose="020B0604020202020204" pitchFamily="34" charset="0"/>
                  <a:sym typeface="Symbol" charset="0"/>
                </a:rPr>
                <a:t>1</a:t>
              </a:r>
              <a:r>
                <a:rPr lang="en-US" sz="2667" dirty="0">
                  <a:latin typeface="Arial" panose="020B0604020202020204" pitchFamily="34" charset="0"/>
                  <a:sym typeface="Symbol" charset="0"/>
                </a:rPr>
                <a:t>, t</a:t>
              </a:r>
              <a:r>
                <a:rPr lang="en-US" sz="2667" baseline="-25000" dirty="0">
                  <a:latin typeface="Arial" panose="020B0604020202020204" pitchFamily="34" charset="0"/>
                  <a:sym typeface="Symbol" charset="0"/>
                </a:rPr>
                <a:t>1</a:t>
              </a:r>
              <a:r>
                <a:rPr lang="en-US" sz="2667" dirty="0">
                  <a:latin typeface="Arial" panose="020B0604020202020204" pitchFamily="34" charset="0"/>
                  <a:sym typeface="Symbol" charset="0"/>
                </a:rPr>
                <a:t>) , … , (</a:t>
              </a:r>
              <a:r>
                <a:rPr lang="en-US" sz="2667" dirty="0" err="1">
                  <a:latin typeface="Arial" panose="020B0604020202020204" pitchFamily="34" charset="0"/>
                  <a:sym typeface="Symbol" charset="0"/>
                </a:rPr>
                <a:t>m</a:t>
              </a:r>
              <a:r>
                <a:rPr lang="en-US" sz="2667" baseline="-25000" dirty="0" err="1">
                  <a:latin typeface="Arial" panose="020B0604020202020204" pitchFamily="34" charset="0"/>
                  <a:sym typeface="Symbol" charset="0"/>
                </a:rPr>
                <a:t>q</a:t>
              </a:r>
              <a:r>
                <a:rPr lang="en-US" sz="2667" dirty="0">
                  <a:latin typeface="Arial" panose="020B0604020202020204" pitchFamily="34" charset="0"/>
                  <a:sym typeface="Symbol" charset="0"/>
                </a:rPr>
                <a:t>, </a:t>
              </a:r>
              <a:r>
                <a:rPr lang="en-US" sz="2667" dirty="0" err="1">
                  <a:latin typeface="Arial" panose="020B0604020202020204" pitchFamily="34" charset="0"/>
                  <a:sym typeface="Symbol" charset="0"/>
                </a:rPr>
                <a:t>t</a:t>
              </a:r>
              <a:r>
                <a:rPr lang="en-US" sz="2667" baseline="-25000" dirty="0" err="1">
                  <a:latin typeface="Arial" panose="020B0604020202020204" pitchFamily="34" charset="0"/>
                  <a:sym typeface="Symbol" charset="0"/>
                </a:rPr>
                <a:t>q</a:t>
              </a:r>
              <a:r>
                <a:rPr lang="en-US" sz="2667" dirty="0">
                  <a:latin typeface="Arial" panose="020B0604020202020204" pitchFamily="34" charset="0"/>
                  <a:sym typeface="Symbol" charset="0"/>
                </a:rPr>
                <a:t>) }</a:t>
              </a:r>
            </a:p>
            <a:p>
              <a:pPr>
                <a:lnSpc>
                  <a:spcPct val="150000"/>
                </a:lnSpc>
              </a:pPr>
              <a:r>
                <a:rPr lang="en-US" sz="2667" b="1" dirty="0">
                  <a:latin typeface="Arial" panose="020B0604020202020204" pitchFamily="34" charset="0"/>
                  <a:sym typeface="Symbol" charset="0"/>
                </a:rPr>
                <a:t>b</a:t>
              </a:r>
              <a:r>
                <a:rPr lang="en-US" sz="2667" dirty="0">
                  <a:latin typeface="Arial" panose="020B0604020202020204" pitchFamily="34" charset="0"/>
                  <a:sym typeface="Symbol" charset="0"/>
                </a:rPr>
                <a:t>=0   otherwise</a:t>
              </a:r>
              <a:endParaRPr lang="en-US" sz="2400" dirty="0">
                <a:latin typeface="Arial" panose="020B0604020202020204" pitchFamily="34" charset="0"/>
              </a:endParaRPr>
            </a:p>
          </p:txBody>
        </p:sp>
        <p:sp>
          <p:nvSpPr>
            <p:cNvPr id="47" name="AutoShape 42">
              <a:extLst>
                <a:ext uri="{FF2B5EF4-FFF2-40B4-BE49-F238E27FC236}">
                  <a16:creationId xmlns:a16="http://schemas.microsoft.com/office/drawing/2014/main" id="{6085FEF7-895E-421E-8487-E456A639754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" y="2734"/>
              <a:ext cx="73" cy="465"/>
            </a:xfrm>
            <a:prstGeom prst="leftBrace">
              <a:avLst>
                <a:gd name="adj1" fmla="val 66667"/>
                <a:gd name="adj2" fmla="val 50253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latin typeface="Arial" panose="020B0604020202020204" pitchFamily="34" charset="0"/>
              </a:endParaRPr>
            </a:p>
          </p:txBody>
        </p:sp>
      </p:grpSp>
      <p:sp>
        <p:nvSpPr>
          <p:cNvPr id="48" name="文本框 47">
            <a:extLst>
              <a:ext uri="{FF2B5EF4-FFF2-40B4-BE49-F238E27FC236}">
                <a16:creationId xmlns:a16="http://schemas.microsoft.com/office/drawing/2014/main" id="{35DD0BF1-B894-45C8-8A68-BC3439D7E6D9}"/>
              </a:ext>
            </a:extLst>
          </p:cNvPr>
          <p:cNvSpPr txBox="1"/>
          <p:nvPr/>
        </p:nvSpPr>
        <p:spPr>
          <a:xfrm>
            <a:off x="1485997" y="5622294"/>
            <a:ext cx="4881465" cy="6588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kumimoji="0" sz="2800" b="0" i="0" u="none" strike="noStrike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 err="1"/>
              <a:t>Adv</a:t>
            </a:r>
            <a:r>
              <a:rPr lang="en-US" altLang="zh-CN" baseline="-25000" dirty="0" err="1"/>
              <a:t>MAC</a:t>
            </a:r>
            <a:r>
              <a:rPr lang="en-US" altLang="zh-CN" dirty="0"/>
              <a:t>[A,I] = </a:t>
            </a:r>
            <a:r>
              <a:rPr lang="en-US" altLang="zh-CN" dirty="0" err="1"/>
              <a:t>Pr</a:t>
            </a:r>
            <a:r>
              <a:rPr lang="en-US" altLang="zh-CN" dirty="0"/>
              <a:t>[ b=1 ] = 1/|Y|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5DD087C-D0B0-45A9-96FD-2F1921233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09ED5-6BF2-45F1-A9CE-97B924BE8C46}" type="slidenum">
              <a:rPr lang="zh-CN" altLang="en-US" smtClean="0"/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44108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dirty="0"/>
              <a:t>5.2.2  </a:t>
            </a:r>
            <a:r>
              <a:rPr lang="zh-CN" altLang="en-US" dirty="0"/>
              <a:t>截断</a:t>
            </a:r>
            <a:r>
              <a:rPr lang="en-US" altLang="zh-CN" dirty="0"/>
              <a:t>MAC</a:t>
            </a:r>
            <a:r>
              <a:rPr lang="zh-CN" altLang="en-US" dirty="0"/>
              <a:t>的安全性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97000"/>
            <a:ext cx="11734800" cy="4622799"/>
          </a:xfrm>
        </p:spPr>
        <p:txBody>
          <a:bodyPr/>
          <a:lstStyle/>
          <a:p>
            <a:pPr marL="76198" indent="0">
              <a:spcBef>
                <a:spcPct val="40000"/>
              </a:spcBef>
            </a:pPr>
            <a:r>
              <a:rPr lang="zh-CN" altLang="en-US" dirty="0"/>
              <a:t>引理</a:t>
            </a:r>
            <a:r>
              <a:rPr lang="en-US" dirty="0"/>
              <a:t>：</a:t>
            </a:r>
            <a:r>
              <a:rPr lang="zh-CN" altLang="en-US" dirty="0"/>
              <a:t>假设 </a:t>
            </a:r>
            <a:r>
              <a:rPr lang="en-US" altLang="zh-CN" dirty="0">
                <a:solidFill>
                  <a:srgbClr val="FF0000"/>
                </a:solidFill>
              </a:rPr>
              <a:t>F: </a:t>
            </a:r>
            <a:r>
              <a:rPr lang="en-US" altLang="zh-CN" b="1" dirty="0">
                <a:solidFill>
                  <a:srgbClr val="FF0000"/>
                </a:solidFill>
              </a:rPr>
              <a:t>K × X  ⟶ {0,1}</a:t>
            </a:r>
            <a:r>
              <a:rPr lang="en-US" altLang="zh-CN" b="1" baseline="30000" dirty="0">
                <a:solidFill>
                  <a:srgbClr val="FF0000"/>
                </a:solidFill>
              </a:rPr>
              <a:t>n</a:t>
            </a:r>
            <a:r>
              <a:rPr lang="en-US" altLang="zh-CN" b="1" baseline="-25000" dirty="0">
                <a:solidFill>
                  <a:srgbClr val="FF0000"/>
                </a:solidFill>
              </a:rPr>
              <a:t> </a:t>
            </a:r>
            <a:r>
              <a:rPr lang="zh-CN" altLang="en-US" dirty="0"/>
              <a:t>是一个安全的 </a:t>
            </a:r>
            <a:r>
              <a:rPr lang="en-US" altLang="zh-CN" dirty="0"/>
              <a:t>PRF</a:t>
            </a:r>
            <a:r>
              <a:rPr lang="en-US" dirty="0"/>
              <a:t>。
	</a:t>
            </a:r>
            <a:r>
              <a:rPr lang="zh-CN" altLang="en-US" dirty="0"/>
              <a:t>那么，对所有</a:t>
            </a:r>
            <a:r>
              <a:rPr lang="en-US" altLang="zh-CN" dirty="0"/>
              <a:t>1 ≤ t ≤ n</a:t>
            </a:r>
            <a:r>
              <a:rPr lang="zh-CN" altLang="en-US" dirty="0"/>
              <a:t>，</a:t>
            </a:r>
            <a:r>
              <a:rPr lang="en-US" altLang="zh-CN" b="1" dirty="0">
                <a:solidFill>
                  <a:srgbClr val="FF0000"/>
                </a:solidFill>
              </a:rPr>
              <a:t>F</a:t>
            </a:r>
            <a:r>
              <a:rPr lang="en-US" altLang="zh-CN" b="1" baseline="-25000" dirty="0">
                <a:solidFill>
                  <a:srgbClr val="FF0000"/>
                </a:solidFill>
              </a:rPr>
              <a:t>t</a:t>
            </a:r>
            <a:r>
              <a:rPr lang="en-US" altLang="zh-CN" b="1" dirty="0">
                <a:solidFill>
                  <a:srgbClr val="FF0000"/>
                </a:solidFill>
              </a:rPr>
              <a:t>(k, m) = F(k, m)[1…t]</a:t>
            </a:r>
            <a:r>
              <a:rPr lang="en-US" dirty="0"/>
              <a:t> </a:t>
            </a:r>
            <a:r>
              <a:rPr lang="zh-CN" altLang="en-US" dirty="0"/>
              <a:t>也是安全的</a:t>
            </a:r>
            <a:r>
              <a:rPr lang="en-US" altLang="zh-CN" dirty="0"/>
              <a:t>PRF</a:t>
            </a:r>
            <a:r>
              <a:rPr lang="zh-CN" altLang="en-US" dirty="0"/>
              <a:t>。</a:t>
            </a:r>
            <a:r>
              <a:rPr lang="en-US" dirty="0"/>
              <a:t>
</a:t>
            </a:r>
          </a:p>
          <a:p>
            <a:pPr marL="76198" indent="0">
              <a:spcBef>
                <a:spcPct val="40000"/>
              </a:spcBef>
            </a:pPr>
            <a:endParaRPr lang="en-US" dirty="0"/>
          </a:p>
          <a:p>
            <a:pPr marL="76198" indent="0">
              <a:spcBef>
                <a:spcPct val="40000"/>
              </a:spcBef>
            </a:pPr>
            <a:r>
              <a:rPr lang="en-US" dirty="0"/>
              <a:t>⇒	</a:t>
            </a:r>
            <a:r>
              <a:rPr lang="zh-CN" altLang="en-US" dirty="0"/>
              <a:t>如果输出为</a:t>
            </a:r>
            <a:r>
              <a:rPr lang="en-US" altLang="zh-CN" dirty="0"/>
              <a:t>n</a:t>
            </a:r>
            <a:r>
              <a:rPr lang="zh-CN" altLang="en-US" dirty="0"/>
              <a:t>位的 </a:t>
            </a:r>
            <a:r>
              <a:rPr lang="en-US" altLang="zh-CN" dirty="0"/>
              <a:t>(S, V) </a:t>
            </a:r>
            <a:r>
              <a:rPr lang="zh-CN" altLang="en-US" dirty="0"/>
              <a:t>是基于安全</a:t>
            </a:r>
            <a:r>
              <a:rPr lang="en-US" dirty="0"/>
              <a:t>PRF</a:t>
            </a:r>
            <a:r>
              <a:rPr lang="zh-CN" altLang="en-US" dirty="0"/>
              <a:t>构造的</a:t>
            </a:r>
            <a:r>
              <a:rPr lang="en-US" altLang="zh-CN" dirty="0"/>
              <a:t>MAC</a:t>
            </a:r>
            <a:r>
              <a:rPr lang="zh-CN" altLang="en-US" dirty="0"/>
              <a:t>
</a:t>
            </a:r>
            <a:r>
              <a:rPr lang="en-US" altLang="zh-CN" dirty="0"/>
              <a:t>	</a:t>
            </a:r>
            <a:r>
              <a:rPr lang="zh-CN" altLang="en-US" dirty="0"/>
              <a:t>那么</a:t>
            </a:r>
            <a:r>
              <a:rPr lang="en-US" altLang="zh-CN" dirty="0"/>
              <a:t>	</a:t>
            </a:r>
            <a:r>
              <a:rPr lang="zh-CN" altLang="en-US" dirty="0"/>
              <a:t>只要 </a:t>
            </a:r>
            <a:r>
              <a:rPr lang="en-US" altLang="zh-CN" dirty="0"/>
              <a:t>1/2</a:t>
            </a:r>
            <a:r>
              <a:rPr lang="en-US" altLang="zh-CN" baseline="30000" dirty="0"/>
              <a:t>w</a:t>
            </a:r>
            <a:r>
              <a:rPr lang="en-US" altLang="zh-CN" dirty="0"/>
              <a:t> </a:t>
            </a:r>
            <a:r>
              <a:rPr lang="zh-CN" altLang="en-US" dirty="0"/>
              <a:t>仍然可忽略 </a:t>
            </a:r>
            <a:r>
              <a:rPr lang="en-US" altLang="zh-CN" dirty="0"/>
              <a:t>(w</a:t>
            </a:r>
            <a:r>
              <a:rPr lang="en-US" altLang="zh-CN" dirty="0">
                <a:sym typeface="Symbol" charset="0"/>
              </a:rPr>
              <a:t>  </a:t>
            </a:r>
            <a:r>
              <a:rPr lang="en-US" altLang="zh-CN" dirty="0"/>
              <a:t>64)</a:t>
            </a:r>
            <a:r>
              <a:rPr lang="zh-CN" altLang="en-US" dirty="0"/>
              <a:t>，</a:t>
            </a:r>
            <a:endParaRPr lang="en-US" altLang="zh-CN" dirty="0"/>
          </a:p>
          <a:p>
            <a:pPr marL="76198" indent="0">
              <a:spcBef>
                <a:spcPct val="40000"/>
              </a:spcBef>
            </a:pPr>
            <a:r>
              <a:rPr lang="en-US" altLang="zh-CN" dirty="0"/>
              <a:t>		</a:t>
            </a:r>
            <a:r>
              <a:rPr lang="zh-CN" altLang="en-US" dirty="0"/>
              <a:t>输出为</a:t>
            </a:r>
            <a:r>
              <a:rPr lang="en-US" altLang="zh-CN" dirty="0"/>
              <a:t>w</a:t>
            </a:r>
            <a:r>
              <a:rPr lang="zh-CN" altLang="en-US" dirty="0"/>
              <a:t>位的截断</a:t>
            </a:r>
            <a:r>
              <a:rPr lang="en-US" dirty="0"/>
              <a:t>MAC</a:t>
            </a:r>
            <a:r>
              <a:rPr lang="zh-CN" altLang="en-US" dirty="0"/>
              <a:t>是安全的。</a:t>
            </a:r>
            <a:endParaRPr lang="en-US" altLang="zh-CN" dirty="0"/>
          </a:p>
        </p:txBody>
      </p:sp>
      <p:sp>
        <p:nvSpPr>
          <p:cNvPr id="5" name="Line 4">
            <a:extLst>
              <a:ext uri="{FF2B5EF4-FFF2-40B4-BE49-F238E27FC236}">
                <a16:creationId xmlns:a16="http://schemas.microsoft.com/office/drawing/2014/main" id="{66C0DDFD-2322-425B-8E22-2B6904167C67}"/>
              </a:ext>
            </a:extLst>
          </p:cNvPr>
          <p:cNvSpPr>
            <a:spLocks noChangeShapeType="1"/>
          </p:cNvSpPr>
          <p:nvPr/>
        </p:nvSpPr>
        <p:spPr bwMode="auto">
          <a:xfrm>
            <a:off x="319088" y="3534573"/>
            <a:ext cx="11480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40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1DB3F9-4AB9-426D-BFE0-ED5D66162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09ED5-6BF2-45F1-A9CE-97B924BE8C46}" type="slidenum">
              <a:rPr lang="zh-CN" altLang="en-US" smtClean="0"/>
              <a:t>13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59015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5.2.3 MAC</a:t>
            </a:r>
            <a:r>
              <a:rPr lang="zh-CN" altLang="en-US" dirty="0"/>
              <a:t>的实践使用</a:t>
            </a:r>
            <a:endParaRPr lang="en-US" dirty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361440"/>
            <a:ext cx="10515600" cy="4858490"/>
          </a:xfrm>
        </p:spPr>
        <p:txBody>
          <a:bodyPr>
            <a:normAutofit/>
          </a:bodyPr>
          <a:lstStyle/>
          <a:p>
            <a:pPr marL="0" indent="0"/>
            <a:r>
              <a:rPr lang="en-US" altLang="zh-CN" dirty="0"/>
              <a:t>AES</a:t>
            </a:r>
            <a:r>
              <a:rPr lang="zh-CN" altLang="en-US" dirty="0"/>
              <a:t>：</a:t>
            </a:r>
            <a:r>
              <a:rPr lang="en-US" altLang="zh-CN" dirty="0"/>
              <a:t>16</a:t>
            </a:r>
            <a:r>
              <a:rPr lang="zh-CN" altLang="en-US" dirty="0"/>
              <a:t>字节消息的 </a:t>
            </a:r>
            <a:r>
              <a:rPr lang="en-US" altLang="zh-CN" dirty="0"/>
              <a:t>MAC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/>
            <a:r>
              <a:rPr lang="zh-CN" altLang="en-US" dirty="0"/>
              <a:t>主要问题：如何将小型 </a:t>
            </a:r>
            <a:r>
              <a:rPr lang="en-US" altLang="zh-CN" dirty="0"/>
              <a:t>MAC </a:t>
            </a:r>
            <a:r>
              <a:rPr lang="zh-CN" altLang="en-US" dirty="0"/>
              <a:t>转换为大型</a:t>
            </a:r>
            <a:r>
              <a:rPr lang="en-US" altLang="zh-CN" dirty="0"/>
              <a:t>MAC</a:t>
            </a:r>
            <a:r>
              <a:rPr lang="zh-CN" altLang="en-US" dirty="0"/>
              <a:t>？</a:t>
            </a:r>
            <a:endParaRPr lang="en-US" altLang="zh-CN" dirty="0"/>
          </a:p>
          <a:p>
            <a:pPr marL="0" indent="0"/>
            <a:r>
              <a:rPr lang="zh-CN" altLang="en-US" dirty="0"/>
              <a:t>
实践中常用的两个结构：</a:t>
            </a:r>
            <a:endParaRPr lang="en-US" altLang="zh-CN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b="1" dirty="0"/>
              <a:t>CBC-MAC	</a:t>
            </a:r>
            <a:r>
              <a:rPr lang="zh-CN" altLang="en-US" dirty="0"/>
              <a:t>（银行 ：</a:t>
            </a:r>
            <a:r>
              <a:rPr lang="en-US" altLang="zh-CN" dirty="0"/>
              <a:t>ANSI X9.9</a:t>
            </a:r>
            <a:r>
              <a:rPr lang="zh-CN" altLang="en-US" dirty="0"/>
              <a:t>，</a:t>
            </a:r>
            <a:r>
              <a:rPr lang="en-US" altLang="zh-CN" dirty="0"/>
              <a:t>X9.19</a:t>
            </a:r>
            <a:r>
              <a:rPr lang="zh-CN" altLang="en-US" dirty="0"/>
              <a:t>，</a:t>
            </a:r>
            <a:r>
              <a:rPr lang="en-US" altLang="zh-CN" dirty="0"/>
              <a:t>FIPS 186-3</a:t>
            </a:r>
            <a:r>
              <a:rPr lang="zh-CN" altLang="en-US" dirty="0"/>
              <a:t>）
</a:t>
            </a:r>
            <a:r>
              <a:rPr lang="en-US" altLang="zh-CN" b="1" dirty="0"/>
              <a:t>HMAC		</a:t>
            </a:r>
            <a:r>
              <a:rPr lang="zh-CN" altLang="en-US" dirty="0"/>
              <a:t>（互联网协议 ：</a:t>
            </a:r>
            <a:r>
              <a:rPr lang="en-US" altLang="zh-CN" dirty="0"/>
              <a:t>SSL</a:t>
            </a:r>
            <a:r>
              <a:rPr lang="zh-CN" altLang="en-US" dirty="0"/>
              <a:t>，</a:t>
            </a:r>
            <a:r>
              <a:rPr lang="en-US" altLang="zh-CN" dirty="0" err="1"/>
              <a:t>Ipsec</a:t>
            </a:r>
            <a:r>
              <a:rPr lang="zh-CN" altLang="en-US" dirty="0"/>
              <a:t>，</a:t>
            </a:r>
            <a:r>
              <a:rPr lang="en-US" altLang="zh-CN" dirty="0"/>
              <a:t>SSH</a:t>
            </a:r>
            <a:r>
              <a:rPr lang="zh-CN" altLang="en-US" dirty="0"/>
              <a:t>，</a:t>
            </a:r>
            <a:r>
              <a:rPr lang="en-US" altLang="zh-CN" dirty="0"/>
              <a:t>...</a:t>
            </a:r>
            <a:r>
              <a:rPr lang="zh-CN" altLang="en-US" dirty="0"/>
              <a:t>）</a:t>
            </a:r>
          </a:p>
          <a:p>
            <a:pPr marL="0" indent="0"/>
            <a:r>
              <a:rPr lang="zh-CN" altLang="en-US" sz="2400" dirty="0"/>
              <a:t>两者都将小型 </a:t>
            </a:r>
            <a:r>
              <a:rPr lang="en-US" altLang="zh-CN" sz="2400" dirty="0"/>
              <a:t>PRF </a:t>
            </a:r>
            <a:r>
              <a:rPr lang="zh-CN" altLang="en-US" sz="2400" dirty="0"/>
              <a:t>转换为大型</a:t>
            </a:r>
            <a:r>
              <a:rPr lang="en-US" altLang="zh-CN" sz="2400" dirty="0"/>
              <a:t>PRF</a:t>
            </a:r>
            <a:endParaRPr lang="en-US" sz="2400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F55BF8E-9ABF-4931-8A62-1FE2C4632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09ED5-6BF2-45F1-A9CE-97B924BE8C46}" type="slidenum">
              <a:rPr lang="zh-CN" altLang="en-US" smtClean="0"/>
              <a:t>14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03529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1EC98605-E7DF-4C4F-B490-8EE2ECC6760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30706" y="311588"/>
          <a:ext cx="674764" cy="6747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6" r:id="rId4" imgW="6095160" imgH="6095160" progId="">
                  <p:embed/>
                </p:oleObj>
              </mc:Choice>
              <mc:Fallback>
                <p:oleObj r:id="rId4" imgW="6095160" imgH="6095160" progId="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1EC98605-E7DF-4C4F-B490-8EE2ECC6760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430706" y="311588"/>
                        <a:ext cx="674764" cy="6747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>
            <a:extLst>
              <a:ext uri="{FF2B5EF4-FFF2-40B4-BE49-F238E27FC236}">
                <a16:creationId xmlns:a16="http://schemas.microsoft.com/office/drawing/2014/main" id="{AC6275CD-98AA-4004-A40E-CD20B2747C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7488" y="2698613"/>
            <a:ext cx="9144000" cy="977153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end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6" name="图形 5">
            <a:extLst>
              <a:ext uri="{FF2B5EF4-FFF2-40B4-BE49-F238E27FC236}">
                <a16:creationId xmlns:a16="http://schemas.microsoft.com/office/drawing/2014/main" id="{B28C5C16-B92D-4A3E-A1A6-FDC0E509941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1269" y="313124"/>
            <a:ext cx="2631877" cy="706883"/>
          </a:xfrm>
          <a:prstGeom prst="rect">
            <a:avLst/>
          </a:prstGeom>
        </p:spPr>
      </p:pic>
      <p:pic>
        <p:nvPicPr>
          <p:cNvPr id="7" name="图形 6">
            <a:extLst>
              <a:ext uri="{FF2B5EF4-FFF2-40B4-BE49-F238E27FC236}">
                <a16:creationId xmlns:a16="http://schemas.microsoft.com/office/drawing/2014/main" id="{0D38804B-F067-4B48-BAA2-D09C1066134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0" y="198120"/>
            <a:ext cx="405765" cy="90170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7F816988-F547-4B9F-94A0-9B780F1DA184}"/>
              </a:ext>
            </a:extLst>
          </p:cNvPr>
          <p:cNvSpPr txBox="1"/>
          <p:nvPr/>
        </p:nvSpPr>
        <p:spPr>
          <a:xfrm>
            <a:off x="4123752" y="327827"/>
            <a:ext cx="189155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现代密码学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-1818039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7321294-6170-4DCF-8B36-1B24C4F0BD39}"/>
              </a:ext>
            </a:extLst>
          </p:cNvPr>
          <p:cNvSpPr txBox="1"/>
          <p:nvPr/>
        </p:nvSpPr>
        <p:spPr>
          <a:xfrm>
            <a:off x="4538254" y="6224121"/>
            <a:ext cx="30424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2020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年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10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月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28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日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B7DC1B7-4A6E-4CB9-A3BF-261509A0B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09ED5-6BF2-45F1-A9CE-97B924BE8C4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3886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5.1.0 </a:t>
            </a:r>
            <a:r>
              <a:rPr lang="zh-CN" altLang="en-US" dirty="0"/>
              <a:t>消息完整性</a:t>
            </a: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361440"/>
            <a:ext cx="10515600" cy="4765039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dirty="0"/>
              <a:t>目标：</a:t>
            </a:r>
            <a:endParaRPr lang="en-US" altLang="zh-CN" dirty="0"/>
          </a:p>
          <a:p>
            <a:pPr lvl="1">
              <a:lnSpc>
                <a:spcPct val="100000"/>
              </a:lnSpc>
            </a:pPr>
            <a:r>
              <a:rPr lang="zh-CN" altLang="en-US" dirty="0"/>
              <a:t>只关注消息的完整性，而不关注保密性</a:t>
            </a:r>
            <a:endParaRPr lang="en-US" altLang="zh-CN" sz="800" dirty="0"/>
          </a:p>
          <a:p>
            <a:pPr lvl="1">
              <a:lnSpc>
                <a:spcPct val="100000"/>
              </a:lnSpc>
            </a:pPr>
            <a:endParaRPr lang="en-US" altLang="zh-CN" dirty="0">
              <a:sym typeface="Symbol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dirty="0">
                <a:sym typeface="Symbol" charset="0"/>
              </a:rPr>
              <a:t>例子：</a:t>
            </a:r>
            <a:endParaRPr lang="en-US" dirty="0">
              <a:sym typeface="Symbol" charset="0"/>
            </a:endParaRPr>
          </a:p>
          <a:p>
            <a:pPr lvl="1">
              <a:lnSpc>
                <a:spcPct val="100000"/>
              </a:lnSpc>
            </a:pPr>
            <a:r>
              <a:rPr lang="zh-CN" altLang="en-US" dirty="0">
                <a:sym typeface="Symbol" charset="0"/>
              </a:rPr>
              <a:t>保护磁盘上的公共二进制文件</a:t>
            </a:r>
          </a:p>
          <a:p>
            <a:pPr lvl="1">
              <a:lnSpc>
                <a:spcPct val="100000"/>
              </a:lnSpc>
            </a:pPr>
            <a:r>
              <a:rPr lang="zh-CN" altLang="en-US" dirty="0">
                <a:sym typeface="Symbol" charset="0"/>
              </a:rPr>
              <a:t>保护网页上的横幅广告</a:t>
            </a:r>
            <a:endParaRPr lang="en-US" altLang="zh-CN" dirty="0">
              <a:sym typeface="Symbol" charset="0"/>
            </a:endParaRPr>
          </a:p>
          <a:p>
            <a:pPr marL="457200" lvl="1" indent="0">
              <a:buNone/>
            </a:pPr>
            <a:endParaRPr lang="en-US" altLang="zh-CN" dirty="0">
              <a:sym typeface="Symbol" charset="0"/>
            </a:endParaRPr>
          </a:p>
          <a:p>
            <a:pPr marL="0" lvl="1" indent="0">
              <a:spcBef>
                <a:spcPts val="1000"/>
              </a:spcBef>
              <a:buNone/>
            </a:pPr>
            <a:r>
              <a:rPr lang="zh-CN" altLang="en-US" sz="2800" dirty="0">
                <a:sym typeface="Symbol" charset="0"/>
              </a:rPr>
              <a:t>方法：</a:t>
            </a:r>
            <a:endParaRPr lang="en-US" altLang="zh-CN" sz="2800" dirty="0">
              <a:sym typeface="Symbol" charset="0"/>
            </a:endParaRPr>
          </a:p>
          <a:p>
            <a:pPr lvl="1"/>
            <a:r>
              <a:rPr lang="zh-CN" altLang="en-US" dirty="0">
                <a:sym typeface="Symbol" charset="0"/>
              </a:rPr>
              <a:t>使用 </a:t>
            </a:r>
            <a:r>
              <a:rPr lang="zh-CN" altLang="en-US" dirty="0">
                <a:solidFill>
                  <a:srgbClr val="000090"/>
                </a:solidFill>
              </a:rPr>
              <a:t>消息认证码</a:t>
            </a:r>
            <a:r>
              <a:rPr lang="zh-CN" altLang="en-US" dirty="0"/>
              <a:t>（</a:t>
            </a:r>
            <a:r>
              <a:rPr lang="en-US" altLang="zh-CN" dirty="0"/>
              <a:t>Message Authentication Codes</a:t>
            </a:r>
            <a:r>
              <a:rPr lang="zh-CN" altLang="en-US" dirty="0"/>
              <a:t>，</a:t>
            </a:r>
            <a:r>
              <a:rPr lang="en-US" altLang="zh-CN" dirty="0"/>
              <a:t>MAC</a:t>
            </a:r>
            <a:r>
              <a:rPr lang="zh-CN" altLang="en-US" dirty="0"/>
              <a:t>）</a:t>
            </a:r>
            <a:endParaRPr lang="en-US" altLang="zh-CN" dirty="0">
              <a:sym typeface="Symbol" charset="0"/>
            </a:endParaRPr>
          </a:p>
          <a:p>
            <a:pPr marL="457200" lvl="1" indent="0">
              <a:lnSpc>
                <a:spcPct val="100000"/>
              </a:lnSpc>
              <a:buNone/>
            </a:pPr>
            <a:endParaRPr lang="en-US" dirty="0">
              <a:sym typeface="Symbol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7BCF46D-93B0-4225-B3EC-7407AB9CD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09ED5-6BF2-45F1-A9CE-97B924BE8C46}" type="slidenum">
              <a:rPr lang="zh-CN" altLang="en-US" smtClean="0"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0376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5.1.1 </a:t>
            </a:r>
            <a:r>
              <a:rPr lang="zh-CN" altLang="en-US" dirty="0"/>
              <a:t>消息认证码</a:t>
            </a:r>
            <a:r>
              <a:rPr lang="en-US" altLang="zh-CN" dirty="0"/>
              <a:t>(MAC)</a:t>
            </a:r>
            <a:r>
              <a:rPr lang="zh-CN" altLang="en-US" dirty="0"/>
              <a:t>定义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123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928688" y="1357382"/>
                <a:ext cx="10425112" cy="2235200"/>
              </a:xfrm>
            </p:spPr>
            <p:txBody>
              <a:bodyPr>
                <a:noAutofit/>
              </a:bodyPr>
              <a:lstStyle/>
              <a:p>
                <a:pPr marL="0" indent="720000">
                  <a:lnSpc>
                    <a:spcPct val="100000"/>
                  </a:lnSpc>
                  <a:spcBef>
                    <a:spcPts val="1600"/>
                  </a:spcBef>
                  <a:buNone/>
                  <a:tabLst>
                    <a:tab pos="4267093" algn="l"/>
                  </a:tabLst>
                </a:pPr>
                <a:r>
                  <a:rPr lang="en-US" altLang="zh-CN" b="1" dirty="0">
                    <a:latin typeface="Arial" panose="020B0604020202020204" pitchFamily="34" charset="0"/>
                    <a:sym typeface="Symbol" charset="0"/>
                  </a:rPr>
                  <a:t>MAC</a:t>
                </a:r>
                <a:r>
                  <a:rPr lang="en-US" altLang="zh-CN" dirty="0">
                    <a:latin typeface="Arial" panose="020B0604020202020204" pitchFamily="34" charset="0"/>
                    <a:sym typeface="Symbol" charset="0"/>
                  </a:rPr>
                  <a:t> I = (S,V)</a:t>
                </a:r>
                <a:r>
                  <a:rPr lang="zh-CN" altLang="en-US" dirty="0">
                    <a:latin typeface="Arial" panose="020B0604020202020204" pitchFamily="34" charset="0"/>
                    <a:sym typeface="Symbol" charset="0"/>
                  </a:rPr>
                  <a:t>是定义在</a:t>
                </a:r>
                <a:r>
                  <a:rPr lang="en-US" altLang="zh-CN" dirty="0">
                    <a:latin typeface="Arial" panose="020B0604020202020204" pitchFamily="34" charset="0"/>
                    <a:sym typeface="Symbol" charset="0"/>
                  </a:rPr>
                  <a:t>(</a:t>
                </a:r>
                <a:r>
                  <a:rPr lang="zh-CN" altLang="en-US" dirty="0">
                    <a:latin typeface="Arial" panose="020B0604020202020204" pitchFamily="34" charset="0"/>
                    <a:sym typeface="Symbol" charset="0"/>
                  </a:rPr>
                  <a:t>密钥空间</a:t>
                </a:r>
                <a:r>
                  <a:rPr lang="en-US" altLang="zh-CN" dirty="0">
                    <a:latin typeface="Arial" panose="020B0604020202020204" pitchFamily="34" charset="0"/>
                    <a:sym typeface="Symbol" charset="0"/>
                  </a:rPr>
                  <a:t>T</a:t>
                </a:r>
                <a:r>
                  <a:rPr lang="zh-CN" altLang="en-US" dirty="0">
                    <a:latin typeface="Arial" panose="020B0604020202020204" pitchFamily="34" charset="0"/>
                    <a:sym typeface="Symbol" charset="0"/>
                  </a:rPr>
                  <a:t>，消息空间</a:t>
                </a:r>
                <a:r>
                  <a:rPr lang="en-US" altLang="zh-CN" dirty="0">
                    <a:latin typeface="Arial" panose="020B0604020202020204" pitchFamily="34" charset="0"/>
                    <a:sym typeface="Symbol" charset="0"/>
                  </a:rPr>
                  <a:t>M</a:t>
                </a:r>
                <a:r>
                  <a:rPr lang="zh-CN" altLang="en-US" dirty="0">
                    <a:latin typeface="Arial" panose="020B0604020202020204" pitchFamily="34" charset="0"/>
                    <a:sym typeface="Symbol" charset="0"/>
                  </a:rPr>
                  <a:t>，标签空间</a:t>
                </a:r>
                <a:r>
                  <a:rPr lang="en-US" altLang="zh-CN" dirty="0">
                    <a:latin typeface="Arial" panose="020B0604020202020204" pitchFamily="34" charset="0"/>
                    <a:sym typeface="Symbol" charset="0"/>
                  </a:rPr>
                  <a:t>T)</a:t>
                </a:r>
                <a:r>
                  <a:rPr lang="zh-CN" altLang="en-US" dirty="0">
                    <a:latin typeface="Arial" panose="020B0604020202020204" pitchFamily="34" charset="0"/>
                    <a:sym typeface="Symbol" charset="0"/>
                  </a:rPr>
                  <a:t>上的一对算法：</a:t>
                </a:r>
                <a:endParaRPr lang="en-US" dirty="0">
                  <a:latin typeface="Arial" panose="020B0604020202020204" pitchFamily="34" charset="0"/>
                  <a:sym typeface="Symbol" charset="0"/>
                </a:endParaRPr>
              </a:p>
              <a:p>
                <a:pPr marL="1066773" lvl="1">
                  <a:spcBef>
                    <a:spcPts val="1600"/>
                  </a:spcBef>
                  <a:tabLst>
                    <a:tab pos="4267093" algn="l"/>
                  </a:tabLst>
                </a:pPr>
                <a:r>
                  <a:rPr lang="en-US" altLang="zh-CN" dirty="0">
                    <a:sym typeface="Symbol" charset="0"/>
                  </a:rPr>
                  <a:t>MAC</a:t>
                </a:r>
                <a:r>
                  <a:rPr lang="zh-CN" altLang="en-US" dirty="0">
                    <a:latin typeface="Arial" panose="020B0604020202020204" pitchFamily="34" charset="0"/>
                    <a:sym typeface="Symbol" charset="0"/>
                  </a:rPr>
                  <a:t>签名</a:t>
                </a:r>
                <a:r>
                  <a:rPr lang="en-US" altLang="zh-CN" dirty="0">
                    <a:sym typeface="Symbol" charset="0"/>
                  </a:rPr>
                  <a:t>(signing)</a:t>
                </a:r>
                <a:r>
                  <a:rPr lang="zh-CN" altLang="en-US" dirty="0">
                    <a:latin typeface="Arial" panose="020B0604020202020204" pitchFamily="34" charset="0"/>
                    <a:sym typeface="Symbol" charset="0"/>
                  </a:rPr>
                  <a:t>算法：</a:t>
                </a:r>
                <a:r>
                  <a:rPr lang="en-US" altLang="zh-CN" dirty="0">
                    <a:latin typeface="Arial" panose="020B0604020202020204" pitchFamily="34" charset="0"/>
                    <a:sym typeface="Symbol" charset="0"/>
                  </a:rPr>
                  <a:t>	   	</a:t>
                </a:r>
                <a:r>
                  <a:rPr lang="en-US" dirty="0">
                    <a:latin typeface="Arial" panose="020B0604020202020204" pitchFamily="34" charset="0"/>
                    <a:sym typeface="Symbol" charset="0"/>
                  </a:rPr>
                  <a:t>S(k, m)  </a:t>
                </a:r>
                <a:r>
                  <a:rPr lang="zh-CN" altLang="en-US" dirty="0">
                    <a:latin typeface="Arial" panose="020B0604020202020204" pitchFamily="34" charset="0"/>
                    <a:sym typeface="Symbol" charset="0"/>
                  </a:rPr>
                  <a:t>→ </a:t>
                </a:r>
                <a:r>
                  <a:rPr lang="en-US" dirty="0">
                    <a:latin typeface="Arial" panose="020B0604020202020204" pitchFamily="34" charset="0"/>
                    <a:sym typeface="Symbol" charset="0"/>
                  </a:rPr>
                  <a:t> t      </a:t>
                </a:r>
                <a:r>
                  <a:rPr lang="en-US" dirty="0">
                    <a:sym typeface="Symbol" charset="0"/>
                  </a:rPr>
                  <a:t>(t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  <a:sym typeface="Symbol" charset="0"/>
                      </a:rPr>
                      <m:t>∈</m:t>
                    </m:r>
                  </m:oMath>
                </a14:m>
                <a:r>
                  <a:rPr lang="en-US" dirty="0">
                    <a:sym typeface="Symbol" charset="0"/>
                  </a:rPr>
                  <a:t> T)</a:t>
                </a:r>
              </a:p>
              <a:p>
                <a:pPr marL="1066773" lvl="1">
                  <a:spcBef>
                    <a:spcPts val="1600"/>
                  </a:spcBef>
                  <a:tabLst>
                    <a:tab pos="4267093" algn="l"/>
                  </a:tabLst>
                </a:pPr>
                <a:r>
                  <a:rPr lang="en-US" altLang="zh-CN" dirty="0">
                    <a:sym typeface="Symbol" charset="0"/>
                  </a:rPr>
                  <a:t>MAC</a:t>
                </a:r>
                <a:r>
                  <a:rPr lang="zh-CN" altLang="en-US" dirty="0">
                    <a:latin typeface="Arial" panose="020B0604020202020204" pitchFamily="34" charset="0"/>
                    <a:sym typeface="Symbol" charset="0"/>
                  </a:rPr>
                  <a:t>验证</a:t>
                </a:r>
                <a:r>
                  <a:rPr lang="en-US" altLang="zh-CN" dirty="0">
                    <a:latin typeface="Arial" panose="020B0604020202020204" pitchFamily="34" charset="0"/>
                    <a:sym typeface="Symbol" charset="0"/>
                  </a:rPr>
                  <a:t>(verification)</a:t>
                </a:r>
                <a:r>
                  <a:rPr lang="zh-CN" altLang="en-US" dirty="0">
                    <a:latin typeface="Arial" panose="020B0604020202020204" pitchFamily="34" charset="0"/>
                    <a:sym typeface="Symbol" charset="0"/>
                  </a:rPr>
                  <a:t>算法：</a:t>
                </a:r>
                <a:r>
                  <a:rPr lang="en-US" altLang="zh-CN" dirty="0">
                    <a:sym typeface="Symbol" charset="0"/>
                  </a:rPr>
                  <a:t>	</a:t>
                </a:r>
                <a:r>
                  <a:rPr lang="en-US" dirty="0">
                    <a:latin typeface="Arial" panose="020B0604020202020204" pitchFamily="34" charset="0"/>
                    <a:sym typeface="Symbol" charset="0"/>
                  </a:rPr>
                  <a:t>V(k, m, t)  </a:t>
                </a:r>
                <a:r>
                  <a:rPr lang="zh-CN" altLang="en-US" dirty="0">
                    <a:latin typeface="Arial" panose="020B0604020202020204" pitchFamily="34" charset="0"/>
                    <a:sym typeface="Symbol" charset="0"/>
                  </a:rPr>
                  <a:t>→  </a:t>
                </a:r>
                <a:r>
                  <a:rPr lang="en-US" altLang="zh-CN" sz="2400" dirty="0">
                    <a:latin typeface="Arial" panose="020B0604020202020204" pitchFamily="34" charset="0"/>
                    <a:ea typeface="微软雅黑" panose="020B0503020204020204" pitchFamily="34" charset="-122"/>
                  </a:rPr>
                  <a:t>'</a:t>
                </a:r>
                <a:r>
                  <a:rPr lang="en-US" dirty="0">
                    <a:latin typeface="Arial" panose="020B0604020202020204" pitchFamily="34" charset="0"/>
                    <a:sym typeface="Symbol" charset="0"/>
                  </a:rPr>
                  <a:t>yes</a:t>
                </a:r>
                <a:r>
                  <a:rPr lang="en-US" altLang="zh-CN" sz="2400" dirty="0">
                    <a:latin typeface="Arial" panose="020B0604020202020204" pitchFamily="34" charset="0"/>
                    <a:ea typeface="微软雅黑" panose="020B0503020204020204" pitchFamily="34" charset="-122"/>
                  </a:rPr>
                  <a:t>'</a:t>
                </a:r>
                <a:r>
                  <a:rPr lang="en-US" dirty="0">
                    <a:latin typeface="Arial" panose="020B0604020202020204" pitchFamily="34" charset="0"/>
                    <a:sym typeface="Symbol" charset="0"/>
                  </a:rPr>
                  <a:t> </a:t>
                </a:r>
                <a:r>
                  <a:rPr lang="zh-CN" altLang="en-US" dirty="0">
                    <a:latin typeface="Arial" panose="020B0604020202020204" pitchFamily="34" charset="0"/>
                    <a:sym typeface="Symbol" charset="0"/>
                  </a:rPr>
                  <a:t>或</a:t>
                </a:r>
                <a:r>
                  <a:rPr lang="en-US" dirty="0">
                    <a:latin typeface="Arial" panose="020B0604020202020204" pitchFamily="34" charset="0"/>
                    <a:sym typeface="Symbol" charset="0"/>
                  </a:rPr>
                  <a:t> </a:t>
                </a:r>
                <a:r>
                  <a:rPr lang="en-US" altLang="zh-CN" sz="2400" dirty="0">
                    <a:latin typeface="Arial" panose="020B0604020202020204" pitchFamily="34" charset="0"/>
                    <a:ea typeface="微软雅黑" panose="020B0503020204020204" pitchFamily="34" charset="-122"/>
                  </a:rPr>
                  <a:t>'</a:t>
                </a:r>
                <a:r>
                  <a:rPr lang="en-US" altLang="zh-CN" dirty="0">
                    <a:latin typeface="Arial" panose="020B0604020202020204" pitchFamily="34" charset="0"/>
                    <a:sym typeface="Symbol" charset="0"/>
                  </a:rPr>
                  <a:t>no</a:t>
                </a:r>
                <a:r>
                  <a:rPr lang="en-US" altLang="zh-CN" sz="2400" dirty="0">
                    <a:latin typeface="Arial" panose="020B0604020202020204" pitchFamily="34" charset="0"/>
                    <a:ea typeface="微软雅黑" panose="020B0503020204020204" pitchFamily="34" charset="-122"/>
                  </a:rPr>
                  <a:t>'</a:t>
                </a:r>
                <a:endParaRPr lang="en-US" dirty="0">
                  <a:latin typeface="Arial" panose="020B0604020202020204" pitchFamily="34" charset="0"/>
                  <a:sym typeface="Symbol" charset="0"/>
                </a:endParaRPr>
              </a:p>
            </p:txBody>
          </p:sp>
        </mc:Choice>
        <mc:Fallback>
          <p:sp>
            <p:nvSpPr>
              <p:cNvPr id="512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28688" y="1357382"/>
                <a:ext cx="10425112" cy="2235200"/>
              </a:xfrm>
              <a:blipFill>
                <a:blip r:embed="rId2"/>
                <a:stretch>
                  <a:fillRect l="-1169" t="-3279" r="-18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31" name="Text Box 11"/>
          <p:cNvSpPr txBox="1">
            <a:spLocks noChangeArrowheads="1"/>
          </p:cNvSpPr>
          <p:nvPr/>
        </p:nvSpPr>
        <p:spPr bwMode="auto">
          <a:xfrm>
            <a:off x="1163716" y="4737769"/>
            <a:ext cx="27999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00009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生成标签：</a:t>
            </a:r>
            <a:endParaRPr lang="en-US" altLang="zh-CN" sz="2800" dirty="0">
              <a:solidFill>
                <a:srgbClr val="00009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r"/>
            <a:r>
              <a:rPr lang="en-US" sz="2800" dirty="0">
                <a:solidFill>
                  <a:srgbClr val="00009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tag </a:t>
            </a:r>
            <a:r>
              <a:rPr lang="en-US" sz="2800" dirty="0">
                <a:solidFill>
                  <a:srgbClr val="00009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Symbol" charset="0"/>
              </a:rPr>
              <a:t>= S(k, m)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0FDA62E0-654A-44EE-B0C9-19863F868C15}"/>
              </a:ext>
            </a:extLst>
          </p:cNvPr>
          <p:cNvGrpSpPr/>
          <p:nvPr/>
        </p:nvGrpSpPr>
        <p:grpSpPr>
          <a:xfrm>
            <a:off x="2004867" y="3393457"/>
            <a:ext cx="7936886" cy="1191087"/>
            <a:chOff x="2004867" y="3885068"/>
            <a:chExt cx="7936886" cy="1191087"/>
          </a:xfrm>
        </p:grpSpPr>
        <p:sp>
          <p:nvSpPr>
            <p:cNvPr id="5124" name="Rectangle 4"/>
            <p:cNvSpPr>
              <a:spLocks noChangeArrowheads="1"/>
            </p:cNvSpPr>
            <p:nvPr/>
          </p:nvSpPr>
          <p:spPr bwMode="auto">
            <a:xfrm>
              <a:off x="2004867" y="4390355"/>
              <a:ext cx="11176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ea typeface="微软雅黑" panose="020B0503020204020204" pitchFamily="34" charset="-122"/>
                </a:rPr>
                <a:t>Alice</a:t>
              </a:r>
            </a:p>
          </p:txBody>
        </p:sp>
        <p:sp>
          <p:nvSpPr>
            <p:cNvPr id="5127" name="Text Box 7"/>
            <p:cNvSpPr txBox="1">
              <a:spLocks noChangeArrowheads="1"/>
            </p:cNvSpPr>
            <p:nvPr/>
          </p:nvSpPr>
          <p:spPr bwMode="auto">
            <a:xfrm>
              <a:off x="2337703" y="3885068"/>
              <a:ext cx="451927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3200" dirty="0">
                  <a:latin typeface="Arial" panose="020B0604020202020204" pitchFamily="34" charset="0"/>
                  <a:ea typeface="微软雅黑" panose="020B0503020204020204" pitchFamily="34" charset="-122"/>
                </a:rPr>
                <a:t>k</a:t>
              </a:r>
            </a:p>
          </p:txBody>
        </p:sp>
        <p:sp>
          <p:nvSpPr>
            <p:cNvPr id="5129" name="Rectangle 9"/>
            <p:cNvSpPr>
              <a:spLocks noChangeArrowheads="1"/>
            </p:cNvSpPr>
            <p:nvPr/>
          </p:nvSpPr>
          <p:spPr bwMode="auto">
            <a:xfrm>
              <a:off x="3499552" y="4234322"/>
              <a:ext cx="3454400" cy="381000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2400" dirty="0">
                  <a:latin typeface="Arial" panose="020B0604020202020204" pitchFamily="34" charset="0"/>
                  <a:ea typeface="微软雅黑" panose="020B0503020204020204" pitchFamily="34" charset="-122"/>
                </a:rPr>
                <a:t>消息</a:t>
              </a:r>
              <a:r>
                <a:rPr lang="en-US" sz="2400" dirty="0">
                  <a:latin typeface="Arial" panose="020B0604020202020204" pitchFamily="34" charset="0"/>
                  <a:ea typeface="微软雅黑" panose="020B0503020204020204" pitchFamily="34" charset="-122"/>
                </a:rPr>
                <a:t>  m </a:t>
              </a:r>
            </a:p>
          </p:txBody>
        </p:sp>
        <p:sp>
          <p:nvSpPr>
            <p:cNvPr id="5130" name="Rectangle 10"/>
            <p:cNvSpPr>
              <a:spLocks noChangeArrowheads="1"/>
            </p:cNvSpPr>
            <p:nvPr/>
          </p:nvSpPr>
          <p:spPr bwMode="auto">
            <a:xfrm>
              <a:off x="7083070" y="4234322"/>
              <a:ext cx="1117599" cy="381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2400" dirty="0">
                  <a:latin typeface="Arial" panose="020B0604020202020204" pitchFamily="34" charset="0"/>
                  <a:ea typeface="微软雅黑" panose="020B0503020204020204" pitchFamily="34" charset="-122"/>
                </a:rPr>
                <a:t>标签</a:t>
              </a:r>
              <a:r>
                <a:rPr lang="en-US" sz="2400" dirty="0">
                  <a:latin typeface="Arial" panose="020B0604020202020204" pitchFamily="34" charset="0"/>
                  <a:ea typeface="微软雅黑" panose="020B0503020204020204" pitchFamily="34" charset="-122"/>
                </a:rPr>
                <a:t>tag</a:t>
              </a:r>
            </a:p>
          </p:txBody>
        </p:sp>
        <p:sp>
          <p:nvSpPr>
            <p:cNvPr id="26" name="Rectangle 4">
              <a:extLst>
                <a:ext uri="{FF2B5EF4-FFF2-40B4-BE49-F238E27FC236}">
                  <a16:creationId xmlns:a16="http://schemas.microsoft.com/office/drawing/2014/main" id="{8908E2FB-7A9D-45B5-A6C3-1B6D8FA170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24153" y="4385451"/>
              <a:ext cx="11176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 dirty="0">
                  <a:latin typeface="Arial" panose="020B0604020202020204" pitchFamily="34" charset="0"/>
                  <a:ea typeface="微软雅黑" panose="020B0503020204020204" pitchFamily="34" charset="-122"/>
                </a:rPr>
                <a:t>Bob</a:t>
              </a:r>
            </a:p>
          </p:txBody>
        </p: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8F89C2FF-0938-4CA7-BBB4-FBBFF31A070F}"/>
                </a:ext>
              </a:extLst>
            </p:cNvPr>
            <p:cNvCxnSpPr>
              <a:stCxn id="5124" idx="3"/>
              <a:endCxn id="26" idx="1"/>
            </p:cNvCxnSpPr>
            <p:nvPr/>
          </p:nvCxnSpPr>
          <p:spPr>
            <a:xfrm flipV="1">
              <a:off x="3122467" y="4728351"/>
              <a:ext cx="5701686" cy="4904"/>
            </a:xfrm>
            <a:prstGeom prst="straightConnector1">
              <a:avLst/>
            </a:prstGeom>
            <a:ln w="317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 Box 7">
              <a:extLst>
                <a:ext uri="{FF2B5EF4-FFF2-40B4-BE49-F238E27FC236}">
                  <a16:creationId xmlns:a16="http://schemas.microsoft.com/office/drawing/2014/main" id="{37492D5C-B254-457D-9DB6-6DE7A8EDB5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56989" y="3885068"/>
              <a:ext cx="451927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3200" dirty="0">
                  <a:latin typeface="Arial" panose="020B0604020202020204" pitchFamily="34" charset="0"/>
                  <a:ea typeface="微软雅黑" panose="020B0503020204020204" pitchFamily="34" charset="-122"/>
                </a:rPr>
                <a:t>k</a:t>
              </a:r>
            </a:p>
          </p:txBody>
        </p:sp>
      </p:grpSp>
      <p:sp>
        <p:nvSpPr>
          <p:cNvPr id="33" name="Text Box 11">
            <a:extLst>
              <a:ext uri="{FF2B5EF4-FFF2-40B4-BE49-F238E27FC236}">
                <a16:creationId xmlns:a16="http://schemas.microsoft.com/office/drawing/2014/main" id="{871B6C99-82E3-47AA-83F4-7A2276DCA6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7679" y="4737769"/>
            <a:ext cx="4150545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00009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验证标签：</a:t>
            </a:r>
            <a:endParaRPr lang="en-US" altLang="zh-CN" sz="2800" dirty="0">
              <a:solidFill>
                <a:srgbClr val="00009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r"/>
            <a:r>
              <a:rPr lang="sv-SE" sz="2800" dirty="0">
                <a:solidFill>
                  <a:srgbClr val="00009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V(k, m, tag)</a:t>
            </a:r>
            <a:r>
              <a:rPr lang="zh-CN" altLang="en-US" sz="2800" dirty="0">
                <a:solidFill>
                  <a:srgbClr val="00009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＝</a:t>
            </a:r>
            <a:r>
              <a:rPr lang="en-US" altLang="zh-CN" sz="2800" dirty="0">
                <a:solidFill>
                  <a:srgbClr val="00009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'yes'</a:t>
            </a:r>
            <a:r>
              <a:rPr lang="zh-CN" altLang="en-US" sz="2800" dirty="0">
                <a:solidFill>
                  <a:srgbClr val="00009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或</a:t>
            </a:r>
            <a:r>
              <a:rPr lang="en-US" altLang="zh-CN" sz="2800" dirty="0">
                <a:solidFill>
                  <a:srgbClr val="00009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'no'</a:t>
            </a:r>
            <a:endParaRPr lang="en-US" sz="2800" dirty="0">
              <a:solidFill>
                <a:srgbClr val="000090"/>
              </a:solidFill>
              <a:latin typeface="Arial" panose="020B0604020202020204" pitchFamily="34" charset="0"/>
              <a:ea typeface="微软雅黑" panose="020B0503020204020204" pitchFamily="34" charset="-122"/>
              <a:sym typeface="Symbo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F27931DE-C9D8-4DBB-9D67-54F91DE3A126}"/>
                  </a:ext>
                </a:extLst>
              </p:cNvPr>
              <p:cNvSpPr txBox="1"/>
              <p:nvPr/>
            </p:nvSpPr>
            <p:spPr>
              <a:xfrm>
                <a:off x="1449893" y="5926391"/>
                <a:ext cx="921919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2800" dirty="0">
                    <a:latin typeface="Arial" panose="020B0604020202020204" pitchFamily="34" charset="0"/>
                    <a:ea typeface="微软雅黑" panose="020B0503020204020204" pitchFamily="34" charset="-122"/>
                  </a:rPr>
                  <a:t>一致性要求：</a:t>
                </a:r>
                <a14:m>
                  <m:oMath xmlns:m="http://schemas.openxmlformats.org/officeDocument/2006/math">
                    <m:r>
                      <a:rPr lang="en-US" altLang="zh-CN" sz="2800" dirty="0" smtClean="0">
                        <a:latin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altLang="zh-CN" sz="2800" dirty="0">
                    <a:latin typeface="Arial" panose="020B0604020202020204" pitchFamily="34" charset="0"/>
                    <a:ea typeface="微软雅黑" panose="020B0503020204020204" pitchFamily="34" charset="-122"/>
                  </a:rPr>
                  <a:t> k </a:t>
                </a:r>
                <a14:m>
                  <m:oMath xmlns:m="http://schemas.openxmlformats.org/officeDocument/2006/math">
                    <m:r>
                      <a:rPr lang="en-US" altLang="zh-CN" sz="2800" dirty="0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zh-CN" sz="2800" dirty="0">
                    <a:latin typeface="Arial" panose="020B0604020202020204" pitchFamily="34" charset="0"/>
                    <a:ea typeface="微软雅黑" panose="020B0503020204020204" pitchFamily="34" charset="-122"/>
                  </a:rPr>
                  <a:t> K,  </a:t>
                </a:r>
                <a14:m>
                  <m:oMath xmlns:m="http://schemas.openxmlformats.org/officeDocument/2006/math">
                    <m:r>
                      <a:rPr lang="en-US" altLang="zh-CN" sz="2800" dirty="0">
                        <a:latin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altLang="zh-CN" sz="2800" dirty="0">
                    <a:latin typeface="Arial" panose="020B0604020202020204" pitchFamily="34" charset="0"/>
                    <a:ea typeface="微软雅黑" panose="020B0503020204020204" pitchFamily="34" charset="-122"/>
                  </a:rPr>
                  <a:t> m </a:t>
                </a:r>
                <a14:m>
                  <m:oMath xmlns:m="http://schemas.openxmlformats.org/officeDocument/2006/math">
                    <m:r>
                      <a:rPr lang="en-US" altLang="zh-CN" sz="2800" dirty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zh-CN" sz="2800" dirty="0">
                    <a:latin typeface="Arial" panose="020B0604020202020204" pitchFamily="34" charset="0"/>
                    <a:ea typeface="微软雅黑" panose="020B0503020204020204" pitchFamily="34" charset="-122"/>
                  </a:rPr>
                  <a:t> M,  </a:t>
                </a:r>
                <a:r>
                  <a:rPr lang="sv-SE" altLang="zh-CN" sz="2800" dirty="0">
                    <a:solidFill>
                      <a:srgbClr val="00009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rPr>
                  <a:t>V(k, m, </a:t>
                </a:r>
                <a:r>
                  <a:rPr lang="en-US" altLang="zh-CN" sz="2800" dirty="0">
                    <a:solidFill>
                      <a:srgbClr val="000090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Symbol" charset="0"/>
                  </a:rPr>
                  <a:t>S(k, m)</a:t>
                </a:r>
                <a:r>
                  <a:rPr lang="sv-SE" altLang="zh-CN" sz="2800" dirty="0">
                    <a:solidFill>
                      <a:srgbClr val="00009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rPr>
                  <a:t>)</a:t>
                </a:r>
                <a:r>
                  <a:rPr lang="zh-CN" altLang="en-US" sz="2800" dirty="0">
                    <a:solidFill>
                      <a:srgbClr val="00009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rPr>
                  <a:t> ＝ </a:t>
                </a:r>
                <a:r>
                  <a:rPr lang="en-US" altLang="zh-CN" sz="2800" dirty="0">
                    <a:solidFill>
                      <a:srgbClr val="00009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rPr>
                  <a:t>'yes'</a:t>
                </a:r>
                <a:endParaRPr lang="en-US" altLang="zh-CN" sz="2800" dirty="0"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F27931DE-C9D8-4DBB-9D67-54F91DE3A1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9893" y="5926391"/>
                <a:ext cx="9219190" cy="523220"/>
              </a:xfrm>
              <a:prstGeom prst="rect">
                <a:avLst/>
              </a:prstGeom>
              <a:blipFill>
                <a:blip r:embed="rId3"/>
                <a:stretch>
                  <a:fillRect l="-794" t="-12791" r="-728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Line 4">
            <a:extLst>
              <a:ext uri="{FF2B5EF4-FFF2-40B4-BE49-F238E27FC236}">
                <a16:creationId xmlns:a16="http://schemas.microsoft.com/office/drawing/2014/main" id="{60138358-0AE6-4394-8217-0646F8FD11BB}"/>
              </a:ext>
            </a:extLst>
          </p:cNvPr>
          <p:cNvSpPr>
            <a:spLocks noChangeShapeType="1"/>
          </p:cNvSpPr>
          <p:nvPr/>
        </p:nvSpPr>
        <p:spPr bwMode="auto">
          <a:xfrm>
            <a:off x="319088" y="5805480"/>
            <a:ext cx="11480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40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8B4B137-7608-4693-9023-E85B0014E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09ED5-6BF2-45F1-A9CE-97B924BE8C46}" type="slidenum">
              <a:rPr lang="zh-CN" altLang="en-US" smtClean="0"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2044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1400" y="175179"/>
            <a:ext cx="8432260" cy="566325"/>
          </a:xfrm>
        </p:spPr>
        <p:txBody>
          <a:bodyPr/>
          <a:lstStyle/>
          <a:p>
            <a:r>
              <a:rPr lang="en-US" altLang="zh-CN" dirty="0"/>
              <a:t>5.1.1 MAC</a:t>
            </a:r>
            <a:r>
              <a:rPr lang="zh-CN" altLang="en-US" dirty="0"/>
              <a:t>定义 </a:t>
            </a:r>
            <a:r>
              <a:rPr lang="en-US" altLang="zh-CN" dirty="0"/>
              <a:t>— </a:t>
            </a:r>
            <a:r>
              <a:rPr lang="zh-CN" altLang="en-US" dirty="0"/>
              <a:t>完整性需要密钥保证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4805153"/>
            <a:ext cx="10972800" cy="1235724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CRC </a:t>
            </a:r>
            <a:r>
              <a:rPr lang="zh-CN" altLang="en-US" sz="2400" dirty="0"/>
              <a:t>旨在检测随机错误，而不是恶意错误
攻击者可以轻松地修改消息 </a:t>
            </a:r>
            <a:r>
              <a:rPr lang="en-US" altLang="zh-CN" sz="2400" dirty="0"/>
              <a:t>m </a:t>
            </a:r>
            <a:r>
              <a:rPr lang="zh-CN" altLang="en-US" sz="2400" dirty="0"/>
              <a:t>并重新计算 </a:t>
            </a:r>
            <a:r>
              <a:rPr lang="en-US" altLang="zh-CN" sz="2400"/>
              <a:t>CRC</a:t>
            </a:r>
            <a:endParaRPr lang="en-US" sz="2400" dirty="0"/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F6242C9A-F54F-4A21-9402-59B203CA8D88}"/>
              </a:ext>
            </a:extLst>
          </p:cNvPr>
          <p:cNvGrpSpPr/>
          <p:nvPr/>
        </p:nvGrpSpPr>
        <p:grpSpPr>
          <a:xfrm>
            <a:off x="2091045" y="2486943"/>
            <a:ext cx="7936886" cy="690704"/>
            <a:chOff x="2004867" y="4385451"/>
            <a:chExt cx="7936886" cy="690704"/>
          </a:xfrm>
        </p:grpSpPr>
        <p:sp>
          <p:nvSpPr>
            <p:cNvPr id="23" name="Rectangle 4">
              <a:extLst>
                <a:ext uri="{FF2B5EF4-FFF2-40B4-BE49-F238E27FC236}">
                  <a16:creationId xmlns:a16="http://schemas.microsoft.com/office/drawing/2014/main" id="{82ED3D52-11A6-4AC9-BF4B-D92FB76106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4867" y="4390355"/>
              <a:ext cx="11176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ea typeface="微软雅黑" panose="020B0503020204020204" pitchFamily="34" charset="-122"/>
                </a:rPr>
                <a:t>Alice</a:t>
              </a:r>
            </a:p>
          </p:txBody>
        </p:sp>
        <p:sp>
          <p:nvSpPr>
            <p:cNvPr id="27" name="Rectangle 4">
              <a:extLst>
                <a:ext uri="{FF2B5EF4-FFF2-40B4-BE49-F238E27FC236}">
                  <a16:creationId xmlns:a16="http://schemas.microsoft.com/office/drawing/2014/main" id="{09D59012-C5BD-407D-A6D6-3FDE0E86F6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24153" y="4385451"/>
              <a:ext cx="11176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 dirty="0">
                  <a:latin typeface="Arial" panose="020B0604020202020204" pitchFamily="34" charset="0"/>
                  <a:ea typeface="微软雅黑" panose="020B0503020204020204" pitchFamily="34" charset="-122"/>
                </a:rPr>
                <a:t>Bob</a:t>
              </a:r>
            </a:p>
          </p:txBody>
        </p: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7D3F9C50-88AA-4B83-887D-F2F82E82B44B}"/>
                </a:ext>
              </a:extLst>
            </p:cNvPr>
            <p:cNvCxnSpPr>
              <a:stCxn id="23" idx="3"/>
              <a:endCxn id="27" idx="1"/>
            </p:cNvCxnSpPr>
            <p:nvPr/>
          </p:nvCxnSpPr>
          <p:spPr>
            <a:xfrm flipV="1">
              <a:off x="3122467" y="4728351"/>
              <a:ext cx="5701686" cy="4904"/>
            </a:xfrm>
            <a:prstGeom prst="straightConnector1">
              <a:avLst/>
            </a:prstGeom>
            <a:ln w="317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 Box 11">
            <a:extLst>
              <a:ext uri="{FF2B5EF4-FFF2-40B4-BE49-F238E27FC236}">
                <a16:creationId xmlns:a16="http://schemas.microsoft.com/office/drawing/2014/main" id="{E3932EE6-DB98-4453-B0A2-DDD4D0C999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9894" y="3360986"/>
            <a:ext cx="27999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00009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生成标签：</a:t>
            </a:r>
            <a:endParaRPr lang="en-US" altLang="zh-CN" sz="2800" dirty="0">
              <a:solidFill>
                <a:srgbClr val="00009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r"/>
            <a:r>
              <a:rPr lang="en-US" sz="2800" dirty="0">
                <a:solidFill>
                  <a:srgbClr val="00009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tag </a:t>
            </a:r>
            <a:r>
              <a:rPr lang="en-US" sz="2800" dirty="0">
                <a:solidFill>
                  <a:srgbClr val="00009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Symbol" charset="0"/>
              </a:rPr>
              <a:t>= CRC(m)</a:t>
            </a:r>
          </a:p>
        </p:txBody>
      </p:sp>
      <p:sp>
        <p:nvSpPr>
          <p:cNvPr id="33" name="Text Box 11">
            <a:extLst>
              <a:ext uri="{FF2B5EF4-FFF2-40B4-BE49-F238E27FC236}">
                <a16:creationId xmlns:a16="http://schemas.microsoft.com/office/drawing/2014/main" id="{DF54EB48-E60F-4B23-BAE6-1C713C7D7C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3857" y="3354760"/>
            <a:ext cx="4150545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00009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验证标签：</a:t>
            </a:r>
            <a:endParaRPr lang="en-US" altLang="zh-CN" sz="2800" dirty="0">
              <a:solidFill>
                <a:srgbClr val="00009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r"/>
            <a:r>
              <a:rPr lang="sv-SE" sz="2800" dirty="0">
                <a:solidFill>
                  <a:srgbClr val="00009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V(m, tag)</a:t>
            </a:r>
            <a:r>
              <a:rPr lang="zh-CN" altLang="en-US" sz="2800" dirty="0">
                <a:solidFill>
                  <a:srgbClr val="00009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＝</a:t>
            </a:r>
            <a:r>
              <a:rPr lang="en-US" altLang="zh-CN" sz="2800" dirty="0">
                <a:solidFill>
                  <a:srgbClr val="00009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'yes’</a:t>
            </a:r>
            <a:r>
              <a:rPr lang="zh-CN" altLang="en-US" sz="2800" dirty="0">
                <a:solidFill>
                  <a:srgbClr val="00009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或</a:t>
            </a:r>
            <a:r>
              <a:rPr lang="en-US" altLang="zh-CN" sz="2800" dirty="0">
                <a:solidFill>
                  <a:srgbClr val="00009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’no'</a:t>
            </a:r>
            <a:endParaRPr lang="en-US" sz="2800" dirty="0">
              <a:solidFill>
                <a:srgbClr val="000090"/>
              </a:solidFill>
              <a:latin typeface="Arial" panose="020B0604020202020204" pitchFamily="34" charset="0"/>
              <a:ea typeface="微软雅黑" panose="020B0503020204020204" pitchFamily="34" charset="-122"/>
              <a:sym typeface="Symbol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26DFC9EF-DA08-4E7B-ABBC-11825620AB8D}"/>
              </a:ext>
            </a:extLst>
          </p:cNvPr>
          <p:cNvSpPr txBox="1"/>
          <p:nvPr/>
        </p:nvSpPr>
        <p:spPr>
          <a:xfrm>
            <a:off x="609600" y="1333434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Arial" panose="020B0604020202020204" pitchFamily="34" charset="0"/>
                <a:ea typeface="微软雅黑" panose="020B0503020204020204" pitchFamily="34" charset="-122"/>
              </a:rPr>
              <a:t>假设没有密钥：</a:t>
            </a:r>
            <a:endParaRPr lang="en-US" altLang="zh-CN" sz="28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728CA5F8-36CA-44DC-992E-8332C1FE72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9552" y="2300250"/>
            <a:ext cx="3454400" cy="381000"/>
          </a:xfrm>
          <a:prstGeom prst="rect">
            <a:avLst/>
          </a:prstGeom>
          <a:solidFill>
            <a:srgbClr val="00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</a:rPr>
              <a:t>消息</a:t>
            </a:r>
            <a:r>
              <a:rPr lang="en-US" sz="2400" dirty="0">
                <a:latin typeface="Arial" panose="020B0604020202020204" pitchFamily="34" charset="0"/>
                <a:ea typeface="微软雅黑" panose="020B0503020204020204" pitchFamily="34" charset="-122"/>
              </a:rPr>
              <a:t>  m </a:t>
            </a:r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BC7F1120-503D-4525-9679-8273E9BE06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3070" y="2300250"/>
            <a:ext cx="1117599" cy="381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</a:rPr>
              <a:t>标签</a:t>
            </a:r>
            <a:r>
              <a:rPr lang="en-US" sz="2400" dirty="0">
                <a:latin typeface="Arial" panose="020B0604020202020204" pitchFamily="34" charset="0"/>
                <a:ea typeface="微软雅黑" panose="020B0503020204020204" pitchFamily="34" charset="-122"/>
              </a:rPr>
              <a:t>tag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EFAF0F8-87A2-405D-81E1-BF98CD371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09ED5-6BF2-45F1-A9CE-97B924BE8C46}" type="slidenum">
              <a:rPr lang="zh-CN" altLang="en-US" smtClean="0"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2607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5.1.2 </a:t>
            </a:r>
            <a:r>
              <a:rPr lang="zh-CN" altLang="en-US" dirty="0"/>
              <a:t>根据攻击模型 定义安全的</a:t>
            </a:r>
            <a:r>
              <a:rPr lang="en-US" altLang="zh-CN" dirty="0"/>
              <a:t>MAC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57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838200" y="1361441"/>
                <a:ext cx="10515600" cy="2932348"/>
              </a:xfrm>
            </p:spPr>
            <p:txBody>
              <a:bodyPr>
                <a:noAutofit/>
              </a:bodyPr>
              <a:lstStyle/>
              <a:p>
                <a:r>
                  <a:rPr lang="zh-CN" altLang="en-US" dirty="0"/>
                  <a:t>攻击者的能力：选择明文攻击</a:t>
                </a:r>
                <a:endParaRPr lang="en-US" altLang="zh-CN" dirty="0"/>
              </a:p>
              <a:p>
                <a:pPr marL="914400" lvl="1" indent="-457200"/>
                <a:r>
                  <a:rPr lang="zh-CN" altLang="en-US" dirty="0"/>
                  <a:t>对于 </a:t>
                </a:r>
                <a:r>
                  <a:rPr lang="en-US" altLang="zh-CN" dirty="0"/>
                  <a:t>m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,m</a:t>
                </a:r>
                <a:r>
                  <a:rPr lang="en-US" altLang="zh-CN" baseline="-25000" dirty="0"/>
                  <a:t>2</a:t>
                </a:r>
                <a:r>
                  <a:rPr lang="en-US" altLang="zh-CN" dirty="0"/>
                  <a:t>,…, </a:t>
                </a:r>
                <a:r>
                  <a:rPr lang="en-US" altLang="zh-CN" dirty="0" err="1"/>
                  <a:t>m</a:t>
                </a:r>
                <a:r>
                  <a:rPr lang="en-US" altLang="zh-CN" baseline="-25000" dirty="0" err="1"/>
                  <a:t>q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攻击者可获得  </a:t>
                </a:r>
                <a:r>
                  <a:rPr lang="en-US" altLang="zh-CN" dirty="0" err="1"/>
                  <a:t>t</a:t>
                </a:r>
                <a:r>
                  <a:rPr lang="en-US" altLang="zh-CN" baseline="-25000" dirty="0" err="1"/>
                  <a:t>i</a:t>
                </a:r>
                <a:r>
                  <a:rPr lang="en-US" altLang="zh-CN" dirty="0"/>
                  <a:t> = S(k, m</a:t>
                </a:r>
                <a:r>
                  <a:rPr lang="en-US" altLang="zh-CN" baseline="-25000" dirty="0"/>
                  <a:t>i</a:t>
                </a:r>
                <a:r>
                  <a:rPr lang="zh-CN" altLang="en-US" dirty="0"/>
                  <a:t>）</a:t>
                </a:r>
                <a:endParaRPr lang="en-US" altLang="zh-CN" dirty="0"/>
              </a:p>
              <a:p>
                <a:pPr marL="0" indent="0"/>
                <a:endParaRPr lang="en-US" altLang="zh-CN" dirty="0"/>
              </a:p>
              <a:p>
                <a:pPr marL="0" indent="0"/>
                <a:r>
                  <a:rPr lang="zh-CN" altLang="en-US" dirty="0"/>
                  <a:t>攻击者的目标：存在性伪造</a:t>
                </a:r>
                <a:endParaRPr lang="en-US" altLang="zh-CN" dirty="0"/>
              </a:p>
              <a:p>
                <a:pPr marL="914400" lvl="1" indent="-457200"/>
                <a:r>
                  <a:rPr lang="zh-CN" altLang="en-US" dirty="0"/>
                  <a:t>生成新的有效的 消息、标签 对：</a:t>
                </a:r>
                <a:r>
                  <a:rPr lang="en-US" altLang="zh-CN" dirty="0"/>
                  <a:t>(m, t)</a:t>
                </a:r>
                <a:r>
                  <a:rPr lang="zh-CN" altLang="en-US" dirty="0"/>
                  <a:t>，</a:t>
                </a:r>
                <a:r>
                  <a:rPr lang="en-US" altLang="zh-CN" sz="2400" dirty="0"/>
                  <a:t>(m, t)  </a:t>
                </a:r>
                <a14:m>
                  <m:oMath xmlns:m="http://schemas.openxmlformats.org/officeDocument/2006/math">
                    <m:r>
                      <a:rPr lang="zh-CN" altLang="en-US" sz="2400" i="1" dirty="0" smtClean="0">
                        <a:latin typeface="Cambria Math" panose="02040503050406030204" pitchFamily="18" charset="0"/>
                      </a:rPr>
                      <m:t>∉</m:t>
                    </m:r>
                  </m:oMath>
                </a14:m>
                <a:r>
                  <a:rPr lang="zh-CN" altLang="en-US" sz="2400" dirty="0"/>
                  <a:t>  </a:t>
                </a:r>
                <a:r>
                  <a:rPr lang="en-US" altLang="zh-CN" sz="2400" dirty="0"/>
                  <a:t>{ (m</a:t>
                </a:r>
                <a:r>
                  <a:rPr lang="en-US" altLang="zh-CN" sz="2400" baseline="-25000" dirty="0"/>
                  <a:t>1</a:t>
                </a:r>
                <a:r>
                  <a:rPr lang="en-US" altLang="zh-CN" sz="2400" dirty="0"/>
                  <a:t>,t</a:t>
                </a:r>
                <a:r>
                  <a:rPr lang="en-US" altLang="zh-CN" sz="2400" baseline="-25000" dirty="0"/>
                  <a:t>1</a:t>
                </a:r>
                <a:r>
                  <a:rPr lang="en-US" altLang="zh-CN" sz="2400" dirty="0"/>
                  <a:t>) ,… ,(</a:t>
                </a:r>
                <a:r>
                  <a:rPr lang="en-US" altLang="zh-CN" sz="2400" dirty="0" err="1"/>
                  <a:t>m</a:t>
                </a:r>
                <a:r>
                  <a:rPr lang="en-US" altLang="zh-CN" sz="2400" baseline="-25000" dirty="0" err="1"/>
                  <a:t>q</a:t>
                </a:r>
                <a:r>
                  <a:rPr lang="en-US" altLang="zh-CN" sz="2400" dirty="0" err="1"/>
                  <a:t>,t</a:t>
                </a:r>
                <a:r>
                  <a:rPr lang="en-US" altLang="zh-CN" sz="2400" baseline="-25000" dirty="0" err="1"/>
                  <a:t>q</a:t>
                </a:r>
                <a:r>
                  <a:rPr lang="en-US" altLang="zh-CN" sz="2400" dirty="0"/>
                  <a:t>) }</a:t>
                </a:r>
                <a:endParaRPr lang="en-US" dirty="0">
                  <a:sym typeface="Symbol" charset="0"/>
                </a:endParaRPr>
              </a:p>
            </p:txBody>
          </p:sp>
        </mc:Choice>
        <mc:Fallback xmlns="">
          <p:sp>
            <p:nvSpPr>
              <p:cNvPr id="2457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8200" y="1361441"/>
                <a:ext cx="10515600" cy="2932348"/>
              </a:xfrm>
              <a:blipFill>
                <a:blip r:embed="rId2"/>
                <a:stretch>
                  <a:fillRect l="-1217" t="-2079" r="-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580" name="Line 4"/>
          <p:cNvSpPr>
            <a:spLocks noChangeShapeType="1"/>
          </p:cNvSpPr>
          <p:nvPr/>
        </p:nvSpPr>
        <p:spPr bwMode="auto">
          <a:xfrm>
            <a:off x="319088" y="4615775"/>
            <a:ext cx="11480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40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FC25CB9-5EC1-43C2-A6E8-8BF47801C998}"/>
              </a:ext>
            </a:extLst>
          </p:cNvPr>
          <p:cNvSpPr txBox="1"/>
          <p:nvPr/>
        </p:nvSpPr>
        <p:spPr>
          <a:xfrm>
            <a:off x="3821389" y="4937759"/>
            <a:ext cx="7705956" cy="13162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攻击者无法为新消息生成有效的标签
根据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(m, t)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，攻击者不能生成消息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m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的另一标签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t’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286E7C1-1F13-48BC-A59F-BCE965D2E4E0}"/>
              </a:ext>
            </a:extLst>
          </p:cNvPr>
          <p:cNvSpPr txBox="1"/>
          <p:nvPr/>
        </p:nvSpPr>
        <p:spPr>
          <a:xfrm>
            <a:off x="590375" y="5260925"/>
            <a:ext cx="495649" cy="669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⇒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DC5393C-D58C-489C-BEC6-7B6B8FD1D251}"/>
              </a:ext>
            </a:extLst>
          </p:cNvPr>
          <p:cNvSpPr txBox="1"/>
          <p:nvPr/>
        </p:nvSpPr>
        <p:spPr>
          <a:xfrm>
            <a:off x="1086024" y="5264964"/>
            <a:ext cx="2060179" cy="6618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kumimoji="0" sz="2800" b="0" i="0" u="none" strike="noStrike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安全的</a:t>
            </a:r>
            <a:r>
              <a:rPr lang="en-US" altLang="zh-CN" dirty="0"/>
              <a:t>MAC</a:t>
            </a:r>
            <a:endParaRPr lang="zh-CN" altLang="en-US" dirty="0"/>
          </a:p>
        </p:txBody>
      </p:sp>
      <p:sp>
        <p:nvSpPr>
          <p:cNvPr id="10" name="左大括号 9">
            <a:extLst>
              <a:ext uri="{FF2B5EF4-FFF2-40B4-BE49-F238E27FC236}">
                <a16:creationId xmlns:a16="http://schemas.microsoft.com/office/drawing/2014/main" id="{3DCFB311-E446-41B5-9244-DA85EB967029}"/>
              </a:ext>
            </a:extLst>
          </p:cNvPr>
          <p:cNvSpPr/>
          <p:nvPr/>
        </p:nvSpPr>
        <p:spPr>
          <a:xfrm>
            <a:off x="3438525" y="5148263"/>
            <a:ext cx="261938" cy="1033462"/>
          </a:xfrm>
          <a:prstGeom prst="leftBrace">
            <a:avLst>
              <a:gd name="adj1" fmla="val 24696"/>
              <a:gd name="adj2" fmla="val 50000"/>
            </a:avLst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7901583-EF09-465F-8964-D36BA73CD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09ED5-6BF2-45F1-A9CE-97B924BE8C46}" type="slidenum">
              <a:rPr lang="zh-CN" altLang="en-US" smtClean="0"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4646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5.1.2 </a:t>
            </a:r>
            <a:r>
              <a:rPr lang="zh-CN" altLang="en-US" dirty="0"/>
              <a:t>根据攻击模型 定义安全的</a:t>
            </a:r>
            <a:r>
              <a:rPr lang="en-US" altLang="zh-CN" dirty="0"/>
              <a:t>MAC</a:t>
            </a:r>
            <a:endParaRPr lang="en-US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361440"/>
            <a:ext cx="10515600" cy="5251116"/>
          </a:xfrm>
        </p:spPr>
        <p:txBody>
          <a:bodyPr>
            <a:noAutofit/>
          </a:bodyPr>
          <a:lstStyle/>
          <a:p>
            <a:r>
              <a:rPr lang="zh-CN" altLang="en-US" dirty="0"/>
              <a:t>对于</a:t>
            </a:r>
            <a:r>
              <a:rPr lang="en-US" dirty="0"/>
              <a:t>MAC I = (S,V) </a:t>
            </a:r>
            <a:r>
              <a:rPr lang="zh-CN" altLang="en-US" dirty="0"/>
              <a:t>和 攻击者</a:t>
            </a:r>
            <a:r>
              <a:rPr lang="en-US" dirty="0"/>
              <a:t>adv. </a:t>
            </a:r>
            <a:r>
              <a:rPr lang="zh-CN" altLang="en-US" dirty="0"/>
              <a:t>攻击者游戏</a:t>
            </a:r>
            <a:r>
              <a:rPr lang="en-US" altLang="zh-CN" dirty="0"/>
              <a:t>A</a:t>
            </a:r>
            <a:r>
              <a:rPr lang="zh-CN" altLang="en-US" dirty="0"/>
              <a:t>定义如下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zh-CN" altLang="en-US" dirty="0"/>
              <a:t>定义：若对于所有可行的游戏</a:t>
            </a:r>
            <a:r>
              <a:rPr lang="en-US" altLang="zh-CN" dirty="0"/>
              <a:t>A</a:t>
            </a:r>
            <a:r>
              <a:rPr lang="zh-CN" altLang="en-US" dirty="0"/>
              <a:t>，</a:t>
            </a:r>
            <a:r>
              <a:rPr lang="en-US" altLang="zh-CN" dirty="0" err="1">
                <a:solidFill>
                  <a:srgbClr val="000090"/>
                </a:solidFill>
              </a:rPr>
              <a:t>Adv</a:t>
            </a:r>
            <a:r>
              <a:rPr lang="en-US" altLang="zh-CN" baseline="-25000" dirty="0" err="1">
                <a:solidFill>
                  <a:srgbClr val="000090"/>
                </a:solidFill>
              </a:rPr>
              <a:t>MAC</a:t>
            </a:r>
            <a:r>
              <a:rPr lang="en-US" altLang="zh-CN" dirty="0">
                <a:solidFill>
                  <a:srgbClr val="000090"/>
                </a:solidFill>
              </a:rPr>
              <a:t>[A,I]</a:t>
            </a:r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en-US" altLang="zh-CN" dirty="0"/>
              <a:t>= </a:t>
            </a:r>
            <a:r>
              <a:rPr lang="en-US" altLang="zh-CN" dirty="0" err="1"/>
              <a:t>Pr</a:t>
            </a:r>
            <a:r>
              <a:rPr lang="en-US" altLang="zh-CN" dirty="0"/>
              <a:t>[ b=1 ] </a:t>
            </a:r>
            <a:r>
              <a:rPr lang="zh-CN" altLang="en-US" dirty="0"/>
              <a:t>可忽略，</a:t>
            </a:r>
            <a:endParaRPr lang="en-US" altLang="zh-CN" dirty="0"/>
          </a:p>
          <a:p>
            <a:r>
              <a:rPr lang="en-US" altLang="zh-CN" dirty="0"/>
              <a:t>		</a:t>
            </a:r>
            <a:r>
              <a:rPr lang="zh-CN" altLang="en-US" dirty="0"/>
              <a:t>则 </a:t>
            </a:r>
            <a:r>
              <a:rPr lang="en-US" dirty="0"/>
              <a:t>I = (S, V) </a:t>
            </a:r>
            <a:r>
              <a:rPr lang="zh-CN" altLang="en-US" dirty="0"/>
              <a:t>是一个安全的</a:t>
            </a:r>
            <a:r>
              <a:rPr lang="en-US" altLang="zh-CN" dirty="0"/>
              <a:t> </a:t>
            </a:r>
            <a:r>
              <a:rPr lang="en-US" dirty="0"/>
              <a:t>MAC</a:t>
            </a:r>
          </a:p>
          <a:p>
            <a:pPr algn="ctr"/>
            <a:r>
              <a:rPr lang="en-US" altLang="zh-CN" sz="4000" dirty="0"/>
              <a:t> </a:t>
            </a:r>
            <a:endParaRPr lang="en-US" dirty="0"/>
          </a:p>
        </p:txBody>
      </p:sp>
      <p:sp>
        <p:nvSpPr>
          <p:cNvPr id="25620" name="Rectangle 20"/>
          <p:cNvSpPr>
            <a:spLocks noChangeArrowheads="1"/>
          </p:cNvSpPr>
          <p:nvPr/>
        </p:nvSpPr>
        <p:spPr bwMode="auto">
          <a:xfrm>
            <a:off x="1930400" y="2184400"/>
            <a:ext cx="1727200" cy="1447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</a:rPr>
              <a:t>挑战者</a:t>
            </a:r>
            <a:endParaRPr lang="en-US" sz="2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5622" name="Rectangle 22"/>
          <p:cNvSpPr>
            <a:spLocks noChangeArrowheads="1"/>
          </p:cNvSpPr>
          <p:nvPr/>
        </p:nvSpPr>
        <p:spPr bwMode="auto">
          <a:xfrm>
            <a:off x="8839200" y="2184400"/>
            <a:ext cx="1727200" cy="1447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</a:rPr>
              <a:t>攻击者</a:t>
            </a:r>
            <a:r>
              <a:rPr lang="en-US" sz="2400" dirty="0">
                <a:latin typeface="Arial" panose="020B0604020202020204" pitchFamily="34" charset="0"/>
                <a:ea typeface="微软雅黑" panose="020B0503020204020204" pitchFamily="34" charset="-122"/>
              </a:rPr>
              <a:t>Adv.</a:t>
            </a:r>
          </a:p>
        </p:txBody>
      </p:sp>
      <p:sp>
        <p:nvSpPr>
          <p:cNvPr id="25623" name="Text Box 23"/>
          <p:cNvSpPr txBox="1">
            <a:spLocks noChangeArrowheads="1"/>
          </p:cNvSpPr>
          <p:nvPr/>
        </p:nvSpPr>
        <p:spPr bwMode="auto">
          <a:xfrm>
            <a:off x="2336801" y="2538413"/>
            <a:ext cx="922047" cy="502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667" dirty="0" err="1">
                <a:latin typeface="Arial" panose="020B0604020202020204" pitchFamily="34" charset="0"/>
              </a:rPr>
              <a:t>k</a:t>
            </a:r>
            <a:r>
              <a:rPr lang="en-US" sz="2667" dirty="0" err="1">
                <a:latin typeface="Arial" panose="020B0604020202020204" pitchFamily="34" charset="0"/>
                <a:sym typeface="Symbol" charset="0"/>
              </a:rPr>
              <a:t>K</a:t>
            </a:r>
            <a:endParaRPr lang="en-US" sz="2667" dirty="0">
              <a:latin typeface="Arial" panose="020B0604020202020204" pitchFamily="34" charset="0"/>
              <a:cs typeface="Arial" charset="0"/>
              <a:sym typeface="Symbol" charset="0"/>
            </a:endParaRPr>
          </a:p>
        </p:txBody>
      </p:sp>
      <p:grpSp>
        <p:nvGrpSpPr>
          <p:cNvPr id="25643" name="Group 43"/>
          <p:cNvGrpSpPr>
            <a:grpSpLocks/>
          </p:cNvGrpSpPr>
          <p:nvPr/>
        </p:nvGrpSpPr>
        <p:grpSpPr bwMode="auto">
          <a:xfrm>
            <a:off x="3759200" y="3073405"/>
            <a:ext cx="5080000" cy="503238"/>
            <a:chOff x="1776" y="1968"/>
            <a:chExt cx="2400" cy="317"/>
          </a:xfrm>
        </p:grpSpPr>
        <p:sp>
          <p:nvSpPr>
            <p:cNvPr id="25624" name="Line 24"/>
            <p:cNvSpPr>
              <a:spLocks noChangeShapeType="1"/>
            </p:cNvSpPr>
            <p:nvPr/>
          </p:nvSpPr>
          <p:spPr bwMode="auto">
            <a:xfrm flipH="1">
              <a:off x="1776" y="2246"/>
              <a:ext cx="2400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400">
                <a:latin typeface="Arial" panose="020B0604020202020204" pitchFamily="34" charset="0"/>
              </a:endParaRPr>
            </a:p>
          </p:txBody>
        </p:sp>
        <p:sp>
          <p:nvSpPr>
            <p:cNvPr id="25625" name="Text Box 25"/>
            <p:cNvSpPr txBox="1">
              <a:spLocks noChangeArrowheads="1"/>
            </p:cNvSpPr>
            <p:nvPr/>
          </p:nvSpPr>
          <p:spPr bwMode="auto">
            <a:xfrm>
              <a:off x="2725" y="1968"/>
              <a:ext cx="419" cy="3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667" dirty="0">
                  <a:latin typeface="Arial" panose="020B0604020202020204" pitchFamily="34" charset="0"/>
                </a:rPr>
                <a:t>(</a:t>
              </a:r>
              <a:r>
                <a:rPr lang="en-US" sz="2667" dirty="0" err="1">
                  <a:latin typeface="Arial" panose="020B0604020202020204" pitchFamily="34" charset="0"/>
                </a:rPr>
                <a:t>m,t</a:t>
              </a:r>
              <a:r>
                <a:rPr lang="en-US" sz="2667" dirty="0">
                  <a:latin typeface="Arial" panose="020B0604020202020204" pitchFamily="34" charset="0"/>
                </a:rPr>
                <a:t>)</a:t>
              </a:r>
              <a:endParaRPr lang="en-US" sz="2667" dirty="0">
                <a:latin typeface="Arial" panose="020B0604020202020204" pitchFamily="34" charset="0"/>
                <a:sym typeface="Symbol" charset="0"/>
              </a:endParaRPr>
            </a:p>
          </p:txBody>
        </p:sp>
      </p:grpSp>
      <p:sp>
        <p:nvSpPr>
          <p:cNvPr id="25631" name="Rectangle 31"/>
          <p:cNvSpPr>
            <a:spLocks noChangeArrowheads="1"/>
          </p:cNvSpPr>
          <p:nvPr/>
        </p:nvSpPr>
        <p:spPr bwMode="auto">
          <a:xfrm>
            <a:off x="1016000" y="1879600"/>
            <a:ext cx="10566400" cy="2057400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>
              <a:latin typeface="Arial" panose="020B0604020202020204" pitchFamily="34" charset="0"/>
            </a:endParaRPr>
          </a:p>
        </p:txBody>
      </p:sp>
      <p:grpSp>
        <p:nvGrpSpPr>
          <p:cNvPr id="25632" name="Group 32"/>
          <p:cNvGrpSpPr>
            <a:grpSpLocks/>
          </p:cNvGrpSpPr>
          <p:nvPr/>
        </p:nvGrpSpPr>
        <p:grpSpPr bwMode="auto">
          <a:xfrm>
            <a:off x="3657600" y="1879602"/>
            <a:ext cx="5080000" cy="508000"/>
            <a:chOff x="1776" y="1968"/>
            <a:chExt cx="2400" cy="320"/>
          </a:xfrm>
        </p:grpSpPr>
        <p:sp>
          <p:nvSpPr>
            <p:cNvPr id="25633" name="Line 33"/>
            <p:cNvSpPr>
              <a:spLocks noChangeShapeType="1"/>
            </p:cNvSpPr>
            <p:nvPr/>
          </p:nvSpPr>
          <p:spPr bwMode="auto">
            <a:xfrm flipH="1">
              <a:off x="1776" y="2288"/>
              <a:ext cx="2400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400">
                <a:latin typeface="Arial" panose="020B0604020202020204" pitchFamily="34" charset="0"/>
              </a:endParaRPr>
            </a:p>
          </p:txBody>
        </p:sp>
        <p:sp>
          <p:nvSpPr>
            <p:cNvPr id="25634" name="Text Box 34"/>
            <p:cNvSpPr txBox="1">
              <a:spLocks noChangeArrowheads="1"/>
            </p:cNvSpPr>
            <p:nvPr/>
          </p:nvSpPr>
          <p:spPr bwMode="auto">
            <a:xfrm>
              <a:off x="2160" y="1968"/>
              <a:ext cx="623" cy="3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667" dirty="0">
                  <a:latin typeface="Arial" panose="020B0604020202020204" pitchFamily="34" charset="0"/>
                </a:rPr>
                <a:t>m</a:t>
              </a:r>
              <a:r>
                <a:rPr lang="en-US" sz="2667" baseline="-25000" dirty="0">
                  <a:latin typeface="Arial" panose="020B0604020202020204" pitchFamily="34" charset="0"/>
                </a:rPr>
                <a:t>1</a:t>
              </a:r>
              <a:r>
                <a:rPr lang="en-US" sz="2667" dirty="0">
                  <a:latin typeface="Arial" panose="020B0604020202020204" pitchFamily="34" charset="0"/>
                </a:rPr>
                <a:t> </a:t>
              </a:r>
              <a:r>
                <a:rPr lang="en-US" sz="2667" dirty="0">
                  <a:latin typeface="Arial" panose="020B0604020202020204" pitchFamily="34" charset="0"/>
                  <a:sym typeface="Symbol" charset="0"/>
                </a:rPr>
                <a:t> M</a:t>
              </a:r>
            </a:p>
          </p:txBody>
        </p:sp>
      </p:grpSp>
      <p:grpSp>
        <p:nvGrpSpPr>
          <p:cNvPr id="25639" name="Group 39"/>
          <p:cNvGrpSpPr>
            <a:grpSpLocks/>
          </p:cNvGrpSpPr>
          <p:nvPr/>
        </p:nvGrpSpPr>
        <p:grpSpPr bwMode="auto">
          <a:xfrm>
            <a:off x="3657600" y="2413005"/>
            <a:ext cx="4978400" cy="503238"/>
            <a:chOff x="1728" y="1854"/>
            <a:chExt cx="2352" cy="317"/>
          </a:xfrm>
        </p:grpSpPr>
        <p:sp>
          <p:nvSpPr>
            <p:cNvPr id="25636" name="Line 36"/>
            <p:cNvSpPr>
              <a:spLocks noChangeShapeType="1"/>
            </p:cNvSpPr>
            <p:nvPr/>
          </p:nvSpPr>
          <p:spPr bwMode="auto">
            <a:xfrm>
              <a:off x="1728" y="2170"/>
              <a:ext cx="2352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400">
                <a:latin typeface="Arial" panose="020B0604020202020204" pitchFamily="34" charset="0"/>
              </a:endParaRPr>
            </a:p>
          </p:txBody>
        </p:sp>
        <p:sp>
          <p:nvSpPr>
            <p:cNvPr id="25637" name="Text Box 37"/>
            <p:cNvSpPr txBox="1">
              <a:spLocks noChangeArrowheads="1"/>
            </p:cNvSpPr>
            <p:nvPr/>
          </p:nvSpPr>
          <p:spPr bwMode="auto">
            <a:xfrm>
              <a:off x="2016" y="1854"/>
              <a:ext cx="1021" cy="3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667" dirty="0">
                  <a:latin typeface="Arial" panose="020B0604020202020204" pitchFamily="34" charset="0"/>
                </a:rPr>
                <a:t>t</a:t>
              </a:r>
              <a:r>
                <a:rPr lang="en-US" sz="2667" baseline="-25000" dirty="0">
                  <a:latin typeface="Arial" panose="020B0604020202020204" pitchFamily="34" charset="0"/>
                </a:rPr>
                <a:t>1</a:t>
              </a:r>
              <a:r>
                <a:rPr lang="en-US" sz="2667" dirty="0">
                  <a:latin typeface="Arial" panose="020B0604020202020204" pitchFamily="34" charset="0"/>
                </a:rPr>
                <a:t> </a:t>
              </a:r>
              <a:r>
                <a:rPr lang="en-US" sz="2667" dirty="0">
                  <a:latin typeface="Arial" panose="020B0604020202020204" pitchFamily="34" charset="0"/>
                  <a:sym typeface="Symbol" charset="0"/>
                </a:rPr>
                <a:t></a:t>
              </a:r>
              <a:r>
                <a:rPr lang="en-US" sz="2667" dirty="0">
                  <a:latin typeface="Arial" panose="020B0604020202020204" pitchFamily="34" charset="0"/>
                </a:rPr>
                <a:t> S(k, m</a:t>
              </a:r>
              <a:r>
                <a:rPr lang="en-US" sz="2667" baseline="-25000" dirty="0">
                  <a:latin typeface="Arial" panose="020B0604020202020204" pitchFamily="34" charset="0"/>
                </a:rPr>
                <a:t>1</a:t>
              </a:r>
              <a:r>
                <a:rPr lang="en-US" sz="2667" dirty="0">
                  <a:latin typeface="Arial" panose="020B0604020202020204" pitchFamily="34" charset="0"/>
                </a:rPr>
                <a:t>)</a:t>
              </a:r>
            </a:p>
          </p:txBody>
        </p:sp>
      </p:grpSp>
      <p:grpSp>
        <p:nvGrpSpPr>
          <p:cNvPr id="25644" name="Group 44"/>
          <p:cNvGrpSpPr>
            <a:grpSpLocks/>
          </p:cNvGrpSpPr>
          <p:nvPr/>
        </p:nvGrpSpPr>
        <p:grpSpPr bwMode="auto">
          <a:xfrm>
            <a:off x="1166813" y="4180683"/>
            <a:ext cx="9874250" cy="1042987"/>
            <a:chOff x="530" y="2638"/>
            <a:chExt cx="4665" cy="657"/>
          </a:xfrm>
        </p:grpSpPr>
        <p:sp>
          <p:nvSpPr>
            <p:cNvPr id="25641" name="Text Box 41"/>
            <p:cNvSpPr txBox="1">
              <a:spLocks noChangeArrowheads="1"/>
            </p:cNvSpPr>
            <p:nvPr/>
          </p:nvSpPr>
          <p:spPr bwMode="auto">
            <a:xfrm>
              <a:off x="624" y="2638"/>
              <a:ext cx="4571" cy="6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667" b="1" dirty="0">
                  <a:latin typeface="Arial" panose="020B0604020202020204" pitchFamily="34" charset="0"/>
                </a:rPr>
                <a:t>b</a:t>
              </a:r>
              <a:r>
                <a:rPr lang="en-US" sz="2667" dirty="0">
                  <a:latin typeface="Arial" panose="020B0604020202020204" pitchFamily="34" charset="0"/>
                </a:rPr>
                <a:t>=1    if  V(</a:t>
              </a:r>
              <a:r>
                <a:rPr lang="en-US" sz="2667" dirty="0" err="1">
                  <a:latin typeface="Arial" panose="020B0604020202020204" pitchFamily="34" charset="0"/>
                </a:rPr>
                <a:t>k,m,t</a:t>
              </a:r>
              <a:r>
                <a:rPr lang="en-US" sz="2667" dirty="0">
                  <a:latin typeface="Arial" panose="020B0604020202020204" pitchFamily="34" charset="0"/>
                </a:rPr>
                <a:t>) = </a:t>
              </a:r>
              <a:r>
                <a:rPr lang="en-US" sz="2667" dirty="0">
                  <a:latin typeface="Arial" panose="020B0604020202020204" pitchFamily="34" charset="0"/>
                  <a:ea typeface="微软雅黑" panose="020B0503020204020204" pitchFamily="34" charset="-122"/>
                </a:rPr>
                <a:t>‘</a:t>
              </a:r>
              <a:r>
                <a:rPr lang="en-US" sz="2667" dirty="0">
                  <a:latin typeface="Arial" panose="020B0604020202020204" pitchFamily="34" charset="0"/>
                </a:rPr>
                <a:t>yes</a:t>
              </a:r>
              <a:r>
                <a:rPr lang="ja-JP" altLang="en-US" sz="2667" dirty="0">
                  <a:latin typeface="Arial" panose="020B0604020202020204" pitchFamily="34" charset="0"/>
                </a:rPr>
                <a:t>’</a:t>
              </a:r>
              <a:r>
                <a:rPr lang="en-US" sz="2667" dirty="0">
                  <a:latin typeface="Arial" panose="020B0604020202020204" pitchFamily="34" charset="0"/>
                </a:rPr>
                <a:t>   and  (</a:t>
              </a:r>
              <a:r>
                <a:rPr lang="en-US" sz="2667" dirty="0" err="1">
                  <a:latin typeface="Arial" panose="020B0604020202020204" pitchFamily="34" charset="0"/>
                </a:rPr>
                <a:t>m,t</a:t>
              </a:r>
              <a:r>
                <a:rPr lang="en-US" sz="2667" dirty="0">
                  <a:latin typeface="Arial" panose="020B0604020202020204" pitchFamily="34" charset="0"/>
                </a:rPr>
                <a:t>)  </a:t>
              </a:r>
              <a:r>
                <a:rPr lang="en-US" sz="2667" dirty="0">
                  <a:latin typeface="Arial" panose="020B0604020202020204" pitchFamily="34" charset="0"/>
                  <a:sym typeface="Symbol" charset="0"/>
                </a:rPr>
                <a:t>  { (m</a:t>
              </a:r>
              <a:r>
                <a:rPr lang="en-US" sz="2667" baseline="-25000" dirty="0">
                  <a:latin typeface="Arial" panose="020B0604020202020204" pitchFamily="34" charset="0"/>
                  <a:sym typeface="Symbol" charset="0"/>
                </a:rPr>
                <a:t>1</a:t>
              </a:r>
              <a:r>
                <a:rPr lang="en-US" sz="2667" dirty="0">
                  <a:latin typeface="Arial" panose="020B0604020202020204" pitchFamily="34" charset="0"/>
                  <a:sym typeface="Symbol" charset="0"/>
                </a:rPr>
                <a:t>, t</a:t>
              </a:r>
              <a:r>
                <a:rPr lang="en-US" sz="2667" baseline="-25000" dirty="0">
                  <a:latin typeface="Arial" panose="020B0604020202020204" pitchFamily="34" charset="0"/>
                  <a:sym typeface="Symbol" charset="0"/>
                </a:rPr>
                <a:t>1</a:t>
              </a:r>
              <a:r>
                <a:rPr lang="en-US" sz="2667" dirty="0">
                  <a:latin typeface="Arial" panose="020B0604020202020204" pitchFamily="34" charset="0"/>
                  <a:sym typeface="Symbol" charset="0"/>
                </a:rPr>
                <a:t>) , … , (</a:t>
              </a:r>
              <a:r>
                <a:rPr lang="en-US" sz="2667" dirty="0" err="1">
                  <a:latin typeface="Arial" panose="020B0604020202020204" pitchFamily="34" charset="0"/>
                  <a:sym typeface="Symbol" charset="0"/>
                </a:rPr>
                <a:t>m</a:t>
              </a:r>
              <a:r>
                <a:rPr lang="en-US" sz="2667" baseline="-25000" dirty="0" err="1">
                  <a:latin typeface="Arial" panose="020B0604020202020204" pitchFamily="34" charset="0"/>
                  <a:sym typeface="Symbol" charset="0"/>
                </a:rPr>
                <a:t>q</a:t>
              </a:r>
              <a:r>
                <a:rPr lang="en-US" sz="2667" dirty="0">
                  <a:latin typeface="Arial" panose="020B0604020202020204" pitchFamily="34" charset="0"/>
                  <a:sym typeface="Symbol" charset="0"/>
                </a:rPr>
                <a:t>, </a:t>
              </a:r>
              <a:r>
                <a:rPr lang="en-US" sz="2667" dirty="0" err="1">
                  <a:latin typeface="Arial" panose="020B0604020202020204" pitchFamily="34" charset="0"/>
                  <a:sym typeface="Symbol" charset="0"/>
                </a:rPr>
                <a:t>t</a:t>
              </a:r>
              <a:r>
                <a:rPr lang="en-US" sz="2667" baseline="-25000" dirty="0" err="1">
                  <a:latin typeface="Arial" panose="020B0604020202020204" pitchFamily="34" charset="0"/>
                  <a:sym typeface="Symbol" charset="0"/>
                </a:rPr>
                <a:t>q</a:t>
              </a:r>
              <a:r>
                <a:rPr lang="en-US" sz="2667" dirty="0">
                  <a:latin typeface="Arial" panose="020B0604020202020204" pitchFamily="34" charset="0"/>
                  <a:sym typeface="Symbol" charset="0"/>
                </a:rPr>
                <a:t>) }</a:t>
              </a:r>
            </a:p>
            <a:p>
              <a:pPr>
                <a:lnSpc>
                  <a:spcPct val="150000"/>
                </a:lnSpc>
              </a:pPr>
              <a:r>
                <a:rPr lang="en-US" sz="2667" b="1" dirty="0">
                  <a:latin typeface="Arial" panose="020B0604020202020204" pitchFamily="34" charset="0"/>
                  <a:sym typeface="Symbol" charset="0"/>
                </a:rPr>
                <a:t>b</a:t>
              </a:r>
              <a:r>
                <a:rPr lang="en-US" sz="2667" dirty="0">
                  <a:latin typeface="Arial" panose="020B0604020202020204" pitchFamily="34" charset="0"/>
                  <a:sym typeface="Symbol" charset="0"/>
                </a:rPr>
                <a:t>=0   otherwise</a:t>
              </a:r>
              <a:endParaRPr lang="en-US" sz="2400" dirty="0">
                <a:latin typeface="Arial" panose="020B0604020202020204" pitchFamily="34" charset="0"/>
              </a:endParaRPr>
            </a:p>
          </p:txBody>
        </p:sp>
        <p:sp>
          <p:nvSpPr>
            <p:cNvPr id="25642" name="AutoShape 42"/>
            <p:cNvSpPr>
              <a:spLocks/>
            </p:cNvSpPr>
            <p:nvPr/>
          </p:nvSpPr>
          <p:spPr bwMode="auto">
            <a:xfrm>
              <a:off x="530" y="2734"/>
              <a:ext cx="73" cy="465"/>
            </a:xfrm>
            <a:prstGeom prst="leftBrace">
              <a:avLst>
                <a:gd name="adj1" fmla="val 66667"/>
                <a:gd name="adj2" fmla="val 50253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latin typeface="Arial" panose="020B0604020202020204" pitchFamily="34" charset="0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2708287" y="3489366"/>
            <a:ext cx="431530" cy="641348"/>
            <a:chOff x="2031207" y="2483650"/>
            <a:chExt cx="323646" cy="481006"/>
          </a:xfrm>
        </p:grpSpPr>
        <p:sp>
          <p:nvSpPr>
            <p:cNvPr id="25640" name="Line 40"/>
            <p:cNvSpPr>
              <a:spLocks noChangeShapeType="1"/>
            </p:cNvSpPr>
            <p:nvPr/>
          </p:nvSpPr>
          <p:spPr bwMode="auto">
            <a:xfrm>
              <a:off x="2057400" y="2590800"/>
              <a:ext cx="0" cy="3738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400">
                <a:latin typeface="Arial" panose="020B0604020202020204" pitchFamily="34" charset="0"/>
              </a:endParaRPr>
            </a:p>
          </p:txBody>
        </p:sp>
        <p:sp>
          <p:nvSpPr>
            <p:cNvPr id="25645" name="Text Box 45"/>
            <p:cNvSpPr txBox="1">
              <a:spLocks noChangeArrowheads="1"/>
            </p:cNvSpPr>
            <p:nvPr/>
          </p:nvSpPr>
          <p:spPr bwMode="auto">
            <a:xfrm>
              <a:off x="2031207" y="2483650"/>
              <a:ext cx="323646" cy="4385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3200" b="1" dirty="0">
                  <a:latin typeface="Arial" panose="020B0604020202020204" pitchFamily="34" charset="0"/>
                </a:rPr>
                <a:t>b</a:t>
              </a:r>
            </a:p>
          </p:txBody>
        </p:sp>
      </p:grpSp>
      <p:sp>
        <p:nvSpPr>
          <p:cNvPr id="24" name="Text Box 34"/>
          <p:cNvSpPr txBox="1">
            <a:spLocks noChangeArrowheads="1"/>
          </p:cNvSpPr>
          <p:nvPr/>
        </p:nvSpPr>
        <p:spPr bwMode="auto">
          <a:xfrm>
            <a:off x="6477051" y="1879600"/>
            <a:ext cx="593432" cy="502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667" dirty="0">
                <a:latin typeface="Arial" panose="020B0604020202020204" pitchFamily="34" charset="0"/>
                <a:sym typeface="Symbol" charset="0"/>
              </a:rPr>
              <a:t>m</a:t>
            </a:r>
            <a:r>
              <a:rPr lang="en-US" sz="2667" baseline="-25000" dirty="0">
                <a:latin typeface="Arial" panose="020B0604020202020204" pitchFamily="34" charset="0"/>
                <a:sym typeface="Symbol" charset="0"/>
              </a:rPr>
              <a:t>2</a:t>
            </a:r>
          </a:p>
        </p:txBody>
      </p:sp>
      <p:sp>
        <p:nvSpPr>
          <p:cNvPr id="25" name="Text Box 34"/>
          <p:cNvSpPr txBox="1">
            <a:spLocks noChangeArrowheads="1"/>
          </p:cNvSpPr>
          <p:nvPr/>
        </p:nvSpPr>
        <p:spPr bwMode="auto">
          <a:xfrm>
            <a:off x="7112001" y="1879600"/>
            <a:ext cx="1316386" cy="502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667" dirty="0">
                <a:latin typeface="Arial" panose="020B0604020202020204" pitchFamily="34" charset="0"/>
                <a:sym typeface="Symbol" charset="0"/>
              </a:rPr>
              <a:t>, …, </a:t>
            </a:r>
            <a:r>
              <a:rPr lang="en-US" sz="2667" dirty="0" err="1">
                <a:latin typeface="Arial" panose="020B0604020202020204" pitchFamily="34" charset="0"/>
                <a:sym typeface="Symbol" charset="0"/>
              </a:rPr>
              <a:t>m</a:t>
            </a:r>
            <a:r>
              <a:rPr lang="en-US" sz="2667" baseline="-25000" dirty="0" err="1">
                <a:latin typeface="Arial" panose="020B0604020202020204" pitchFamily="34" charset="0"/>
                <a:sym typeface="Symbol" charset="0"/>
              </a:rPr>
              <a:t>q</a:t>
            </a:r>
            <a:endParaRPr lang="en-US" sz="2667" baseline="-25000" dirty="0">
              <a:latin typeface="Arial" panose="020B0604020202020204" pitchFamily="34" charset="0"/>
              <a:sym typeface="Symbol" charset="0"/>
            </a:endParaRPr>
          </a:p>
        </p:txBody>
      </p:sp>
      <p:sp>
        <p:nvSpPr>
          <p:cNvPr id="26" name="Text Box 34"/>
          <p:cNvSpPr txBox="1">
            <a:spLocks noChangeArrowheads="1"/>
          </p:cNvSpPr>
          <p:nvPr/>
        </p:nvSpPr>
        <p:spPr bwMode="auto">
          <a:xfrm>
            <a:off x="6560150" y="2387600"/>
            <a:ext cx="413896" cy="502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667" dirty="0">
                <a:latin typeface="Arial" panose="020B0604020202020204" pitchFamily="34" charset="0"/>
                <a:sym typeface="Symbol" charset="0"/>
              </a:rPr>
              <a:t>t</a:t>
            </a:r>
            <a:r>
              <a:rPr lang="en-US" sz="2667" baseline="-25000" dirty="0">
                <a:latin typeface="Arial" panose="020B0604020202020204" pitchFamily="34" charset="0"/>
                <a:sym typeface="Symbol" charset="0"/>
              </a:rPr>
              <a:t>2</a:t>
            </a:r>
          </a:p>
        </p:txBody>
      </p:sp>
      <p:sp>
        <p:nvSpPr>
          <p:cNvPr id="27" name="Text Box 34"/>
          <p:cNvSpPr txBox="1">
            <a:spLocks noChangeArrowheads="1"/>
          </p:cNvSpPr>
          <p:nvPr/>
        </p:nvSpPr>
        <p:spPr bwMode="auto">
          <a:xfrm>
            <a:off x="7213601" y="2387600"/>
            <a:ext cx="1125629" cy="502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667" dirty="0">
                <a:latin typeface="Arial" panose="020B0604020202020204" pitchFamily="34" charset="0"/>
                <a:sym typeface="Symbol" charset="0"/>
              </a:rPr>
              <a:t>, …, </a:t>
            </a:r>
            <a:r>
              <a:rPr lang="en-US" sz="2667" dirty="0" err="1">
                <a:latin typeface="Arial" panose="020B0604020202020204" pitchFamily="34" charset="0"/>
                <a:sym typeface="Symbol" charset="0"/>
              </a:rPr>
              <a:t>t</a:t>
            </a:r>
            <a:r>
              <a:rPr lang="en-US" sz="2667" baseline="-25000" dirty="0" err="1">
                <a:latin typeface="Arial" panose="020B0604020202020204" pitchFamily="34" charset="0"/>
                <a:sym typeface="Symbol" charset="0"/>
              </a:rPr>
              <a:t>q</a:t>
            </a:r>
            <a:endParaRPr lang="en-US" sz="2667" baseline="-25000" dirty="0">
              <a:latin typeface="Arial" panose="020B0604020202020204" pitchFamily="34" charset="0"/>
              <a:sym typeface="Symbol" charset="0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D29A47A-FDAC-4CA4-933F-D7E5CEB99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09ED5-6BF2-45F1-A9CE-97B924BE8C46}" type="slidenum">
              <a:rPr lang="zh-CN" altLang="en-US" smtClean="0"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1640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3">
            <a:extLst>
              <a:ext uri="{FF2B5EF4-FFF2-40B4-BE49-F238E27FC236}">
                <a16:creationId xmlns:a16="http://schemas.microsoft.com/office/drawing/2014/main" id="{58E120BB-D7FB-450F-92AD-603692FBE362}"/>
              </a:ext>
            </a:extLst>
          </p:cNvPr>
          <p:cNvSpPr txBox="1"/>
          <p:nvPr/>
        </p:nvSpPr>
        <p:spPr>
          <a:xfrm>
            <a:off x="2188029" y="1055007"/>
            <a:ext cx="6829514" cy="21852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Let  I = (S,V) be a MAC.</a:t>
            </a:r>
          </a:p>
          <a:p>
            <a:pPr>
              <a:spcBef>
                <a:spcPts val="1200"/>
              </a:spcBef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Suppose an attacker is able to find  m</a:t>
            </a:r>
            <a:r>
              <a:rPr lang="en-US" sz="2400" baseline="-25000" dirty="0">
                <a:solidFill>
                  <a:prstClr val="black"/>
                </a:solidFill>
                <a:latin typeface="Calibri"/>
              </a:rPr>
              <a:t>0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≠ m</a:t>
            </a:r>
            <a:r>
              <a:rPr lang="en-US" sz="2400" baseline="-25000" dirty="0">
                <a:solidFill>
                  <a:prstClr val="black"/>
                </a:solidFill>
                <a:latin typeface="Calibri"/>
              </a:rPr>
              <a:t>1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such that</a:t>
            </a:r>
          </a:p>
          <a:p>
            <a:pPr>
              <a:spcBef>
                <a:spcPts val="1200"/>
              </a:spcBef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	S(k, m</a:t>
            </a:r>
            <a:r>
              <a:rPr lang="en-US" sz="2400" baseline="-25000" dirty="0">
                <a:solidFill>
                  <a:prstClr val="black"/>
                </a:solidFill>
                <a:latin typeface="Calibri"/>
              </a:rPr>
              <a:t>0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) = S(k, m</a:t>
            </a:r>
            <a:r>
              <a:rPr lang="en-US" sz="2400" baseline="-25000" dirty="0">
                <a:solidFill>
                  <a:prstClr val="black"/>
                </a:solidFill>
                <a:latin typeface="Calibri"/>
              </a:rPr>
              <a:t>1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)     for  ½ of the keys k in K</a:t>
            </a:r>
          </a:p>
          <a:p>
            <a:pPr>
              <a:spcBef>
                <a:spcPts val="2400"/>
              </a:spcBef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Can this MAC be secure?</a:t>
            </a:r>
          </a:p>
        </p:txBody>
      </p:sp>
      <p:sp>
        <p:nvSpPr>
          <p:cNvPr id="14" name="TextBox 4">
            <a:extLst>
              <a:ext uri="{FF2B5EF4-FFF2-40B4-BE49-F238E27FC236}">
                <a16:creationId xmlns:a16="http://schemas.microsoft.com/office/drawing/2014/main" id="{526D8C69-AC72-400F-9C28-9F4BF052DF93}"/>
              </a:ext>
            </a:extLst>
          </p:cNvPr>
          <p:cNvSpPr txBox="1"/>
          <p:nvPr/>
        </p:nvSpPr>
        <p:spPr>
          <a:xfrm>
            <a:off x="2950029" y="3442607"/>
            <a:ext cx="73440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Yes, the attacker cannot generate a valid tag for m</a:t>
            </a:r>
            <a:r>
              <a:rPr lang="en-US" sz="2400" baseline="-25000" dirty="0">
                <a:solidFill>
                  <a:prstClr val="black"/>
                </a:solidFill>
                <a:latin typeface="Calibri"/>
              </a:rPr>
              <a:t>0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or m</a:t>
            </a:r>
            <a:r>
              <a:rPr lang="en-US" sz="2400" baseline="-25000" dirty="0">
                <a:solidFill>
                  <a:prstClr val="black"/>
                </a:solidFill>
                <a:latin typeface="Calibri"/>
              </a:rPr>
              <a:t>1</a:t>
            </a:r>
          </a:p>
        </p:txBody>
      </p:sp>
      <p:sp>
        <p:nvSpPr>
          <p:cNvPr id="15" name="TextBox 5">
            <a:extLst>
              <a:ext uri="{FF2B5EF4-FFF2-40B4-BE49-F238E27FC236}">
                <a16:creationId xmlns:a16="http://schemas.microsoft.com/office/drawing/2014/main" id="{67ED9594-7211-447B-997C-EC8454C26EF6}"/>
              </a:ext>
            </a:extLst>
          </p:cNvPr>
          <p:cNvSpPr txBox="1"/>
          <p:nvPr/>
        </p:nvSpPr>
        <p:spPr>
          <a:xfrm>
            <a:off x="2950029" y="3946142"/>
            <a:ext cx="69942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No, this MAC can be broken using a chosen </a:t>
            </a:r>
            <a:r>
              <a:rPr lang="en-US" sz="2400" dirty="0" err="1">
                <a:solidFill>
                  <a:prstClr val="black"/>
                </a:solidFill>
                <a:latin typeface="Calibri"/>
              </a:rPr>
              <a:t>msg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attack</a:t>
            </a:r>
            <a:endParaRPr lang="en-US" sz="2400" baseline="-25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" name="TextBox 6">
            <a:extLst>
              <a:ext uri="{FF2B5EF4-FFF2-40B4-BE49-F238E27FC236}">
                <a16:creationId xmlns:a16="http://schemas.microsoft.com/office/drawing/2014/main" id="{28139667-92FB-4405-AB63-5CE3D01CABD8}"/>
              </a:ext>
            </a:extLst>
          </p:cNvPr>
          <p:cNvSpPr txBox="1"/>
          <p:nvPr/>
        </p:nvSpPr>
        <p:spPr>
          <a:xfrm>
            <a:off x="2950029" y="4403342"/>
            <a:ext cx="47742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It depends on the details of the MAC</a:t>
            </a:r>
            <a:endParaRPr lang="en-US" sz="2400" baseline="-25000" dirty="0">
              <a:solidFill>
                <a:prstClr val="black"/>
              </a:solidFill>
              <a:latin typeface="Calibri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7" name="Ink 1">
                <a:extLst>
                  <a:ext uri="{FF2B5EF4-FFF2-40B4-BE49-F238E27FC236}">
                    <a16:creationId xmlns:a16="http://schemas.microsoft.com/office/drawing/2014/main" id="{559D8138-096B-4687-9B1E-7991022BB441}"/>
                  </a:ext>
                </a:extLst>
              </p14:cNvPr>
              <p14:cNvContentPartPr/>
              <p14:nvPr/>
            </p14:nvContentPartPr>
            <p14:xfrm>
              <a:off x="1858389" y="4072257"/>
              <a:ext cx="6103440" cy="1673640"/>
            </p14:xfrm>
          </p:contentPart>
        </mc:Choice>
        <mc:Fallback xmlns="">
          <p:pic>
            <p:nvPicPr>
              <p:cNvPr id="17" name="Ink 1">
                <a:extLst>
                  <a:ext uri="{FF2B5EF4-FFF2-40B4-BE49-F238E27FC236}">
                    <a16:creationId xmlns:a16="http://schemas.microsoft.com/office/drawing/2014/main" id="{559D8138-096B-4687-9B1E-7991022BB44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49029" y="4062897"/>
                <a:ext cx="6122160" cy="1692360"/>
              </a:xfrm>
              <a:prstGeom prst="rect">
                <a:avLst/>
              </a:prstGeom>
            </p:spPr>
          </p:pic>
        </mc:Fallback>
      </mc:AlternateContent>
      <p:pic>
        <p:nvPicPr>
          <p:cNvPr id="18" name="Picture 3" descr="C:\Users\Tarun Singh\Desktop\whiteRadio.jpg">
            <a:extLst>
              <a:ext uri="{FF2B5EF4-FFF2-40B4-BE49-F238E27FC236}">
                <a16:creationId xmlns:a16="http://schemas.microsoft.com/office/drawing/2014/main" id="{5D8F8864-D091-4D61-B774-0ACAD5A166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9029" y="4061097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3" descr="C:\Users\Tarun Singh\Desktop\whiteRadio.jpg">
            <a:extLst>
              <a:ext uri="{FF2B5EF4-FFF2-40B4-BE49-F238E27FC236}">
                <a16:creationId xmlns:a16="http://schemas.microsoft.com/office/drawing/2014/main" id="{D8A06B76-D8FB-4D0A-B3CD-3188B87138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9029" y="3603897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3" descr="C:\Users\Tarun Singh\Desktop\whiteRadio.jpg">
            <a:extLst>
              <a:ext uri="{FF2B5EF4-FFF2-40B4-BE49-F238E27FC236}">
                <a16:creationId xmlns:a16="http://schemas.microsoft.com/office/drawing/2014/main" id="{3B4CF6A0-1F95-4FFD-9389-818B5CDBC9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9029" y="4518297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3" descr="C:\Users\Tarun Singh\Desktop\whiteRadio.jpg">
            <a:extLst>
              <a:ext uri="{FF2B5EF4-FFF2-40B4-BE49-F238E27FC236}">
                <a16:creationId xmlns:a16="http://schemas.microsoft.com/office/drawing/2014/main" id="{115E6A4A-F55F-4707-91FE-FE67370513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9029" y="4975497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5460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 descr="C:\Users\Tarun Singh\Desktop\whiteRadio.jpg">
            <a:extLst>
              <a:ext uri="{FF2B5EF4-FFF2-40B4-BE49-F238E27FC236}">
                <a16:creationId xmlns:a16="http://schemas.microsoft.com/office/drawing/2014/main" id="{91D39AA2-F62F-40A3-BEB5-73180F2034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604" y="4125854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C:\Users\Tarun Singh\Desktop\whiteRadio.jpg">
            <a:extLst>
              <a:ext uri="{FF2B5EF4-FFF2-40B4-BE49-F238E27FC236}">
                <a16:creationId xmlns:a16="http://schemas.microsoft.com/office/drawing/2014/main" id="{43FC5C3A-4817-4C73-B4DA-842D39BE3C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604" y="3668654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C:\Users\Tarun Singh\Desktop\whiteRadio.jpg">
            <a:extLst>
              <a:ext uri="{FF2B5EF4-FFF2-40B4-BE49-F238E27FC236}">
                <a16:creationId xmlns:a16="http://schemas.microsoft.com/office/drawing/2014/main" id="{2BF6A5A3-AAB5-418E-A19D-D7BC29D9C0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604" y="4583054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C:\Users\Tarun Singh\Desktop\whiteRadio.jpg">
            <a:extLst>
              <a:ext uri="{FF2B5EF4-FFF2-40B4-BE49-F238E27FC236}">
                <a16:creationId xmlns:a16="http://schemas.microsoft.com/office/drawing/2014/main" id="{946E691F-0BA3-4263-B258-E15B7A9DAC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604" y="5040254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3">
            <a:extLst>
              <a:ext uri="{FF2B5EF4-FFF2-40B4-BE49-F238E27FC236}">
                <a16:creationId xmlns:a16="http://schemas.microsoft.com/office/drawing/2014/main" id="{7D0CFA50-1BB8-4540-B245-1CE9B74899C8}"/>
              </a:ext>
            </a:extLst>
          </p:cNvPr>
          <p:cNvSpPr txBox="1"/>
          <p:nvPr/>
        </p:nvSpPr>
        <p:spPr>
          <a:xfrm>
            <a:off x="2030604" y="1119764"/>
            <a:ext cx="464261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Let  I = (S,V) be a MAC.</a:t>
            </a:r>
          </a:p>
          <a:p>
            <a:pPr>
              <a:spcBef>
                <a:spcPts val="1200"/>
              </a:spcBef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Suppose S(</a:t>
            </a:r>
            <a:r>
              <a:rPr lang="en-US" sz="2400" dirty="0" err="1">
                <a:solidFill>
                  <a:prstClr val="black"/>
                </a:solidFill>
                <a:latin typeface="Calibri"/>
              </a:rPr>
              <a:t>k,m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) is always 5 bits long</a:t>
            </a:r>
          </a:p>
          <a:p>
            <a:pPr>
              <a:spcBef>
                <a:spcPts val="1200"/>
              </a:spcBef>
            </a:pPr>
            <a:endParaRPr lang="en-US" sz="2400" dirty="0">
              <a:solidFill>
                <a:prstClr val="black"/>
              </a:solidFill>
              <a:latin typeface="Calibri"/>
            </a:endParaRPr>
          </a:p>
          <a:p>
            <a:pPr>
              <a:spcBef>
                <a:spcPts val="1200"/>
              </a:spcBef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Can this MAC be secure?</a:t>
            </a:r>
          </a:p>
        </p:txBody>
      </p:sp>
      <p:sp>
        <p:nvSpPr>
          <p:cNvPr id="19" name="TextBox 4">
            <a:extLst>
              <a:ext uri="{FF2B5EF4-FFF2-40B4-BE49-F238E27FC236}">
                <a16:creationId xmlns:a16="http://schemas.microsoft.com/office/drawing/2014/main" id="{1DB6AB9E-17AF-424D-B705-CBCA7BD860BA}"/>
              </a:ext>
            </a:extLst>
          </p:cNvPr>
          <p:cNvSpPr txBox="1"/>
          <p:nvPr/>
        </p:nvSpPr>
        <p:spPr>
          <a:xfrm>
            <a:off x="2792604" y="4472564"/>
            <a:ext cx="78388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Yes, the attacker cannot generate a valid tag for any message</a:t>
            </a:r>
            <a:endParaRPr lang="en-US" sz="2400" baseline="-25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0" name="TextBox 6">
            <a:extLst>
              <a:ext uri="{FF2B5EF4-FFF2-40B4-BE49-F238E27FC236}">
                <a16:creationId xmlns:a16="http://schemas.microsoft.com/office/drawing/2014/main" id="{FBEAEE41-3522-425A-B273-A808E453CAA8}"/>
              </a:ext>
            </a:extLst>
          </p:cNvPr>
          <p:cNvSpPr txBox="1"/>
          <p:nvPr/>
        </p:nvSpPr>
        <p:spPr>
          <a:xfrm>
            <a:off x="2792604" y="4015364"/>
            <a:ext cx="47742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It depends on the details of the MAC</a:t>
            </a:r>
            <a:endParaRPr lang="en-US" sz="2400" baseline="-25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1" name="TextBox 7">
            <a:extLst>
              <a:ext uri="{FF2B5EF4-FFF2-40B4-BE49-F238E27FC236}">
                <a16:creationId xmlns:a16="http://schemas.microsoft.com/office/drawing/2014/main" id="{8D40E13D-31EE-4918-9E17-73A441D8CE71}"/>
              </a:ext>
            </a:extLst>
          </p:cNvPr>
          <p:cNvSpPr txBox="1"/>
          <p:nvPr/>
        </p:nvSpPr>
        <p:spPr>
          <a:xfrm>
            <a:off x="2792604" y="3558164"/>
            <a:ext cx="6909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No, an attacker can simply guess the tag for messages</a:t>
            </a:r>
            <a:endParaRPr lang="en-US" sz="2400" baseline="-25000" dirty="0">
              <a:solidFill>
                <a:prstClr val="black"/>
              </a:solidFill>
              <a:latin typeface="Calibri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2" name="Ink 1">
                <a:extLst>
                  <a:ext uri="{FF2B5EF4-FFF2-40B4-BE49-F238E27FC236}">
                    <a16:creationId xmlns:a16="http://schemas.microsoft.com/office/drawing/2014/main" id="{27B26CFD-F4A7-4B7F-96B6-563B61A21E36}"/>
                  </a:ext>
                </a:extLst>
              </p14:cNvPr>
              <p14:cNvContentPartPr/>
              <p14:nvPr/>
            </p14:nvContentPartPr>
            <p14:xfrm>
              <a:off x="1751004" y="3643814"/>
              <a:ext cx="5938920" cy="2038320"/>
            </p14:xfrm>
          </p:contentPart>
        </mc:Choice>
        <mc:Fallback xmlns="">
          <p:pic>
            <p:nvPicPr>
              <p:cNvPr id="22" name="Ink 1">
                <a:extLst>
                  <a:ext uri="{FF2B5EF4-FFF2-40B4-BE49-F238E27FC236}">
                    <a16:creationId xmlns:a16="http://schemas.microsoft.com/office/drawing/2014/main" id="{27B26CFD-F4A7-4B7F-96B6-563B61A21E3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41644" y="3634454"/>
                <a:ext cx="5957640" cy="2057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75410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5.1.3 MAC</a:t>
            </a:r>
            <a:r>
              <a:rPr lang="zh-CN" altLang="en-US" dirty="0"/>
              <a:t>的作用</a:t>
            </a:r>
            <a:r>
              <a:rPr lang="en-US" altLang="zh-CN" dirty="0"/>
              <a:t>   </a:t>
            </a:r>
            <a:r>
              <a:rPr lang="zh-CN" altLang="en-US" dirty="0"/>
              <a:t>例：保护系统文件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1688" y="4663257"/>
            <a:ext cx="10515600" cy="1174835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若病毒感染系统并修改系统文件
用户需在安全的操作系统上重新启动计算机，用</a:t>
            </a:r>
            <a:r>
              <a:rPr lang="en-US" altLang="zh-CN" sz="2000" dirty="0"/>
              <a:t>k</a:t>
            </a:r>
            <a:r>
              <a:rPr lang="zh-CN" altLang="en-US" sz="2000" dirty="0"/>
              <a:t>重新计算 </a:t>
            </a:r>
            <a:r>
              <a:rPr lang="en-US" altLang="zh-CN" sz="2000" dirty="0" err="1"/>
              <a:t>t</a:t>
            </a:r>
            <a:r>
              <a:rPr lang="en-US" altLang="zh-CN" sz="2000" baseline="-25000" dirty="0" err="1"/>
              <a:t>i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508000" y="1193801"/>
            <a:ext cx="80842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Arial" panose="020B0604020202020204" pitchFamily="34" charset="0"/>
                <a:ea typeface="微软雅黑" panose="020B0503020204020204" pitchFamily="34" charset="-122"/>
              </a:rPr>
              <a:t>假设在系统安装时，对系统文件计算了如下内容：</a:t>
            </a:r>
            <a:endParaRPr lang="en-US" sz="28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12800" y="2006600"/>
            <a:ext cx="1930400" cy="1320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rial" panose="020B0604020202020204" pitchFamily="34" charset="0"/>
                <a:ea typeface="微软雅黑" panose="020B0503020204020204" pitchFamily="34" charset="-122"/>
              </a:rPr>
              <a:t>F</a:t>
            </a:r>
            <a:r>
              <a:rPr lang="en-US" sz="3200" baseline="-25000" dirty="0">
                <a:latin typeface="Arial" panose="020B0604020202020204" pitchFamily="34" charset="0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6" name="Rectangle 5"/>
          <p:cNvSpPr/>
          <p:nvPr/>
        </p:nvSpPr>
        <p:spPr>
          <a:xfrm>
            <a:off x="812800" y="3530600"/>
            <a:ext cx="1930400" cy="508000"/>
          </a:xfrm>
          <a:prstGeom prst="rect">
            <a:avLst/>
          </a:prstGeom>
          <a:solidFill>
            <a:srgbClr val="00CC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67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t</a:t>
            </a:r>
            <a:r>
              <a:rPr lang="en-US" sz="2667" baseline="-250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1</a:t>
            </a:r>
            <a:r>
              <a:rPr lang="en-US" sz="2667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= S(k, F</a:t>
            </a:r>
            <a:r>
              <a:rPr lang="en-US" sz="2667" baseline="-250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1</a:t>
            </a:r>
            <a:r>
              <a:rPr lang="en-US" sz="2667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)</a:t>
            </a:r>
          </a:p>
        </p:txBody>
      </p:sp>
      <p:sp>
        <p:nvSpPr>
          <p:cNvPr id="7" name="Rectangle 6"/>
          <p:cNvSpPr/>
          <p:nvPr/>
        </p:nvSpPr>
        <p:spPr>
          <a:xfrm>
            <a:off x="3556000" y="2006600"/>
            <a:ext cx="1930400" cy="1320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rial" panose="020B0604020202020204" pitchFamily="34" charset="0"/>
                <a:ea typeface="微软雅黑" panose="020B0503020204020204" pitchFamily="34" charset="-122"/>
              </a:rPr>
              <a:t>F</a:t>
            </a:r>
            <a:r>
              <a:rPr lang="en-US" sz="3200" baseline="-25000" dirty="0">
                <a:latin typeface="Arial" panose="020B0604020202020204" pitchFamily="34" charset="0"/>
                <a:ea typeface="微软雅黑" panose="020B0503020204020204" pitchFamily="34" charset="-122"/>
              </a:rPr>
              <a:t>2</a:t>
            </a:r>
          </a:p>
        </p:txBody>
      </p:sp>
      <p:sp>
        <p:nvSpPr>
          <p:cNvPr id="8" name="Rectangle 7"/>
          <p:cNvSpPr/>
          <p:nvPr/>
        </p:nvSpPr>
        <p:spPr>
          <a:xfrm>
            <a:off x="3556000" y="3530600"/>
            <a:ext cx="1930400" cy="508000"/>
          </a:xfrm>
          <a:prstGeom prst="rect">
            <a:avLst/>
          </a:prstGeom>
          <a:solidFill>
            <a:srgbClr val="00CC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67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t</a:t>
            </a:r>
            <a:r>
              <a:rPr lang="en-US" sz="2667" baseline="-250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2</a:t>
            </a:r>
            <a:r>
              <a:rPr lang="en-US" sz="2667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= S(k, F</a:t>
            </a:r>
            <a:r>
              <a:rPr lang="en-US" sz="2667" baseline="-250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2</a:t>
            </a:r>
            <a:r>
              <a:rPr lang="en-US" sz="2667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)</a:t>
            </a:r>
          </a:p>
        </p:txBody>
      </p:sp>
      <p:sp>
        <p:nvSpPr>
          <p:cNvPr id="9" name="Rectangle 8"/>
          <p:cNvSpPr/>
          <p:nvPr/>
        </p:nvSpPr>
        <p:spPr>
          <a:xfrm>
            <a:off x="7112000" y="2006600"/>
            <a:ext cx="1930400" cy="1320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>
                <a:latin typeface="Arial" panose="020B0604020202020204" pitchFamily="34" charset="0"/>
                <a:ea typeface="微软雅黑" panose="020B0503020204020204" pitchFamily="34" charset="-122"/>
              </a:rPr>
              <a:t>F</a:t>
            </a:r>
            <a:r>
              <a:rPr lang="en-US" sz="3200" baseline="-25000" dirty="0" err="1">
                <a:latin typeface="Arial" panose="020B0604020202020204" pitchFamily="34" charset="0"/>
                <a:ea typeface="微软雅黑" panose="020B0503020204020204" pitchFamily="34" charset="-122"/>
              </a:rPr>
              <a:t>n</a:t>
            </a:r>
            <a:endParaRPr lang="en-US" sz="3200" baseline="-250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112000" y="3530600"/>
            <a:ext cx="1930400" cy="508000"/>
          </a:xfrm>
          <a:prstGeom prst="rect">
            <a:avLst/>
          </a:prstGeom>
          <a:solidFill>
            <a:srgbClr val="00CC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67" dirty="0" err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t</a:t>
            </a:r>
            <a:r>
              <a:rPr lang="en-US" sz="2667" baseline="-25000" dirty="0" err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n</a:t>
            </a:r>
            <a:r>
              <a:rPr lang="en-US" sz="2667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= S(k, </a:t>
            </a:r>
            <a:r>
              <a:rPr lang="en-US" sz="2667" dirty="0" err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F</a:t>
            </a:r>
            <a:r>
              <a:rPr lang="en-US" sz="2667" baseline="-25000" dirty="0" err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n</a:t>
            </a:r>
            <a:r>
              <a:rPr lang="en-US" sz="2667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994400" y="2209801"/>
            <a:ext cx="760144" cy="9130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333" b="1" dirty="0">
                <a:latin typeface="Arial" panose="020B0604020202020204" pitchFamily="34" charset="0"/>
                <a:ea typeface="微软雅黑" panose="020B0503020204020204" pitchFamily="34" charset="-122"/>
              </a:rPr>
              <a:t>⋯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661114" y="3323616"/>
            <a:ext cx="1550424" cy="9131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667" dirty="0">
                <a:latin typeface="Arial" panose="020B0604020202020204" pitchFamily="34" charset="0"/>
                <a:ea typeface="微软雅黑" panose="020B0503020204020204" pitchFamily="34" charset="-122"/>
              </a:rPr>
              <a:t>k </a:t>
            </a:r>
            <a:r>
              <a:rPr lang="zh-CN" altLang="en-US" sz="2667" dirty="0">
                <a:latin typeface="Arial" panose="020B0604020202020204" pitchFamily="34" charset="0"/>
                <a:ea typeface="微软雅黑" panose="020B0503020204020204" pitchFamily="34" charset="-122"/>
              </a:rPr>
              <a:t>派生自</a:t>
            </a:r>
            <a:br>
              <a:rPr lang="zh-CN" altLang="en-US" sz="2667" dirty="0">
                <a:latin typeface="Arial" panose="020B0604020202020204" pitchFamily="34" charset="0"/>
                <a:ea typeface="微软雅黑" panose="020B0503020204020204" pitchFamily="34" charset="-122"/>
              </a:rPr>
            </a:br>
            <a:r>
              <a:rPr lang="zh-CN" altLang="en-US" sz="2667" dirty="0">
                <a:latin typeface="Arial" panose="020B0604020202020204" pitchFamily="34" charset="0"/>
                <a:ea typeface="微软雅黑" panose="020B0503020204020204" pitchFamily="34" charset="-122"/>
              </a:rPr>
              <a:t>用户密码</a:t>
            </a:r>
            <a:endParaRPr lang="en-US" altLang="zh-CN" sz="2667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01688" y="2009883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</a:rPr>
              <a:t>文件名</a:t>
            </a:r>
            <a:endParaRPr lang="en-US" sz="2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542164" y="2006447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</a:rPr>
              <a:t>文件名</a:t>
            </a:r>
            <a:endParaRPr lang="en-US" sz="2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112000" y="2006446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</a:rPr>
              <a:t>文件名</a:t>
            </a:r>
            <a:endParaRPr lang="en-US" sz="2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0FB774B-6B20-490D-A23D-7059BF9297D6}"/>
              </a:ext>
            </a:extLst>
          </p:cNvPr>
          <p:cNvSpPr txBox="1"/>
          <p:nvPr/>
        </p:nvSpPr>
        <p:spPr>
          <a:xfrm>
            <a:off x="2477931" y="5562301"/>
            <a:ext cx="5551520" cy="9666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攻击者无法为新消息生成有效的标签
根据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(m, t)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，攻击者不能生成消息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m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的另一标签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t’</a:t>
            </a:r>
            <a:endParaRPr lang="zh-CN" altLang="en-US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14EF25C-AC8A-4DA3-A4E3-81DB4A3CA5A9}"/>
              </a:ext>
            </a:extLst>
          </p:cNvPr>
          <p:cNvSpPr txBox="1"/>
          <p:nvPr/>
        </p:nvSpPr>
        <p:spPr>
          <a:xfrm>
            <a:off x="696095" y="5801975"/>
            <a:ext cx="1524776" cy="499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kumimoji="0" sz="2800" b="0" i="0" u="none" strike="noStrike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sz="2000" dirty="0"/>
              <a:t>安全的</a:t>
            </a:r>
            <a:r>
              <a:rPr lang="en-US" altLang="zh-CN" sz="2000" dirty="0"/>
              <a:t>MAC</a:t>
            </a:r>
            <a:endParaRPr lang="zh-CN" altLang="en-US" sz="2000" dirty="0"/>
          </a:p>
        </p:txBody>
      </p:sp>
      <p:sp>
        <p:nvSpPr>
          <p:cNvPr id="20" name="左大括号 19">
            <a:extLst>
              <a:ext uri="{FF2B5EF4-FFF2-40B4-BE49-F238E27FC236}">
                <a16:creationId xmlns:a16="http://schemas.microsoft.com/office/drawing/2014/main" id="{B1AC1314-A822-454F-A37B-053F3B4DC9D9}"/>
              </a:ext>
            </a:extLst>
          </p:cNvPr>
          <p:cNvSpPr/>
          <p:nvPr/>
        </p:nvSpPr>
        <p:spPr>
          <a:xfrm>
            <a:off x="2228535" y="5801975"/>
            <a:ext cx="261938" cy="624657"/>
          </a:xfrm>
          <a:prstGeom prst="leftBrace">
            <a:avLst>
              <a:gd name="adj1" fmla="val 24696"/>
              <a:gd name="adj2" fmla="val 50000"/>
            </a:avLst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30CF845-BB6F-4869-B337-AA218304A413}"/>
              </a:ext>
            </a:extLst>
          </p:cNvPr>
          <p:cNvSpPr txBox="1"/>
          <p:nvPr/>
        </p:nvSpPr>
        <p:spPr>
          <a:xfrm>
            <a:off x="8077200" y="5801975"/>
            <a:ext cx="3299301" cy="499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kumimoji="0" sz="2000" b="0" i="0" u="none" strike="noStrike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b="1" dirty="0"/>
              <a:t>⇒</a:t>
            </a:r>
            <a:r>
              <a:rPr lang="zh-CN" altLang="en-US" dirty="0"/>
              <a:t> 被修改的文件将被检测到</a:t>
            </a:r>
            <a:endParaRPr lang="en-US" altLang="zh-CN" dirty="0"/>
          </a:p>
        </p:txBody>
      </p:sp>
      <p:sp>
        <p:nvSpPr>
          <p:cNvPr id="16" name="灯片编号占位符 15">
            <a:extLst>
              <a:ext uri="{FF2B5EF4-FFF2-40B4-BE49-F238E27FC236}">
                <a16:creationId xmlns:a16="http://schemas.microsoft.com/office/drawing/2014/main" id="{E66AA5D3-5080-448D-8A3E-D5E105971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09ED5-6BF2-45F1-A9CE-97B924BE8C46}" type="slidenum">
              <a:rPr lang="zh-CN" altLang="en-US" smtClean="0"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3897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742</TotalTime>
  <Words>1377</Words>
  <Application>Microsoft Office PowerPoint</Application>
  <PresentationFormat>宽屏</PresentationFormat>
  <Paragraphs>178</Paragraphs>
  <Slides>15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等线</vt:lpstr>
      <vt:lpstr>等线 Light</vt:lpstr>
      <vt:lpstr>黑体</vt:lpstr>
      <vt:lpstr>微软雅黑</vt:lpstr>
      <vt:lpstr>Arial</vt:lpstr>
      <vt:lpstr>Calibri</vt:lpstr>
      <vt:lpstr>Cambria Math</vt:lpstr>
      <vt:lpstr>Times New Roman</vt:lpstr>
      <vt:lpstr>Office 主题​​</vt:lpstr>
      <vt:lpstr>第3周 消息完整性</vt:lpstr>
      <vt:lpstr>5.1.0 消息完整性</vt:lpstr>
      <vt:lpstr>5.1.1 消息认证码(MAC)定义</vt:lpstr>
      <vt:lpstr>5.1.1 MAC定义 — 完整性需要密钥保证</vt:lpstr>
      <vt:lpstr>5.1.2 根据攻击模型 定义安全的MAC</vt:lpstr>
      <vt:lpstr>5.1.2 根据攻击模型 定义安全的MAC</vt:lpstr>
      <vt:lpstr>PowerPoint 演示文稿</vt:lpstr>
      <vt:lpstr>PowerPoint 演示文稿</vt:lpstr>
      <vt:lpstr>5.1.3 MAC的作用   例：保护系统文件</vt:lpstr>
      <vt:lpstr>5.2.1 MAC的构造：PRF ⇒ MAC</vt:lpstr>
      <vt:lpstr>5.2.1 MAC的构造：安全PRF ⇒ 安全MAC</vt:lpstr>
      <vt:lpstr>5.2.1 MAC的构造  定理的简单证明</vt:lpstr>
      <vt:lpstr>5.2.2  截断MAC的安全性</vt:lpstr>
      <vt:lpstr>5.2.3 MAC的实践使用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第3周 消息完整性</dc:title>
  <dc:creator>Scott</dc:creator>
  <cp:lastModifiedBy>Scott</cp:lastModifiedBy>
  <cp:revision>85</cp:revision>
  <dcterms:created xsi:type="dcterms:W3CDTF">2020-09-14T16:24:09Z</dcterms:created>
  <dcterms:modified xsi:type="dcterms:W3CDTF">2020-11-03T12:21:55Z</dcterms:modified>
</cp:coreProperties>
</file>