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332" r:id="rId4"/>
    <p:sldId id="333" r:id="rId5"/>
    <p:sldId id="335" r:id="rId6"/>
    <p:sldId id="336" r:id="rId7"/>
    <p:sldId id="337" r:id="rId8"/>
    <p:sldId id="338" r:id="rId9"/>
    <p:sldId id="339" r:id="rId10"/>
    <p:sldId id="340" r:id="rId11"/>
    <p:sldId id="345" r:id="rId12"/>
    <p:sldId id="341" r:id="rId13"/>
    <p:sldId id="342" r:id="rId14"/>
    <p:sldId id="343" r:id="rId15"/>
    <p:sldId id="34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8"/>
    <p:restoredTop sz="96928"/>
  </p:normalViewPr>
  <p:slideViewPr>
    <p:cSldViewPr snapToGrid="0" snapToObjects="1">
      <p:cViewPr>
        <p:scale>
          <a:sx n="109" d="100"/>
          <a:sy n="109" d="100"/>
        </p:scale>
        <p:origin x="54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299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FC471-47FC-4342-976E-887CA6B7D2BB}" type="datetimeFigureOut">
              <a:rPr kumimoji="1" lang="zh-CN" altLang="en-US" smtClean="0"/>
              <a:t>2020/11/4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162E9-8E39-6C4A-9100-F6B3C4C2CA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50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162E9-8E39-6C4A-9100-F6B3C4C2CA1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175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866B4-33E7-5B45-86DD-B92585C67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8CBD90-47A9-8647-9436-AFD5BC39B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9C469-275A-E942-A38B-11F3EBA9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7804-5DA0-D941-9809-3EB802300A61}" type="datetimeFigureOut">
              <a:rPr kumimoji="1" lang="zh-CN" altLang="en-US" smtClean="0"/>
              <a:t>2020/11/4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DEFD06-64F2-9745-A768-59671D2D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B90F8-835F-1B45-ABF0-9162748D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58DE-D80E-6941-A8C8-D30BCDA7BD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78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B327D-E9A2-0C45-864F-EC221BC7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DCD0C4-5D70-1146-98FD-0A094C9D2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63408-FA51-7643-84E4-B82BB536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7804-5DA0-D941-9809-3EB802300A61}" type="datetimeFigureOut">
              <a:rPr kumimoji="1" lang="zh-CN" altLang="en-US" smtClean="0"/>
              <a:t>2020/11/4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31DDD-029D-EE4E-BCC9-7131B8F9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25203-4484-ED4E-A7A7-C4482C05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58DE-D80E-6941-A8C8-D30BCDA7BD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167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14B5A9-74A0-B048-B66A-0ECB25DEE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9A9A45-EE24-314F-88BB-6F0380E03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09798-17B8-C342-84E6-E5191C75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7804-5DA0-D941-9809-3EB802300A61}" type="datetimeFigureOut">
              <a:rPr kumimoji="1" lang="zh-CN" altLang="en-US" smtClean="0"/>
              <a:t>2020/11/4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0B1AD-02BF-7945-A324-6514AA3E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948D4F-0A9D-9443-A919-8FE36035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58DE-D80E-6941-A8C8-D30BCDA7BD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574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AFF53-8D4C-084E-AEF0-92C3BE0F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A7E91-C251-4749-B81B-4BF436CA6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63D50-A1F7-8E4F-9458-1AF6AA39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7804-5DA0-D941-9809-3EB802300A61}" type="datetimeFigureOut">
              <a:rPr kumimoji="1" lang="zh-CN" altLang="en-US" smtClean="0"/>
              <a:t>2020/11/4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2C3D68-5716-714D-AE94-C23F688B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B8DD8A-937B-8048-8B04-CD1E0793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58DE-D80E-6941-A8C8-D30BCDA7BD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83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D8A83-84D6-4649-8C9D-EF1FB43B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2B0722-CBEE-5747-8189-2A8E3784D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0C17D-FA69-5C4C-9546-CBA8D192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7804-5DA0-D941-9809-3EB802300A61}" type="datetimeFigureOut">
              <a:rPr kumimoji="1" lang="zh-CN" altLang="en-US" smtClean="0"/>
              <a:t>2020/11/4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3F31A-AFB6-9443-880B-AF990866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D9B71-2857-684F-A50A-3247A8A4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58DE-D80E-6941-A8C8-D30BCDA7BD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973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1A9A3-8193-F84E-BA90-1BFDEF6B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40D13-782E-4C4D-82E6-5FE0DC6F0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5701F2-1ADF-544B-9395-7163912C7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41DE7B-4D10-044F-A0B9-BD339637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7804-5DA0-D941-9809-3EB802300A61}" type="datetimeFigureOut">
              <a:rPr kumimoji="1" lang="zh-CN" altLang="en-US" smtClean="0"/>
              <a:t>2020/11/4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2B7C59-D5C9-774E-8B0A-73545E303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B5CA29-E3E8-E74E-B674-7F2B8489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58DE-D80E-6941-A8C8-D30BCDA7BD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257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B4DB7-FAFE-3043-919D-FAD9D38E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509860-510F-A143-92D0-35FFF6A9E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CF8CFC-50E1-BB40-8C38-D97EF5506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4F8195-0461-7147-B13C-B05AB02DB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AC5F59-2F26-364C-B876-6D105EC3C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80B018-CE5E-FC48-A36A-CB9502C2A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7804-5DA0-D941-9809-3EB802300A61}" type="datetimeFigureOut">
              <a:rPr kumimoji="1" lang="zh-CN" altLang="en-US" smtClean="0"/>
              <a:t>2020/11/4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33765D-C7F0-E648-8927-D078DC6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C898FE-AC03-0D43-B158-02005782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58DE-D80E-6941-A8C8-D30BCDA7BD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58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970A0-6FF8-A041-99B3-B8514F72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7FAA91-6AED-2C4C-8B9F-8E5BE004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7804-5DA0-D941-9809-3EB802300A61}" type="datetimeFigureOut">
              <a:rPr kumimoji="1" lang="zh-CN" altLang="en-US" smtClean="0"/>
              <a:t>2020/11/4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701884-134C-0E48-9569-CA2D240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A8666C-3F59-474E-9E0E-D0BE1979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58DE-D80E-6941-A8C8-D30BCDA7BD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6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E5CA98-B00C-D342-8030-3C16D9CA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7804-5DA0-D941-9809-3EB802300A61}" type="datetimeFigureOut">
              <a:rPr kumimoji="1" lang="zh-CN" altLang="en-US" smtClean="0"/>
              <a:t>2020/11/4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150310-D09A-614B-862D-548DF296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1E1A12-678F-704F-84C4-181A0A62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58DE-D80E-6941-A8C8-D30BCDA7BD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16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0CCE3-7FEE-1245-897D-0AADA8E7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0135E-CCCE-B142-A88F-01D795CBE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578085-6193-5F42-A023-C8D94FA59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CF4DDA-2632-974F-A293-C1B12A05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7804-5DA0-D941-9809-3EB802300A61}" type="datetimeFigureOut">
              <a:rPr kumimoji="1" lang="zh-CN" altLang="en-US" smtClean="0"/>
              <a:t>2020/11/4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FC527-D41C-4A49-9E40-B5743D2A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7F71E6-42FE-1C44-9E75-C6A5E11B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58DE-D80E-6941-A8C8-D30BCDA7BD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045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FF353-C5A3-1A47-8AF6-F2B7F8A42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61B175-4CB4-CD42-8A22-551698404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00CA53-259B-CC45-8859-D40D72770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8D677C-5482-354A-B0F9-99C43CBC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7804-5DA0-D941-9809-3EB802300A61}" type="datetimeFigureOut">
              <a:rPr kumimoji="1" lang="zh-CN" altLang="en-US" smtClean="0"/>
              <a:t>2020/11/4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500807-9AF0-0946-A3E8-DBB89C4F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04EA63-5D01-F94E-9154-F146B78F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58DE-D80E-6941-A8C8-D30BCDA7BD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613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7646F2-C784-CF4C-87C8-19360FFC2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3A3963-15E2-9D41-A5A3-64400AC02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87CC5-3AD3-1B45-BEED-0874C1F50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77804-5DA0-D941-9809-3EB802300A61}" type="datetimeFigureOut">
              <a:rPr kumimoji="1" lang="zh-CN" altLang="en-US" smtClean="0"/>
              <a:t>2020/11/4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D957A-7AA6-774F-B6E6-54189323C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24DF8-E53F-494C-8EF2-E4FA583A6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C58DE-D80E-6941-A8C8-D30BCDA7BD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703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形用户界面, 应用程序, Teams&#10;&#10;描述已自动生成">
            <a:extLst>
              <a:ext uri="{FF2B5EF4-FFF2-40B4-BE49-F238E27FC236}">
                <a16:creationId xmlns:a16="http://schemas.microsoft.com/office/drawing/2014/main" id="{78844145-6941-4C45-AD45-E16209B0F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223" y="0"/>
            <a:ext cx="12244445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E81DAB-A937-7149-8FF8-FBC0F3D47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0460" y="2091690"/>
            <a:ext cx="7566660" cy="3554730"/>
          </a:xfrm>
        </p:spPr>
        <p:txBody>
          <a:bodyPr vert="horz" wrap="square" anchor="ctr" anchorCtr="1">
            <a:noAutofit/>
          </a:bodyPr>
          <a:lstStyle/>
          <a:p>
            <a:pPr marL="0" indent="0" algn="just">
              <a:buNone/>
            </a:pPr>
            <a:r>
              <a:rPr lang="en-US" dirty="0"/>
              <a:t>假设</a:t>
            </a:r>
            <a:r>
              <a:rPr lang="zh-CN" altLang="en-US" dirty="0"/>
              <a:t> </a:t>
            </a:r>
            <a:r>
              <a:rPr lang="en-US" dirty="0"/>
              <a:t>H:</a:t>
            </a:r>
            <a:r>
              <a:rPr lang="zh-CN" altLang="en-US" dirty="0"/>
              <a:t> </a:t>
            </a:r>
            <a:r>
              <a:rPr lang="en-US" dirty="0"/>
              <a:t>M </a:t>
            </a:r>
            <a:r>
              <a:rPr lang="en-US" dirty="0">
                <a:sym typeface="Symbol" charset="0"/>
              </a:rPr>
              <a:t>T</a:t>
            </a:r>
            <a:r>
              <a:rPr lang="zh-CN" altLang="en-US" dirty="0">
                <a:sym typeface="Symbol" charset="0"/>
              </a:rPr>
              <a:t> 是一个哈希函数 </a:t>
            </a:r>
            <a:r>
              <a:rPr lang="en-US" dirty="0">
                <a:sym typeface="Symbol" charset="0"/>
              </a:rPr>
              <a:t>( |M| &gt;&gt; |T| )</a:t>
            </a:r>
          </a:p>
          <a:p>
            <a:pPr marL="0" indent="0" algn="just">
              <a:buNone/>
            </a:pPr>
            <a:r>
              <a:rPr lang="en-US" dirty="0">
                <a:sym typeface="Symbol" charset="0"/>
              </a:rPr>
              <a:t>则</a:t>
            </a:r>
            <a:r>
              <a:rPr lang="zh-CN" altLang="en-US" dirty="0">
                <a:sym typeface="Symbol" charset="0"/>
              </a:rPr>
              <a:t> </a:t>
            </a:r>
            <a:r>
              <a:rPr lang="en-US" dirty="0">
                <a:sym typeface="Symbol" charset="0"/>
              </a:rPr>
              <a:t>H</a:t>
            </a:r>
            <a:r>
              <a:rPr lang="zh-CN" altLang="en-US" dirty="0">
                <a:sym typeface="Symbol" charset="0"/>
              </a:rPr>
              <a:t> </a:t>
            </a:r>
            <a:r>
              <a:rPr lang="en-US" dirty="0">
                <a:sym typeface="Symbol" charset="0"/>
              </a:rPr>
              <a:t>发生碰撞表示存在</a:t>
            </a:r>
            <a:r>
              <a:rPr lang="zh-CN" altLang="en-US" dirty="0">
                <a:sym typeface="Symbol" charset="0"/>
              </a:rPr>
              <a:t> </a:t>
            </a:r>
            <a:r>
              <a:rPr lang="en-US" dirty="0">
                <a:sym typeface="Symbol" charset="0"/>
              </a:rPr>
              <a:t>m</a:t>
            </a:r>
            <a:r>
              <a:rPr lang="en-US" baseline="-25000" dirty="0">
                <a:sym typeface="Symbol" charset="0"/>
              </a:rPr>
              <a:t>0</a:t>
            </a:r>
            <a:r>
              <a:rPr lang="en-US" dirty="0">
                <a:sym typeface="Symbol" charset="0"/>
              </a:rPr>
              <a:t> , m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  M 导致: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  <a:sym typeface="Symbol" charset="0"/>
              </a:rPr>
              <a:t>H(m</a:t>
            </a:r>
            <a:r>
              <a:rPr lang="en-US" b="1" baseline="-25000" dirty="0">
                <a:solidFill>
                  <a:srgbClr val="FF0000"/>
                </a:solidFill>
                <a:sym typeface="Symbol" charset="0"/>
              </a:rPr>
              <a:t>0</a:t>
            </a:r>
            <a:r>
              <a:rPr lang="en-US" b="1" dirty="0">
                <a:solidFill>
                  <a:srgbClr val="FF0000"/>
                </a:solidFill>
                <a:sym typeface="Symbol" charset="0"/>
              </a:rPr>
              <a:t>)  =  H(m</a:t>
            </a:r>
            <a:r>
              <a:rPr lang="en-US" b="1" baseline="-25000" dirty="0">
                <a:solidFill>
                  <a:srgbClr val="FF0000"/>
                </a:solidFill>
                <a:sym typeface="Symbol" charset="0"/>
              </a:rPr>
              <a:t>1</a:t>
            </a:r>
            <a:r>
              <a:rPr lang="en-US" b="1" dirty="0">
                <a:solidFill>
                  <a:srgbClr val="FF0000"/>
                </a:solidFill>
                <a:sym typeface="Symbol" charset="0"/>
              </a:rPr>
              <a:t>)    and    m</a:t>
            </a:r>
            <a:r>
              <a:rPr lang="en-US" b="1" baseline="-25000" dirty="0">
                <a:solidFill>
                  <a:srgbClr val="FF0000"/>
                </a:solidFill>
                <a:sym typeface="Symbol" charset="0"/>
              </a:rPr>
              <a:t>0</a:t>
            </a:r>
            <a:r>
              <a:rPr lang="en-US" b="1" dirty="0">
                <a:solidFill>
                  <a:srgbClr val="FF0000"/>
                </a:solidFill>
                <a:sym typeface="Symbol" charset="0"/>
              </a:rPr>
              <a:t>  m</a:t>
            </a:r>
            <a:r>
              <a:rPr lang="en-US" b="1" baseline="-25000" dirty="0">
                <a:solidFill>
                  <a:srgbClr val="FF0000"/>
                </a:solidFill>
                <a:sym typeface="Symbol" charset="0"/>
              </a:rPr>
              <a:t>1</a:t>
            </a:r>
          </a:p>
          <a:p>
            <a:pPr marL="0" indent="0" algn="ctr">
              <a:buNone/>
            </a:pPr>
            <a:endParaRPr lang="en-US" b="1" baseline="-25000" dirty="0">
              <a:solidFill>
                <a:srgbClr val="FF0000"/>
              </a:solidFill>
              <a:sym typeface="Symbol" charset="0"/>
            </a:endParaRPr>
          </a:p>
          <a:p>
            <a:pPr algn="just">
              <a:buFontTx/>
              <a:buNone/>
            </a:pPr>
            <a:r>
              <a:rPr lang="en-US" dirty="0">
                <a:solidFill>
                  <a:srgbClr val="000000"/>
                </a:solidFill>
                <a:sym typeface="Symbol" charset="0"/>
              </a:rPr>
              <a:t>目标</a:t>
            </a:r>
            <a:r>
              <a:rPr lang="zh-CN" altLang="en-US" dirty="0">
                <a:solidFill>
                  <a:srgbClr val="000000"/>
                </a:solidFill>
                <a:sym typeface="Symbol" charset="0"/>
              </a:rPr>
              <a:t>：</a:t>
            </a:r>
            <a:r>
              <a:rPr lang="en-US" dirty="0">
                <a:solidFill>
                  <a:srgbClr val="000000"/>
                </a:solidFill>
                <a:sym typeface="Symbol" charset="0"/>
              </a:rPr>
              <a:t>构建抗碰撞的哈希函数</a:t>
            </a:r>
          </a:p>
        </p:txBody>
      </p:sp>
    </p:spTree>
    <p:extLst>
      <p:ext uri="{BB962C8B-B14F-4D97-AF65-F5344CB8AC3E}">
        <p14:creationId xmlns:p14="http://schemas.microsoft.com/office/powerpoint/2010/main" val="180557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3C9EF246-6058-564C-9432-F1812AB0F07C}"/>
              </a:ext>
            </a:extLst>
          </p:cNvPr>
          <p:cNvSpPr/>
          <p:nvPr/>
        </p:nvSpPr>
        <p:spPr>
          <a:xfrm>
            <a:off x="5947382" y="2948157"/>
            <a:ext cx="4743315" cy="5489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C289F5B-1B55-F048-8C92-5AAE78B7F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271" y="1962296"/>
            <a:ext cx="9623415" cy="4396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选择一个随机的 </a:t>
            </a:r>
            <a:r>
              <a:rPr lang="en-US" dirty="0">
                <a:latin typeface="Apple Braille" pitchFamily="2" charset="0"/>
              </a:rPr>
              <a:t>2000-bit </a:t>
            </a:r>
            <a:r>
              <a:rPr lang="en-U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素数</a:t>
            </a:r>
            <a:r>
              <a:rPr lang="en-US" dirty="0">
                <a:latin typeface="Apple Braille" pitchFamily="2" charset="0"/>
              </a:rPr>
              <a:t> p</a:t>
            </a:r>
            <a:r>
              <a:rPr lang="zh-CN" altLang="en-US" dirty="0">
                <a:latin typeface="Apple Braille" pitchFamily="2" charset="0"/>
              </a:rPr>
              <a:t> 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和随机的 </a:t>
            </a:r>
            <a:r>
              <a:rPr lang="en-US" dirty="0">
                <a:latin typeface="Apple Braille" pitchFamily="2" charset="0"/>
              </a:rPr>
              <a:t>1 ≤ u, v  ≤ p </a:t>
            </a:r>
          </a:p>
          <a:p>
            <a:pPr marL="0" indent="0">
              <a:buNone/>
            </a:pPr>
            <a:endParaRPr lang="en-US" dirty="0">
              <a:latin typeface="Apple Braille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对</a:t>
            </a:r>
            <a:r>
              <a:rPr lang="en-US" dirty="0">
                <a:latin typeface="Apple Braille" pitchFamily="2" charset="0"/>
              </a:rPr>
              <a:t> </a:t>
            </a:r>
            <a:r>
              <a:rPr lang="zh-CN" altLang="en-US" dirty="0">
                <a:latin typeface="Apple Braille" pitchFamily="2" charset="0"/>
              </a:rPr>
              <a:t> </a:t>
            </a:r>
            <a:r>
              <a:rPr lang="en-US" dirty="0" err="1">
                <a:latin typeface="Apple Braille" pitchFamily="2" charset="0"/>
              </a:rPr>
              <a:t>m,h</a:t>
            </a:r>
            <a:r>
              <a:rPr lang="en-US" dirty="0">
                <a:latin typeface="Apple Braille" pitchFamily="2" charset="0"/>
              </a:rPr>
              <a:t> ∈ {0,…,p-1} </a:t>
            </a:r>
            <a:r>
              <a:rPr lang="zh-CN" altLang="en-US" dirty="0">
                <a:latin typeface="Apple Braille" pitchFamily="2" charset="0"/>
              </a:rPr>
              <a:t> </a:t>
            </a:r>
            <a:r>
              <a:rPr lang="en-U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定义</a:t>
            </a:r>
            <a:r>
              <a:rPr lang="en-US" dirty="0">
                <a:latin typeface="Apple Braille" pitchFamily="2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Apple Braille" pitchFamily="2" charset="0"/>
              </a:rPr>
              <a:t>h(</a:t>
            </a:r>
            <a:r>
              <a:rPr lang="en-US" b="1" dirty="0" err="1">
                <a:solidFill>
                  <a:srgbClr val="FF0000"/>
                </a:solidFill>
                <a:latin typeface="Apple Braille" pitchFamily="2" charset="0"/>
              </a:rPr>
              <a:t>H,m</a:t>
            </a:r>
            <a:r>
              <a:rPr lang="en-US" b="1" dirty="0">
                <a:solidFill>
                  <a:srgbClr val="FF0000"/>
                </a:solidFill>
                <a:latin typeface="Apple Braille" pitchFamily="2" charset="0"/>
              </a:rPr>
              <a:t>) = </a:t>
            </a:r>
            <a:r>
              <a:rPr lang="en-US" b="1" dirty="0" err="1">
                <a:solidFill>
                  <a:srgbClr val="FF0000"/>
                </a:solidFill>
                <a:latin typeface="Apple Braille" pitchFamily="2" charset="0"/>
              </a:rPr>
              <a:t>u</a:t>
            </a:r>
            <a:r>
              <a:rPr lang="en-US" b="1" baseline="30000" dirty="0" err="1">
                <a:solidFill>
                  <a:srgbClr val="FF0000"/>
                </a:solidFill>
                <a:latin typeface="Apple Braille" pitchFamily="2" charset="0"/>
              </a:rPr>
              <a:t>H</a:t>
            </a:r>
            <a:r>
              <a:rPr lang="en-US" b="1" dirty="0">
                <a:solidFill>
                  <a:srgbClr val="FF0000"/>
                </a:solidFill>
                <a:latin typeface="Apple Braille" pitchFamily="2" charset="0"/>
              </a:rPr>
              <a:t> ⋅ </a:t>
            </a:r>
            <a:r>
              <a:rPr lang="en-US" b="1" dirty="0" err="1">
                <a:solidFill>
                  <a:srgbClr val="FF0000"/>
                </a:solidFill>
                <a:latin typeface="Apple Braille" pitchFamily="2" charset="0"/>
              </a:rPr>
              <a:t>v</a:t>
            </a:r>
            <a:r>
              <a:rPr lang="en-US" b="1" baseline="30000" dirty="0" err="1">
                <a:solidFill>
                  <a:srgbClr val="FF0000"/>
                </a:solidFill>
                <a:latin typeface="Apple Braille" pitchFamily="2" charset="0"/>
              </a:rPr>
              <a:t>m</a:t>
            </a:r>
            <a:r>
              <a:rPr lang="en-US" b="1" baseline="30000" dirty="0">
                <a:solidFill>
                  <a:srgbClr val="FF0000"/>
                </a:solidFill>
                <a:latin typeface="Apple Braille" pitchFamily="2" charset="0"/>
              </a:rPr>
              <a:t>     </a:t>
            </a:r>
            <a:r>
              <a:rPr lang="en-US" b="1" dirty="0">
                <a:solidFill>
                  <a:srgbClr val="FF0000"/>
                </a:solidFill>
                <a:latin typeface="Apple Braille" pitchFamily="2" charset="0"/>
              </a:rPr>
              <a:t> (mod p)</a:t>
            </a:r>
          </a:p>
          <a:p>
            <a:pPr marL="0" indent="0">
              <a:buNone/>
            </a:pPr>
            <a:endParaRPr lang="en-US" b="1" baseline="30000" dirty="0">
              <a:solidFill>
                <a:srgbClr val="FF0000"/>
              </a:solidFill>
              <a:latin typeface="Apple Braille" pitchFamily="2" charset="0"/>
            </a:endParaRPr>
          </a:p>
          <a:p>
            <a:pPr marL="0" indent="0">
              <a:buNone/>
            </a:pPr>
            <a:endParaRPr lang="en-US" b="1" baseline="30000" dirty="0">
              <a:solidFill>
                <a:srgbClr val="FF0000"/>
              </a:solidFill>
              <a:latin typeface="Apple Braille" pitchFamily="2" charset="0"/>
            </a:endParaRPr>
          </a:p>
          <a:p>
            <a:pPr marL="0" indent="0">
              <a:buNone/>
            </a:pPr>
            <a:r>
              <a:rPr lang="en-US" u="sng" dirty="0">
                <a:latin typeface="Apple Braille" pitchFamily="2" charset="0"/>
              </a:rPr>
              <a:t>Fact:</a:t>
            </a:r>
            <a:r>
              <a:rPr lang="en-US" dirty="0">
                <a:latin typeface="Apple Braille" pitchFamily="2" charset="0"/>
              </a:rPr>
              <a:t>   finding collision for h(.,.) is as hard as </a:t>
            </a:r>
            <a:br>
              <a:rPr lang="en-US" dirty="0">
                <a:latin typeface="Apple Braille" pitchFamily="2" charset="0"/>
              </a:rPr>
            </a:br>
            <a:r>
              <a:rPr lang="en-US" dirty="0">
                <a:latin typeface="Apple Braille" pitchFamily="2" charset="0"/>
              </a:rPr>
              <a:t>            solving “discrete-log” modulo p.</a:t>
            </a:r>
          </a:p>
          <a:p>
            <a:pPr marL="0" indent="0">
              <a:buNone/>
            </a:pPr>
            <a:endParaRPr lang="en-US" u="sng" dirty="0">
              <a:latin typeface="Apple Braille" pitchFamily="2" charset="0"/>
            </a:endParaRPr>
          </a:p>
          <a:p>
            <a:pPr marL="0" indent="0">
              <a:buNone/>
            </a:pPr>
            <a:r>
              <a:rPr lang="en-US" dirty="0">
                <a:latin typeface="Apple Braille" pitchFamily="2" charset="0"/>
              </a:rPr>
              <a:t>Problem:    slow.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669099B-3436-D242-90EB-698BFA4D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199" y="499257"/>
            <a:ext cx="8229600" cy="857250"/>
          </a:xfrm>
        </p:spPr>
        <p:txBody>
          <a:bodyPr/>
          <a:lstStyle/>
          <a:p>
            <a:pPr algn="ctr"/>
            <a:r>
              <a:rPr lang="en-US" dirty="0">
                <a:latin typeface="Apple Braille" pitchFamily="2" charset="0"/>
              </a:rPr>
              <a:t>Provable compression functions</a:t>
            </a:r>
          </a:p>
        </p:txBody>
      </p:sp>
    </p:spTree>
    <p:extLst>
      <p:ext uri="{BB962C8B-B14F-4D97-AF65-F5344CB8AC3E}">
        <p14:creationId xmlns:p14="http://schemas.microsoft.com/office/powerpoint/2010/main" val="409956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66E59C73-00FB-CB41-92A7-6303B7C0B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5"/>
            <a:ext cx="12192000" cy="683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1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B878D46E-7E78-3944-8FE7-FB8F57753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5"/>
            <a:ext cx="12192000" cy="68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70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F578D4A-847D-DB4C-A0BE-9A50BA76542B}"/>
              </a:ext>
            </a:extLst>
          </p:cNvPr>
          <p:cNvSpPr txBox="1"/>
          <p:nvPr/>
        </p:nvSpPr>
        <p:spPr>
          <a:xfrm>
            <a:off x="455160" y="1736229"/>
            <a:ext cx="1012873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3200" dirty="0">
                <a:latin typeface="Apple Braille" pitchFamily="2" charset="0"/>
              </a:rPr>
              <a:t>The </a:t>
            </a:r>
            <a:r>
              <a:rPr lang="fr-FR" altLang="zh-CN" sz="3200" dirty="0" err="1">
                <a:latin typeface="Apple Braille" pitchFamily="2" charset="0"/>
              </a:rPr>
              <a:t>hex</a:t>
            </a:r>
            <a:r>
              <a:rPr lang="fr-FR" altLang="zh-CN" sz="3200" dirty="0">
                <a:latin typeface="Apple Braille" pitchFamily="2" charset="0"/>
              </a:rPr>
              <a:t> </a:t>
            </a:r>
            <a:r>
              <a:rPr lang="fr-FR" altLang="zh-CN" sz="3200" dirty="0" err="1">
                <a:latin typeface="Apple Braille" pitchFamily="2" charset="0"/>
              </a:rPr>
              <a:t>encoded</a:t>
            </a:r>
            <a:r>
              <a:rPr lang="fr-FR" altLang="zh-CN" sz="3200" dirty="0">
                <a:latin typeface="Apple Braille" pitchFamily="2" charset="0"/>
              </a:rPr>
              <a:t> string:</a:t>
            </a:r>
          </a:p>
          <a:p>
            <a:endParaRPr lang="fr-FR" altLang="zh-CN" sz="3000" dirty="0">
              <a:latin typeface="Apple Braille" pitchFamily="2" charset="0"/>
            </a:endParaRPr>
          </a:p>
          <a:p>
            <a:r>
              <a:rPr lang="fr-FR" altLang="zh-CN" sz="3000" dirty="0">
                <a:latin typeface="Apple Braille" pitchFamily="2" charset="0"/>
              </a:rPr>
              <a:t>1b37373331363f78151b7f2b783431333d</a:t>
            </a:r>
          </a:p>
          <a:p>
            <a:r>
              <a:rPr lang="fr-FR" altLang="zh-CN" sz="3000" dirty="0">
                <a:latin typeface="Apple Braille" pitchFamily="2" charset="0"/>
              </a:rPr>
              <a:t>78397828372d363c78373e783a393b3736</a:t>
            </a:r>
          </a:p>
          <a:p>
            <a:endParaRPr lang="fr-FR" altLang="zh-CN" sz="3000" dirty="0">
              <a:latin typeface="Apple Braille" pitchFamily="2" charset="0"/>
            </a:endParaRPr>
          </a:p>
          <a:p>
            <a:r>
              <a:rPr kumimoji="1" lang="fr-FR" altLang="zh-CN" sz="3200" dirty="0">
                <a:latin typeface="Apple Braille" pitchFamily="2" charset="0"/>
              </a:rPr>
              <a:t>Has been </a:t>
            </a:r>
            <a:r>
              <a:rPr kumimoji="1" lang="fr-FR" altLang="zh-CN" sz="3200" dirty="0" err="1">
                <a:latin typeface="Apple Braille" pitchFamily="2" charset="0"/>
              </a:rPr>
              <a:t>XOR'd</a:t>
            </a:r>
            <a:r>
              <a:rPr kumimoji="1" lang="fr-FR" altLang="zh-CN" sz="3200" dirty="0">
                <a:latin typeface="Apple Braille" pitchFamily="2" charset="0"/>
              </a:rPr>
              <a:t> </a:t>
            </a:r>
            <a:r>
              <a:rPr kumimoji="1" lang="fr-FR" altLang="zh-CN" sz="3200" dirty="0" err="1">
                <a:latin typeface="Apple Braille" pitchFamily="2" charset="0"/>
              </a:rPr>
              <a:t>against</a:t>
            </a:r>
            <a:r>
              <a:rPr kumimoji="1" lang="fr-FR" altLang="zh-CN" sz="3200" dirty="0">
                <a:latin typeface="Apple Braille" pitchFamily="2" charset="0"/>
              </a:rPr>
              <a:t> a single </a:t>
            </a:r>
            <a:r>
              <a:rPr kumimoji="1" lang="fr-FR" altLang="zh-CN" sz="3200" dirty="0" err="1">
                <a:latin typeface="Apple Braille" pitchFamily="2" charset="0"/>
              </a:rPr>
              <a:t>character</a:t>
            </a:r>
            <a:r>
              <a:rPr kumimoji="1" lang="fr-FR" altLang="zh-CN" sz="3200" dirty="0">
                <a:latin typeface="Apple Braille" pitchFamily="2" charset="0"/>
              </a:rPr>
              <a:t>.</a:t>
            </a:r>
          </a:p>
          <a:p>
            <a:r>
              <a:rPr kumimoji="1" lang="fr-FR" altLang="zh-CN" sz="3200" dirty="0" err="1">
                <a:latin typeface="Apple Braille" pitchFamily="2" charset="0"/>
              </a:rPr>
              <a:t>Find</a:t>
            </a:r>
            <a:r>
              <a:rPr kumimoji="1" lang="fr-FR" altLang="zh-CN" sz="3200" dirty="0">
                <a:latin typeface="Apple Braille" pitchFamily="2" charset="0"/>
              </a:rPr>
              <a:t> the key, </a:t>
            </a:r>
            <a:r>
              <a:rPr kumimoji="1" lang="fr-FR" altLang="zh-CN" sz="3200" dirty="0" err="1">
                <a:latin typeface="Apple Braille" pitchFamily="2" charset="0"/>
              </a:rPr>
              <a:t>decrypt</a:t>
            </a:r>
            <a:r>
              <a:rPr kumimoji="1" lang="fr-FR" altLang="zh-CN" sz="3200" dirty="0">
                <a:latin typeface="Apple Braille" pitchFamily="2" charset="0"/>
              </a:rPr>
              <a:t> the message.</a:t>
            </a:r>
            <a:endParaRPr kumimoji="1" lang="zh-CN" altLang="en-US" sz="3200" dirty="0">
              <a:latin typeface="Apple Braille" pitchFamily="2" charset="0"/>
            </a:endParaRPr>
          </a:p>
        </p:txBody>
      </p:sp>
      <p:pic>
        <p:nvPicPr>
          <p:cNvPr id="6" name="图片 5" descr="文本, QR 代码&#10;&#10;描述已自动生成">
            <a:extLst>
              <a:ext uri="{FF2B5EF4-FFF2-40B4-BE49-F238E27FC236}">
                <a16:creationId xmlns:a16="http://schemas.microsoft.com/office/drawing/2014/main" id="{E6D1F06D-C300-8B49-A44C-00EFE8E0D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996" y="239151"/>
            <a:ext cx="2197452" cy="637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78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152D181-9BB2-4248-ADCE-D09CBDC07CEF}"/>
              </a:ext>
            </a:extLst>
          </p:cNvPr>
          <p:cNvSpPr txBox="1"/>
          <p:nvPr/>
        </p:nvSpPr>
        <p:spPr>
          <a:xfrm>
            <a:off x="2267868" y="1582340"/>
            <a:ext cx="76562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遍历备选密钥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altLang="zh-CN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Traversal_singlechar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hex_string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):  </a:t>
            </a:r>
            <a:endParaRPr lang="fr-FR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candidate=[]  </a:t>
            </a:r>
            <a:endParaRPr lang="fr-FR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r-FR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candidate_key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range(32, 128):  </a:t>
            </a:r>
            <a:endParaRPr lang="fr-FR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fr-FR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plaintext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single_xor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candidate_key,hex_string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fr-FR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score=</a:t>
            </a:r>
            <a:r>
              <a:rPr lang="fr-FR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get_score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plaintext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fr-FR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fr-FR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={  </a:t>
            </a:r>
            <a:endParaRPr lang="fr-FR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fr-FR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fr-FR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score'</a:t>
            </a:r>
            <a:r>
              <a:rPr lang="fr-FR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:score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 </a:t>
            </a:r>
            <a:endParaRPr lang="fr-FR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fr-FR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fr-FR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plaintext</a:t>
            </a:r>
            <a:r>
              <a:rPr lang="fr-FR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plaintext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 </a:t>
            </a:r>
            <a:endParaRPr lang="fr-FR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fr-FR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'key'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candidate_key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fr-FR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}  </a:t>
            </a:r>
            <a:endParaRPr lang="fr-FR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fr-FR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candidate.append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fr-FR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r-FR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candidate,key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lambda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c:c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FR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'score'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])[-1]</a:t>
            </a:r>
            <a:endParaRPr lang="fr-FR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133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016EB7-BA75-C44B-BD15-AAC53656BA22}"/>
              </a:ext>
            </a:extLst>
          </p:cNvPr>
          <p:cNvSpPr/>
          <p:nvPr/>
        </p:nvSpPr>
        <p:spPr>
          <a:xfrm>
            <a:off x="3048000" y="116684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获得概率分数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altLang="zh-CN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get_score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(string):  </a:t>
            </a:r>
            <a:endParaRPr lang="fr-FR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score = 0  </a:t>
            </a:r>
            <a:endParaRPr lang="fr-FR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r-FR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char </a:t>
            </a:r>
            <a:r>
              <a:rPr lang="fr-FR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string:  </a:t>
            </a:r>
            <a:endParaRPr lang="fr-FR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char = </a:t>
            </a:r>
            <a:r>
              <a:rPr lang="fr-FR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char.lower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  </a:t>
            </a:r>
            <a:endParaRPr lang="fr-FR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fr-FR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char </a:t>
            </a:r>
            <a:r>
              <a:rPr lang="fr-FR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CHARACTER_FREQ:  </a:t>
            </a:r>
            <a:endParaRPr lang="fr-FR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score += CHARACTER_FREQ[char]  </a:t>
            </a:r>
            <a:endParaRPr lang="fr-FR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r-FR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score  </a:t>
            </a:r>
            <a:endParaRPr lang="fr-FR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fr-FR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将</a:t>
            </a:r>
            <a:r>
              <a:rPr lang="fr-FR" altLang="zh-CN" dirty="0" err="1">
                <a:solidFill>
                  <a:srgbClr val="008200"/>
                </a:solidFill>
                <a:latin typeface="Consolas" panose="020B0609020204030204" pitchFamily="49" charset="0"/>
              </a:rPr>
              <a:t>hex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的每个字符与备选密钥进行</a:t>
            </a:r>
            <a:r>
              <a:rPr lang="fr-FR" altLang="zh-CN" dirty="0" err="1">
                <a:solidFill>
                  <a:srgbClr val="008200"/>
                </a:solidFill>
                <a:latin typeface="Consolas" panose="020B0609020204030204" pitchFamily="49" charset="0"/>
              </a:rPr>
              <a:t>xor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fr-FR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altLang="zh-CN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single_xor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candidate_key,hex_string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):  </a:t>
            </a:r>
            <a:endParaRPr lang="fr-FR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r-FR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""  </a:t>
            </a:r>
            <a:endParaRPr lang="fr-FR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r-FR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i </a:t>
            </a:r>
            <a:r>
              <a:rPr lang="fr-FR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hex_string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fr-FR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b = </a:t>
            </a:r>
            <a:r>
              <a:rPr lang="fr-FR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chr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candidate_key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^ i)  </a:t>
            </a:r>
            <a:endParaRPr lang="fr-FR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fr-FR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+= b  </a:t>
            </a:r>
            <a:endParaRPr lang="fr-FR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r-FR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fr-FR" altLang="zh-CN" b="0" i="0" u="none" strike="noStrike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12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1CCC4F8E-A3E1-2044-883D-3C461D0EB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5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3794760"/>
            <a:ext cx="10871200" cy="281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给出函数</a:t>
            </a:r>
            <a:r>
              <a:rPr lang="en-US" dirty="0"/>
              <a:t>	</a:t>
            </a:r>
            <a:r>
              <a:rPr lang="en-US" sz="3733" b="1" dirty="0">
                <a:solidFill>
                  <a:srgbClr val="FF0000"/>
                </a:solidFill>
                <a:latin typeface="Apple Braille" pitchFamily="2" charset="0"/>
              </a:rPr>
              <a:t>h: T × X ⟶ T       </a:t>
            </a:r>
            <a:r>
              <a:rPr lang="en-US" dirty="0">
                <a:latin typeface="Apple Braille" pitchFamily="2" charset="0"/>
                <a:ea typeface="PingFang SC" panose="020B0400000000000000" pitchFamily="34" charset="-122"/>
              </a:rPr>
              <a:t>(compression</a:t>
            </a:r>
            <a:r>
              <a:rPr lang="zh-CN" altLang="en-US" dirty="0">
                <a:latin typeface="Apple Braille" pitchFamily="2" charset="0"/>
                <a:ea typeface="PingFang SC" panose="020B0400000000000000" pitchFamily="34" charset="-122"/>
              </a:rPr>
              <a:t> </a:t>
            </a:r>
            <a:r>
              <a:rPr lang="en-US" altLang="zh-CN" dirty="0">
                <a:latin typeface="Apple Braille" pitchFamily="2" charset="0"/>
                <a:ea typeface="PingFang SC" panose="020B0400000000000000" pitchFamily="34" charset="-122"/>
              </a:rPr>
              <a:t>function</a:t>
            </a:r>
            <a:r>
              <a:rPr lang="en-US" dirty="0">
                <a:latin typeface="Apple Braille" pitchFamily="2" charset="0"/>
                <a:ea typeface="PingFang SC" panose="020B0400000000000000" pitchFamily="34" charset="-122"/>
              </a:rPr>
              <a:t>)</a:t>
            </a:r>
          </a:p>
          <a:p>
            <a:pPr marL="0" indent="0">
              <a:spcBef>
                <a:spcPts val="2432"/>
              </a:spcBef>
              <a:buNone/>
            </a:pPr>
            <a:r>
              <a:rPr lang="en-U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得到</a:t>
            </a:r>
            <a:r>
              <a:rPr lang="zh-CN" altLang="en-US" dirty="0"/>
              <a:t> </a:t>
            </a:r>
            <a:r>
              <a:rPr lang="en-US" altLang="zh-CN" dirty="0"/>
              <a:t>		</a:t>
            </a:r>
            <a:r>
              <a:rPr lang="en-US" sz="3733" b="1" dirty="0">
                <a:solidFill>
                  <a:srgbClr val="FF0000"/>
                </a:solidFill>
                <a:latin typeface="Apple Braille" pitchFamily="2" charset="0"/>
              </a:rPr>
              <a:t>H: X</a:t>
            </a:r>
            <a:r>
              <a:rPr lang="en-US" sz="3733" b="1" baseline="30000" dirty="0">
                <a:solidFill>
                  <a:srgbClr val="FF0000"/>
                </a:solidFill>
                <a:latin typeface="Apple Braille" pitchFamily="2" charset="0"/>
              </a:rPr>
              <a:t>≤L</a:t>
            </a:r>
            <a:r>
              <a:rPr lang="en-US" sz="3733" b="1" dirty="0">
                <a:solidFill>
                  <a:srgbClr val="FF0000"/>
                </a:solidFill>
                <a:latin typeface="Apple Braille" pitchFamily="2" charset="0"/>
              </a:rPr>
              <a:t> ⟶ T </a:t>
            </a:r>
            <a:r>
              <a:rPr lang="en-US" dirty="0">
                <a:latin typeface="Apple Braille" pitchFamily="2" charset="0"/>
              </a:rPr>
              <a:t>            H</a:t>
            </a:r>
            <a:r>
              <a:rPr lang="en-US" baseline="-25000" dirty="0">
                <a:latin typeface="Apple Braille" pitchFamily="2" charset="0"/>
              </a:rPr>
              <a:t>i</a:t>
            </a:r>
            <a:r>
              <a:rPr lang="en-US" dirty="0">
                <a:latin typeface="Apple Braille" pitchFamily="2" charset="0"/>
              </a:rPr>
              <a:t>  -  chaining variables</a:t>
            </a:r>
          </a:p>
          <a:p>
            <a:pPr marL="0" indent="0">
              <a:spcBef>
                <a:spcPts val="2432"/>
              </a:spcBef>
              <a:buNone/>
            </a:pPr>
            <a:r>
              <a:rPr lang="en-US" dirty="0">
                <a:latin typeface="Apple Braille" pitchFamily="2" charset="0"/>
              </a:rPr>
              <a:t>PB:    padding block</a:t>
            </a:r>
            <a:r>
              <a:rPr lang="en-US" baseline="-25000" dirty="0">
                <a:latin typeface="Apple Braille" pitchFamily="2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135361" y="729825"/>
            <a:ext cx="9652000" cy="2743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FFFFCC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358760" y="2118360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Arial" charset="0"/>
              </a:rPr>
              <a:t>h</a:t>
            </a:r>
            <a:endParaRPr lang="en-US" sz="2400" dirty="0">
              <a:latin typeface="Arial" charset="0"/>
              <a:sym typeface="Symbol" pitchFamily="18" charset="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93960" y="2118360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Arial" charset="0"/>
              </a:rPr>
              <a:t>h</a:t>
            </a:r>
            <a:endParaRPr lang="en-US" sz="2400" dirty="0">
              <a:latin typeface="Arial" charset="0"/>
              <a:sym typeface="Symbol" pitchFamily="18" charset="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8962760" y="2118360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Arial" charset="0"/>
                <a:sym typeface="Symbol" pitchFamily="18" charset="2"/>
              </a:rPr>
              <a:t>h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647560" y="1050765"/>
            <a:ext cx="20320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FFFFCC"/>
                </a:solidFill>
                <a:latin typeface="Arial" charset="0"/>
              </a:rPr>
              <a:t>m[0]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679560" y="1051560"/>
            <a:ext cx="2235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FFFFCC"/>
                </a:solidFill>
                <a:latin typeface="Arial" charset="0"/>
              </a:rPr>
              <a:t>m[1]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914760" y="1051560"/>
            <a:ext cx="21336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FFFFCC"/>
                </a:solidFill>
                <a:latin typeface="Arial" charset="0"/>
              </a:rPr>
              <a:t>m[2]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8048360" y="1051560"/>
            <a:ext cx="20320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>
                <a:solidFill>
                  <a:srgbClr val="FFFFCC"/>
                </a:solidFill>
                <a:latin typeface="Arial" charset="0"/>
              </a:rPr>
              <a:t>m[3]  </a:t>
            </a:r>
            <a:r>
              <a:rPr lang="en-US" sz="2400" dirty="0" err="1">
                <a:solidFill>
                  <a:srgbClr val="FFFFCC"/>
                </a:solidFill>
                <a:latin typeface="Arial" charset="0"/>
              </a:rPr>
              <a:t>ll</a:t>
            </a:r>
            <a:r>
              <a:rPr lang="en-US" sz="2400" dirty="0">
                <a:solidFill>
                  <a:srgbClr val="FFFFCC"/>
                </a:solidFill>
                <a:latin typeface="Arial" charset="0"/>
              </a:rPr>
              <a:t>   </a:t>
            </a:r>
            <a:r>
              <a:rPr lang="en-US" sz="2400" b="1" dirty="0">
                <a:solidFill>
                  <a:srgbClr val="FFFF00"/>
                </a:solidFill>
                <a:latin typeface="Arial" charset="0"/>
              </a:rPr>
              <a:t>PB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6829160" y="2118360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Arial" charset="0"/>
                <a:sym typeface="Symbol" pitchFamily="18" charset="2"/>
              </a:rPr>
              <a:t>h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470524" y="2084495"/>
            <a:ext cx="1888236" cy="830997"/>
            <a:chOff x="31623" y="2908445"/>
            <a:chExt cx="1416177" cy="830999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304800" y="3364468"/>
              <a:ext cx="1143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31623" y="2908445"/>
              <a:ext cx="795892" cy="830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pple Braille" pitchFamily="2" charset="0"/>
                </a:rPr>
                <a:t>IV</a:t>
              </a:r>
            </a:p>
            <a:p>
              <a:pPr algn="ctr"/>
              <a:r>
                <a:rPr lang="en-US" sz="2400" dirty="0">
                  <a:latin typeface="Apple Braille" pitchFamily="2" charset="0"/>
                </a:rPr>
                <a:t>(fixed)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951301" y="1433353"/>
            <a:ext cx="407459" cy="838995"/>
            <a:chOff x="1218406" y="2134394"/>
            <a:chExt cx="305594" cy="838994"/>
          </a:xfrm>
        </p:grpSpPr>
        <p:cxnSp>
          <p:nvCxnSpPr>
            <p:cNvPr id="43" name="Straight Connector 4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4187560" y="1432560"/>
            <a:ext cx="407459" cy="838995"/>
            <a:chOff x="1218406" y="2134394"/>
            <a:chExt cx="305594" cy="838994"/>
          </a:xfrm>
        </p:grpSpPr>
        <p:cxnSp>
          <p:nvCxnSpPr>
            <p:cNvPr id="50" name="Straight Connector 49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6422760" y="1432560"/>
            <a:ext cx="407459" cy="838995"/>
            <a:chOff x="1218406" y="2134394"/>
            <a:chExt cx="305594" cy="838994"/>
          </a:xfrm>
        </p:grpSpPr>
        <p:cxnSp>
          <p:nvCxnSpPr>
            <p:cNvPr id="53" name="Straight Connector 5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5" name="Group 54"/>
          <p:cNvGrpSpPr/>
          <p:nvPr/>
        </p:nvGrpSpPr>
        <p:grpSpPr>
          <a:xfrm>
            <a:off x="8556360" y="1432560"/>
            <a:ext cx="407459" cy="838995"/>
            <a:chOff x="1218406" y="2134394"/>
            <a:chExt cx="305594" cy="838994"/>
          </a:xfrm>
        </p:grpSpPr>
        <p:cxnSp>
          <p:nvCxnSpPr>
            <p:cNvPr id="56" name="Straight Connector 55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59" name="Straight Arrow Connector 58"/>
          <p:cNvCxnSpPr/>
          <p:nvPr/>
        </p:nvCxnSpPr>
        <p:spPr bwMode="auto">
          <a:xfrm>
            <a:off x="3577960" y="2543605"/>
            <a:ext cx="1016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5813160" y="2543605"/>
            <a:ext cx="1016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8048360" y="2573973"/>
            <a:ext cx="914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10181960" y="2573973"/>
            <a:ext cx="1320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0977828" y="1982893"/>
            <a:ext cx="96372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Apple Braille" pitchFamily="2" charset="0"/>
              </a:rPr>
              <a:t>H(m)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4593960" y="2101427"/>
            <a:ext cx="1422400" cy="381000"/>
            <a:chOff x="1524000" y="2819400"/>
            <a:chExt cx="1066800" cy="381000"/>
          </a:xfrm>
        </p:grpSpPr>
        <p:sp>
          <p:nvSpPr>
            <p:cNvPr id="75" name="Right Triangle 7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76" name="Straight Connector 75"/>
            <p:cNvCxnSpPr>
              <a:stCxn id="7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7" name="Group 76"/>
          <p:cNvGrpSpPr/>
          <p:nvPr/>
        </p:nvGrpSpPr>
        <p:grpSpPr>
          <a:xfrm>
            <a:off x="6829160" y="2101427"/>
            <a:ext cx="1422400" cy="381000"/>
            <a:chOff x="1524000" y="2819400"/>
            <a:chExt cx="1066800" cy="381000"/>
          </a:xfrm>
        </p:grpSpPr>
        <p:sp>
          <p:nvSpPr>
            <p:cNvPr id="78" name="Right Triangle 77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79" name="Straight Connector 78"/>
            <p:cNvCxnSpPr>
              <a:stCxn id="78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0" name="Group 79"/>
          <p:cNvGrpSpPr/>
          <p:nvPr/>
        </p:nvGrpSpPr>
        <p:grpSpPr>
          <a:xfrm>
            <a:off x="8962760" y="2101427"/>
            <a:ext cx="1422400" cy="381000"/>
            <a:chOff x="1524000" y="2819400"/>
            <a:chExt cx="1066800" cy="381000"/>
          </a:xfrm>
        </p:grpSpPr>
        <p:sp>
          <p:nvSpPr>
            <p:cNvPr id="81" name="Right Triangle 8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82" name="Straight Connector 81"/>
            <p:cNvCxnSpPr>
              <a:stCxn id="8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 flipV="1">
            <a:off x="2358760" y="2590308"/>
            <a:ext cx="1422400" cy="381000"/>
            <a:chOff x="1524000" y="2819400"/>
            <a:chExt cx="1066800" cy="381000"/>
          </a:xfrm>
        </p:grpSpPr>
        <p:sp>
          <p:nvSpPr>
            <p:cNvPr id="61" name="Right Triangle 6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62" name="Straight Connector 61"/>
            <p:cNvCxnSpPr>
              <a:stCxn id="6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 flipV="1">
            <a:off x="4593960" y="2590308"/>
            <a:ext cx="1422400" cy="381000"/>
            <a:chOff x="1524000" y="2819400"/>
            <a:chExt cx="1066800" cy="381000"/>
          </a:xfrm>
        </p:grpSpPr>
        <p:sp>
          <p:nvSpPr>
            <p:cNvPr id="65" name="Right Triangle 6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67" name="Straight Connector 66"/>
            <p:cNvCxnSpPr>
              <a:stCxn id="6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Group 70"/>
          <p:cNvGrpSpPr/>
          <p:nvPr/>
        </p:nvGrpSpPr>
        <p:grpSpPr>
          <a:xfrm flipV="1">
            <a:off x="6829160" y="2590308"/>
            <a:ext cx="1422400" cy="381000"/>
            <a:chOff x="1524000" y="2819400"/>
            <a:chExt cx="1066800" cy="381000"/>
          </a:xfrm>
        </p:grpSpPr>
        <p:sp>
          <p:nvSpPr>
            <p:cNvPr id="83" name="Right Triangle 82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84" name="Straight Connector 83"/>
            <p:cNvCxnSpPr>
              <a:stCxn id="83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5" name="Group 84"/>
          <p:cNvGrpSpPr/>
          <p:nvPr/>
        </p:nvGrpSpPr>
        <p:grpSpPr>
          <a:xfrm flipV="1">
            <a:off x="8962760" y="2590308"/>
            <a:ext cx="1422400" cy="381000"/>
            <a:chOff x="1524000" y="2819400"/>
            <a:chExt cx="1066800" cy="381000"/>
          </a:xfrm>
        </p:grpSpPr>
        <p:sp>
          <p:nvSpPr>
            <p:cNvPr id="86" name="Right Triangle 85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87" name="Straight Connector 86"/>
            <p:cNvCxnSpPr>
              <a:stCxn id="86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Group 87"/>
          <p:cNvGrpSpPr/>
          <p:nvPr/>
        </p:nvGrpSpPr>
        <p:grpSpPr>
          <a:xfrm>
            <a:off x="2358760" y="2101427"/>
            <a:ext cx="1422400" cy="381000"/>
            <a:chOff x="1524000" y="2819400"/>
            <a:chExt cx="1066800" cy="381000"/>
          </a:xfrm>
        </p:grpSpPr>
        <p:sp>
          <p:nvSpPr>
            <p:cNvPr id="89" name="Right Triangle 88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90" name="Straight Connector 89"/>
            <p:cNvCxnSpPr>
              <a:stCxn id="89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1544157" y="2461827"/>
            <a:ext cx="9351871" cy="584775"/>
            <a:chOff x="1060410" y="1924050"/>
            <a:chExt cx="7013903" cy="438581"/>
          </a:xfrm>
        </p:grpSpPr>
        <p:sp>
          <p:nvSpPr>
            <p:cNvPr id="4" name="TextBox 3"/>
            <p:cNvSpPr txBox="1"/>
            <p:nvPr/>
          </p:nvSpPr>
          <p:spPr>
            <a:xfrm>
              <a:off x="1060410" y="1924050"/>
              <a:ext cx="460703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pple Braille" pitchFamily="2" charset="0"/>
                </a:rPr>
                <a:t>H</a:t>
              </a:r>
              <a:r>
                <a:rPr lang="en-US" sz="3200" baseline="-25000" dirty="0">
                  <a:latin typeface="Apple Braille" pitchFamily="2" charset="0"/>
                </a:rPr>
                <a:t>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43646" y="1924050"/>
              <a:ext cx="460703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pple Braille" pitchFamily="2" charset="0"/>
                </a:rPr>
                <a:t>H</a:t>
              </a:r>
              <a:r>
                <a:rPr lang="en-US" sz="3200" baseline="-25000" dirty="0">
                  <a:latin typeface="Apple Braille" pitchFamily="2" charset="0"/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20046" y="1924050"/>
              <a:ext cx="460703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pple Braille" pitchFamily="2" charset="0"/>
                </a:rPr>
                <a:t>H</a:t>
              </a:r>
              <a:r>
                <a:rPr lang="en-US" sz="3200" baseline="-25000" dirty="0">
                  <a:latin typeface="Apple Braille" pitchFamily="2" charset="0"/>
                </a:rPr>
                <a:t>2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096446" y="1924050"/>
              <a:ext cx="460703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pple Braille" pitchFamily="2" charset="0"/>
                </a:rPr>
                <a:t>H</a:t>
              </a:r>
              <a:r>
                <a:rPr lang="en-US" sz="3200" baseline="-25000" dirty="0">
                  <a:latin typeface="Apple Braille" pitchFamily="2" charset="0"/>
                </a:rPr>
                <a:t>3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13610" y="1924050"/>
              <a:ext cx="460703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pple Braille" pitchFamily="2" charset="0"/>
                </a:rPr>
                <a:t>H</a:t>
              </a:r>
              <a:r>
                <a:rPr lang="en-US" sz="3200" baseline="-25000" dirty="0">
                  <a:latin typeface="Apple Braille" pitchFamily="2" charset="0"/>
                </a:rPr>
                <a:t>4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00881" y="5521961"/>
            <a:ext cx="3149600" cy="1069889"/>
            <a:chOff x="3276600" y="4324350"/>
            <a:chExt cx="2362200" cy="802417"/>
          </a:xfrm>
        </p:grpSpPr>
        <p:sp>
          <p:nvSpPr>
            <p:cNvPr id="5" name="Rectangle 4"/>
            <p:cNvSpPr/>
            <p:nvPr/>
          </p:nvSpPr>
          <p:spPr>
            <a:xfrm>
              <a:off x="3276600" y="4324350"/>
              <a:ext cx="2362200" cy="381000"/>
            </a:xfrm>
            <a:prstGeom prst="rect">
              <a:avLst/>
            </a:prstGeom>
            <a:solidFill>
              <a:srgbClr val="E46C0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rgbClr val="FFFFCC"/>
                  </a:solidFill>
                  <a:latin typeface="Apple Braille" pitchFamily="2" charset="0"/>
                </a:rPr>
                <a:t>1000…0  </a:t>
              </a:r>
              <a:r>
                <a:rPr lang="en-US" sz="2500" dirty="0" err="1">
                  <a:solidFill>
                    <a:srgbClr val="FFFFCC"/>
                  </a:solidFill>
                </a:rPr>
                <a:t>ll</a:t>
              </a:r>
              <a:r>
                <a:rPr lang="en-US" sz="2500" dirty="0">
                  <a:solidFill>
                    <a:srgbClr val="FFFFCC"/>
                  </a:solidFill>
                  <a:latin typeface="Apple Braille" pitchFamily="2" charset="0"/>
                </a:rPr>
                <a:t>  </a:t>
              </a:r>
              <a:r>
                <a:rPr lang="en-US" sz="2500" dirty="0" err="1">
                  <a:solidFill>
                    <a:srgbClr val="FFFFCC"/>
                  </a:solidFill>
                  <a:latin typeface="Apple Braille" pitchFamily="2" charset="0"/>
                </a:rPr>
                <a:t>msg</a:t>
              </a:r>
              <a:r>
                <a:rPr lang="en-US" sz="2500" dirty="0">
                  <a:solidFill>
                    <a:srgbClr val="FFFFCC"/>
                  </a:solidFill>
                  <a:latin typeface="Apple Braille" pitchFamily="2" charset="0"/>
                </a:rPr>
                <a:t> </a:t>
              </a:r>
              <a:r>
                <a:rPr lang="en-US" sz="2500" dirty="0" err="1">
                  <a:solidFill>
                    <a:srgbClr val="FFFFCC"/>
                  </a:solidFill>
                  <a:latin typeface="Apple Braille" pitchFamily="2" charset="0"/>
                </a:rPr>
                <a:t>len</a:t>
              </a:r>
              <a:endParaRPr lang="en-US" sz="2500" dirty="0">
                <a:solidFill>
                  <a:srgbClr val="FFFFCC"/>
                </a:solidFill>
                <a:latin typeface="Apple Braille" pitchFamily="2" charset="0"/>
              </a:endParaRPr>
            </a:p>
          </p:txBody>
        </p:sp>
        <p:sp>
          <p:nvSpPr>
            <p:cNvPr id="14" name="Right Brace 13"/>
            <p:cNvSpPr/>
            <p:nvPr/>
          </p:nvSpPr>
          <p:spPr>
            <a:xfrm rot="5400000">
              <a:off x="5049278" y="4374080"/>
              <a:ext cx="143951" cy="80649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3600" y="4780518"/>
              <a:ext cx="840615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pple Braille" pitchFamily="2" charset="0"/>
                </a:rPr>
                <a:t>64 bits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908077" y="5415280"/>
            <a:ext cx="4049507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若没有足够的空间添加PB</a:t>
            </a:r>
            <a:endParaRPr lang="en-US" sz="2667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sz="2667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应添加冗余分组</a:t>
            </a:r>
            <a:endParaRPr lang="en-US" sz="2667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10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505FC-E306-114A-9109-8A587755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定理：若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h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是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CR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的，则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H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也是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D5095-6F01-B746-882D-A0A09CDFB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证明：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0" indent="0">
              <a:buNone/>
            </a:pPr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221C82-89EF-8F4F-A7C9-0D4AF66F1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979" y="4572000"/>
            <a:ext cx="1913021" cy="2286000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AEE4F817-A930-3E47-8A1C-761D6D724C7F}"/>
              </a:ext>
            </a:extLst>
          </p:cNvPr>
          <p:cNvSpPr txBox="1"/>
          <p:nvPr/>
        </p:nvSpPr>
        <p:spPr>
          <a:xfrm>
            <a:off x="1990389" y="2429058"/>
            <a:ext cx="7416800" cy="12926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ple Braille" pitchFamily="2" charset="0"/>
                <a:cs typeface="Angsana New" panose="02020603050405020304" pitchFamily="18" charset="-34"/>
              </a:rPr>
              <a:t>IV  = H</a:t>
            </a:r>
            <a:r>
              <a:rPr lang="en-US" sz="2400" baseline="-25000" dirty="0">
                <a:latin typeface="Apple Braille" pitchFamily="2" charset="0"/>
                <a:cs typeface="Angsana New" panose="02020603050405020304" pitchFamily="18" charset="-34"/>
              </a:rPr>
              <a:t>0</a:t>
            </a:r>
            <a:r>
              <a:rPr lang="en-US" sz="2400" dirty="0">
                <a:latin typeface="Apple Braille" pitchFamily="2" charset="0"/>
                <a:cs typeface="Angsana New" panose="02020603050405020304" pitchFamily="18" charset="-34"/>
              </a:rPr>
              <a:t>     ,     H</a:t>
            </a:r>
            <a:r>
              <a:rPr lang="en-US" sz="2400" baseline="-25000" dirty="0">
                <a:latin typeface="Apple Braille" pitchFamily="2" charset="0"/>
                <a:cs typeface="Angsana New" panose="02020603050405020304" pitchFamily="18" charset="-34"/>
              </a:rPr>
              <a:t>1</a:t>
            </a:r>
            <a:r>
              <a:rPr lang="en-US" sz="2400" dirty="0">
                <a:latin typeface="Apple Braille" pitchFamily="2" charset="0"/>
                <a:cs typeface="Angsana New" panose="02020603050405020304" pitchFamily="18" charset="-34"/>
              </a:rPr>
              <a:t>    ,  …  ,   H</a:t>
            </a:r>
            <a:r>
              <a:rPr lang="en-US" sz="2400" baseline="-25000" dirty="0">
                <a:latin typeface="Apple Braille" pitchFamily="2" charset="0"/>
                <a:cs typeface="Angsana New" panose="02020603050405020304" pitchFamily="18" charset="-34"/>
              </a:rPr>
              <a:t>t</a:t>
            </a:r>
            <a:r>
              <a:rPr lang="en-US" sz="2400" dirty="0">
                <a:latin typeface="Apple Braille" pitchFamily="2" charset="0"/>
                <a:cs typeface="Angsana New" panose="02020603050405020304" pitchFamily="18" charset="-34"/>
              </a:rPr>
              <a:t>  ,     H</a:t>
            </a:r>
            <a:r>
              <a:rPr lang="en-US" sz="2400" baseline="-25000" dirty="0">
                <a:latin typeface="Apple Braille" pitchFamily="2" charset="0"/>
                <a:cs typeface="Angsana New" panose="02020603050405020304" pitchFamily="18" charset="-34"/>
              </a:rPr>
              <a:t>t+1</a:t>
            </a:r>
            <a:r>
              <a:rPr lang="en-US" sz="2400" dirty="0">
                <a:latin typeface="Apple Braille" pitchFamily="2" charset="0"/>
                <a:cs typeface="Angsana New" panose="02020603050405020304" pitchFamily="18" charset="-34"/>
              </a:rPr>
              <a:t>   = H(M)</a:t>
            </a:r>
          </a:p>
          <a:p>
            <a:pPr>
              <a:spcBef>
                <a:spcPts val="3600"/>
              </a:spcBef>
            </a:pPr>
            <a:r>
              <a:rPr lang="en-US" sz="2400" dirty="0">
                <a:latin typeface="Apple Braille" pitchFamily="2" charset="0"/>
                <a:cs typeface="Angsana New" panose="02020603050405020304" pitchFamily="18" charset="-34"/>
              </a:rPr>
              <a:t>IV  = H</a:t>
            </a:r>
            <a:r>
              <a:rPr lang="en-US" sz="2400" baseline="-25000" dirty="0">
                <a:latin typeface="Apple Braille" pitchFamily="2" charset="0"/>
                <a:cs typeface="Angsana New" panose="02020603050405020304" pitchFamily="18" charset="-34"/>
              </a:rPr>
              <a:t>0</a:t>
            </a:r>
            <a:r>
              <a:rPr lang="en-US" sz="2400" dirty="0">
                <a:latin typeface="Apple Braille" pitchFamily="2" charset="0"/>
                <a:cs typeface="Angsana New" panose="02020603050405020304" pitchFamily="18" charset="-34"/>
              </a:rPr>
              <a:t>’   ,      H</a:t>
            </a:r>
            <a:r>
              <a:rPr lang="en-US" sz="2400" baseline="-25000" dirty="0">
                <a:latin typeface="Apple Braille" pitchFamily="2" charset="0"/>
                <a:cs typeface="Angsana New" panose="02020603050405020304" pitchFamily="18" charset="-34"/>
              </a:rPr>
              <a:t>1</a:t>
            </a:r>
            <a:r>
              <a:rPr lang="en-US" sz="2400" dirty="0">
                <a:latin typeface="Apple Braille" pitchFamily="2" charset="0"/>
                <a:cs typeface="Angsana New" panose="02020603050405020304" pitchFamily="18" charset="-34"/>
              </a:rPr>
              <a:t>’   ,  …  ,   H’</a:t>
            </a:r>
            <a:r>
              <a:rPr lang="en-US" sz="2400" baseline="-25000" dirty="0">
                <a:latin typeface="Apple Braille" pitchFamily="2" charset="0"/>
                <a:cs typeface="Angsana New" panose="02020603050405020304" pitchFamily="18" charset="-34"/>
              </a:rPr>
              <a:t>r</a:t>
            </a:r>
            <a:r>
              <a:rPr lang="en-US" sz="2400" dirty="0">
                <a:latin typeface="Apple Braille" pitchFamily="2" charset="0"/>
                <a:cs typeface="Angsana New" panose="02020603050405020304" pitchFamily="18" charset="-34"/>
              </a:rPr>
              <a:t>,     H’</a:t>
            </a:r>
            <a:r>
              <a:rPr lang="en-US" sz="2400" baseline="-25000" dirty="0">
                <a:latin typeface="Apple Braille" pitchFamily="2" charset="0"/>
                <a:cs typeface="Angsana New" panose="02020603050405020304" pitchFamily="18" charset="-34"/>
              </a:rPr>
              <a:t>r+1</a:t>
            </a:r>
            <a:r>
              <a:rPr lang="en-US" sz="2400" dirty="0">
                <a:latin typeface="Apple Braille" pitchFamily="2" charset="0"/>
                <a:cs typeface="Angsana New" panose="02020603050405020304" pitchFamily="18" charset="-34"/>
              </a:rPr>
              <a:t>   = H(M’)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A3F6D3-A599-014C-B271-C511D523D099}"/>
                  </a:ext>
                </a:extLst>
              </p:cNvPr>
              <p:cNvSpPr txBox="1"/>
              <p:nvPr/>
            </p:nvSpPr>
            <p:spPr>
              <a:xfrm>
                <a:off x="1990389" y="1814452"/>
                <a:ext cx="4105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假设</a:t>
                </a:r>
                <a:r>
                  <a:rPr lang="en-US" altLang="zh-CN" sz="2400" dirty="0">
                    <a:latin typeface="Apple Braille" pitchFamily="2" charset="0"/>
                  </a:rPr>
                  <a:t>  H(M) = H(M’), M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zh-CN" sz="2400" dirty="0">
                    <a:latin typeface="Apple Braille" pitchFamily="2" charset="0"/>
                  </a:rPr>
                  <a:t> M’</a:t>
                </a:r>
                <a:endParaRPr kumimoji="1" lang="zh-CN" altLang="en-US" sz="2400" dirty="0">
                  <a:latin typeface="Apple Braille" pitchFamily="2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A3F6D3-A599-014C-B271-C511D523D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389" y="1814452"/>
                <a:ext cx="4105611" cy="461665"/>
              </a:xfrm>
              <a:prstGeom prst="rect">
                <a:avLst/>
              </a:prstGeom>
              <a:blipFill>
                <a:blip r:embed="rId3"/>
                <a:stretch>
                  <a:fillRect l="-2154" t="-16216" r="-1231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3D00BC1-FE88-7E40-B7A3-3414C861F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778" y="4311491"/>
            <a:ext cx="7581624" cy="178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8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8AEF1771-CC4C-FA46-A089-363108119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5"/>
            <a:ext cx="12192000" cy="683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8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4">
            <a:extLst>
              <a:ext uri="{FF2B5EF4-FFF2-40B4-BE49-F238E27FC236}">
                <a16:creationId xmlns:a16="http://schemas.microsoft.com/office/drawing/2014/main" id="{0B665CD1-727C-3C41-AD6F-B25C6475D099}"/>
              </a:ext>
            </a:extLst>
          </p:cNvPr>
          <p:cNvSpPr/>
          <p:nvPr/>
        </p:nvSpPr>
        <p:spPr>
          <a:xfrm>
            <a:off x="4776280" y="2327243"/>
            <a:ext cx="3531141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4F0DFB-DB18-5F47-90E6-BDE6534E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247650"/>
            <a:ext cx="10485120" cy="1092200"/>
          </a:xfrm>
        </p:spPr>
        <p:txBody>
          <a:bodyPr/>
          <a:lstStyle/>
          <a:p>
            <a:pPr algn="ctr"/>
            <a:r>
              <a:rPr 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通过分组密码构建compr. func.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6303A8-EA19-734F-A079-6C7BCEB8F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96" y="1654506"/>
            <a:ext cx="11325608" cy="4552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pple Braille" pitchFamily="2" charset="0"/>
              </a:rPr>
              <a:t>E: K× {0,1}</a:t>
            </a:r>
            <a:r>
              <a:rPr lang="en-US" b="1" baseline="30000" dirty="0">
                <a:latin typeface="Apple Braille" pitchFamily="2" charset="0"/>
              </a:rPr>
              <a:t>n</a:t>
            </a:r>
            <a:r>
              <a:rPr lang="en-US" b="1" dirty="0">
                <a:latin typeface="Apple Braille" pitchFamily="2" charset="0"/>
              </a:rPr>
              <a:t> ⟶ {0,1}</a:t>
            </a:r>
            <a:r>
              <a:rPr lang="en-US" b="1" baseline="30000" dirty="0">
                <a:latin typeface="Apple Braille" pitchFamily="2" charset="0"/>
              </a:rPr>
              <a:t>n</a:t>
            </a:r>
            <a:r>
              <a:rPr lang="en-US" b="1" dirty="0">
                <a:latin typeface="Apple Braille" pitchFamily="2" charset="0"/>
              </a:rPr>
              <a:t>    </a:t>
            </a:r>
            <a:r>
              <a:rPr lang="en-U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是一个分组密码</a:t>
            </a:r>
            <a:endParaRPr 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b="1" dirty="0">
                <a:latin typeface="Apple Braille" pitchFamily="2" charset="0"/>
              </a:rPr>
              <a:t>Davies-Meyer</a:t>
            </a:r>
            <a:r>
              <a:rPr lang="en-US" dirty="0">
                <a:latin typeface="Apple Braille" pitchFamily="2" charset="0"/>
              </a:rPr>
              <a:t> </a:t>
            </a:r>
            <a:r>
              <a:rPr lang="en-U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压缩函数</a:t>
            </a:r>
            <a:r>
              <a:rPr lang="en-US" dirty="0">
                <a:solidFill>
                  <a:srgbClr val="FF0000"/>
                </a:solidFill>
                <a:latin typeface="Apple Braille" pitchFamily="2" charset="0"/>
              </a:rPr>
              <a:t>:   h(H, m) = E(m, H)⨁H</a:t>
            </a:r>
          </a:p>
          <a:p>
            <a:pPr marL="0" indent="0">
              <a:spcBef>
                <a:spcPts val="2376"/>
              </a:spcBef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spcBef>
                <a:spcPts val="2376"/>
              </a:spcBef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2376"/>
              </a:spcBef>
              <a:buNone/>
            </a:pPr>
            <a:r>
              <a:rPr lang="en-US" b="1" u="sng" dirty="0" err="1">
                <a:latin typeface="Apple Braille" pitchFamily="2" charset="0"/>
              </a:rPr>
              <a:t>Thm</a:t>
            </a:r>
            <a:r>
              <a:rPr lang="en-US" dirty="0">
                <a:latin typeface="Apple Braille" pitchFamily="2" charset="0"/>
              </a:rPr>
              <a:t>:   </a:t>
            </a:r>
            <a:r>
              <a:rPr lang="en-U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假设</a:t>
            </a:r>
            <a:r>
              <a:rPr lang="en-US" dirty="0">
                <a:latin typeface="Apple Braille" pitchFamily="2" charset="0"/>
              </a:rPr>
              <a:t> E </a:t>
            </a:r>
            <a:r>
              <a:rPr lang="en-U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是一个理想的密码</a:t>
            </a:r>
            <a:r>
              <a:rPr lang="en-US" dirty="0">
                <a:latin typeface="Apple Braille" pitchFamily="2" charset="0"/>
              </a:rPr>
              <a:t>(</a:t>
            </a:r>
            <a:r>
              <a:rPr lang="zh-CN" altLang="en-US" dirty="0">
                <a:latin typeface="Apple Braille" pitchFamily="2" charset="0"/>
              </a:rPr>
              <a:t> </a:t>
            </a:r>
            <a:r>
              <a:rPr lang="en-US" dirty="0">
                <a:latin typeface="Apple Braille" pitchFamily="2" charset="0"/>
              </a:rPr>
              <a:t>|K|</a:t>
            </a:r>
            <a:r>
              <a:rPr lang="zh-CN" altLang="en-US" dirty="0">
                <a:latin typeface="Apple Braille" pitchFamily="2" charset="0"/>
              </a:rPr>
              <a:t> </a:t>
            </a:r>
            <a:r>
              <a:rPr lang="en-U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个随机排列的集合</a:t>
            </a:r>
            <a:r>
              <a:rPr lang="en-US" dirty="0">
                <a:latin typeface="Apple Braille" pitchFamily="2" charset="0"/>
              </a:rPr>
              <a:t>).</a:t>
            </a:r>
          </a:p>
          <a:p>
            <a:pPr marL="0" indent="0">
              <a:lnSpc>
                <a:spcPct val="150000"/>
              </a:lnSpc>
              <a:spcBef>
                <a:spcPts val="576"/>
              </a:spcBef>
              <a:buNone/>
            </a:pPr>
            <a:r>
              <a:rPr lang="en-U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找到一个碰撞</a:t>
            </a:r>
            <a:r>
              <a:rPr lang="en-US" dirty="0" err="1">
                <a:latin typeface="Apple Braille" pitchFamily="2" charset="0"/>
              </a:rPr>
              <a:t>h</a:t>
            </a:r>
            <a:r>
              <a:rPr lang="en-US" dirty="0">
                <a:latin typeface="Apple Braille" pitchFamily="2" charset="0"/>
              </a:rPr>
              <a:t>(</a:t>
            </a:r>
            <a:r>
              <a:rPr lang="en-US" dirty="0" err="1">
                <a:latin typeface="Apple Braille" pitchFamily="2" charset="0"/>
              </a:rPr>
              <a:t>H,m</a:t>
            </a:r>
            <a:r>
              <a:rPr lang="en-US" dirty="0">
                <a:latin typeface="Apple Braille" pitchFamily="2" charset="0"/>
              </a:rPr>
              <a:t>)=h(</a:t>
            </a:r>
            <a:r>
              <a:rPr lang="en-US" dirty="0" err="1">
                <a:latin typeface="Apple Braille" pitchFamily="2" charset="0"/>
              </a:rPr>
              <a:t>H’,m</a:t>
            </a:r>
            <a:r>
              <a:rPr lang="en-US" dirty="0">
                <a:latin typeface="Apple Braille" pitchFamily="2" charset="0"/>
              </a:rPr>
              <a:t>’)  </a:t>
            </a:r>
            <a:r>
              <a:rPr lang="en-U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要评估</a:t>
            </a:r>
            <a:r>
              <a:rPr lang="en-US" dirty="0">
                <a:latin typeface="Apple Braille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pple Braille" pitchFamily="2" charset="0"/>
              </a:rPr>
              <a:t>O(2</a:t>
            </a:r>
            <a:r>
              <a:rPr lang="en-US" baseline="30000" dirty="0">
                <a:solidFill>
                  <a:srgbClr val="FF0000"/>
                </a:solidFill>
                <a:latin typeface="Apple Braille" pitchFamily="2" charset="0"/>
              </a:rPr>
              <a:t>n/2</a:t>
            </a:r>
            <a:r>
              <a:rPr lang="en-US" dirty="0">
                <a:solidFill>
                  <a:srgbClr val="FF0000"/>
                </a:solidFill>
                <a:latin typeface="Apple Braille" pitchFamily="2" charset="0"/>
              </a:rPr>
              <a:t>) </a:t>
            </a:r>
            <a:r>
              <a:rPr lang="en-U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次</a:t>
            </a:r>
            <a:r>
              <a:rPr lang="en-US" dirty="0">
                <a:latin typeface="Apple Braille" pitchFamily="2" charset="0"/>
              </a:rPr>
              <a:t> (E,D).</a:t>
            </a:r>
          </a:p>
        </p:txBody>
      </p:sp>
      <p:grpSp>
        <p:nvGrpSpPr>
          <p:cNvPr id="7" name="Group 44">
            <a:extLst>
              <a:ext uri="{FF2B5EF4-FFF2-40B4-BE49-F238E27FC236}">
                <a16:creationId xmlns:a16="http://schemas.microsoft.com/office/drawing/2014/main" id="{56197716-FF5D-0A4A-9AFA-A29A5EFDCC5A}"/>
              </a:ext>
            </a:extLst>
          </p:cNvPr>
          <p:cNvGrpSpPr/>
          <p:nvPr/>
        </p:nvGrpSpPr>
        <p:grpSpPr>
          <a:xfrm>
            <a:off x="4203700" y="2730500"/>
            <a:ext cx="3784600" cy="1397000"/>
            <a:chOff x="558800" y="2546350"/>
            <a:chExt cx="3784600" cy="1397000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F1F3A656-D916-2843-AEF1-20F04102B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990850"/>
              <a:ext cx="679490" cy="6286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sym typeface="Symbol" pitchFamily="18" charset="2"/>
                </a:rPr>
                <a:t>E</a:t>
              </a:r>
            </a:p>
          </p:txBody>
        </p:sp>
        <p:sp>
          <p:nvSpPr>
            <p:cNvPr id="9" name="TextBox 20">
              <a:extLst>
                <a:ext uri="{FF2B5EF4-FFF2-40B4-BE49-F238E27FC236}">
                  <a16:creationId xmlns:a16="http://schemas.microsoft.com/office/drawing/2014/main" id="{2E94C220-F37B-EE4E-818B-20CEF9925EAE}"/>
                </a:ext>
              </a:extLst>
            </p:cNvPr>
            <p:cNvSpPr txBox="1"/>
            <p:nvPr/>
          </p:nvSpPr>
          <p:spPr>
            <a:xfrm>
              <a:off x="1282700" y="2546350"/>
              <a:ext cx="477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</a:t>
              </a:r>
              <a:r>
                <a:rPr lang="en-US" sz="2400" baseline="-25000" dirty="0"/>
                <a:t>i</a:t>
              </a:r>
            </a:p>
          </p:txBody>
        </p:sp>
        <p:cxnSp>
          <p:nvCxnSpPr>
            <p:cNvPr id="10" name="Elbow Connector 22">
              <a:extLst>
                <a:ext uri="{FF2B5EF4-FFF2-40B4-BE49-F238E27FC236}">
                  <a16:creationId xmlns:a16="http://schemas.microsoft.com/office/drawing/2014/main" id="{357C85DA-9558-B14E-96E7-03D71A9D5F03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1" y="2952750"/>
              <a:ext cx="990601" cy="205208"/>
            </a:xfrm>
            <a:prstGeom prst="bentConnector3">
              <a:avLst>
                <a:gd name="adj1" fmla="val -202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27">
              <a:extLst>
                <a:ext uri="{FF2B5EF4-FFF2-40B4-BE49-F238E27FC236}">
                  <a16:creationId xmlns:a16="http://schemas.microsoft.com/office/drawing/2014/main" id="{D1907685-3D10-5B41-A81B-385C275661D6}"/>
                </a:ext>
              </a:extLst>
            </p:cNvPr>
            <p:cNvCxnSpPr/>
            <p:nvPr/>
          </p:nvCxnSpPr>
          <p:spPr>
            <a:xfrm>
              <a:off x="609600" y="3448050"/>
              <a:ext cx="1905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8">
              <a:extLst>
                <a:ext uri="{FF2B5EF4-FFF2-40B4-BE49-F238E27FC236}">
                  <a16:creationId xmlns:a16="http://schemas.microsoft.com/office/drawing/2014/main" id="{F20C50EC-F81D-404B-9376-9AB8BCB14F4F}"/>
                </a:ext>
              </a:extLst>
            </p:cNvPr>
            <p:cNvSpPr txBox="1"/>
            <p:nvPr/>
          </p:nvSpPr>
          <p:spPr>
            <a:xfrm>
              <a:off x="558800" y="3346450"/>
              <a:ext cx="3837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H</a:t>
              </a:r>
              <a:r>
                <a:rPr lang="en-US" sz="2000" baseline="-25000" dirty="0"/>
                <a:t>i</a:t>
              </a:r>
            </a:p>
          </p:txBody>
        </p:sp>
        <p:cxnSp>
          <p:nvCxnSpPr>
            <p:cNvPr id="13" name="Straight Arrow Connector 29">
              <a:extLst>
                <a:ext uri="{FF2B5EF4-FFF2-40B4-BE49-F238E27FC236}">
                  <a16:creationId xmlns:a16="http://schemas.microsoft.com/office/drawing/2014/main" id="{77A1497B-C952-7941-925C-F3203EF0BF25}"/>
                </a:ext>
              </a:extLst>
            </p:cNvPr>
            <p:cNvCxnSpPr/>
            <p:nvPr/>
          </p:nvCxnSpPr>
          <p:spPr>
            <a:xfrm>
              <a:off x="3200400" y="3333750"/>
              <a:ext cx="1143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31">
              <a:extLst>
                <a:ext uri="{FF2B5EF4-FFF2-40B4-BE49-F238E27FC236}">
                  <a16:creationId xmlns:a16="http://schemas.microsoft.com/office/drawing/2014/main" id="{A809F53C-2135-B74F-9248-B0947E9F12C3}"/>
                </a:ext>
              </a:extLst>
            </p:cNvPr>
            <p:cNvSpPr txBox="1"/>
            <p:nvPr/>
          </p:nvSpPr>
          <p:spPr>
            <a:xfrm>
              <a:off x="3480077" y="3072140"/>
              <a:ext cx="5074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⨁</a:t>
              </a:r>
            </a:p>
          </p:txBody>
        </p:sp>
        <p:grpSp>
          <p:nvGrpSpPr>
            <p:cNvPr id="15" name="Group 43">
              <a:extLst>
                <a:ext uri="{FF2B5EF4-FFF2-40B4-BE49-F238E27FC236}">
                  <a16:creationId xmlns:a16="http://schemas.microsoft.com/office/drawing/2014/main" id="{3E36CEF4-0810-CB47-9EBC-35CE92E1A75E}"/>
                </a:ext>
              </a:extLst>
            </p:cNvPr>
            <p:cNvGrpSpPr/>
            <p:nvPr/>
          </p:nvGrpSpPr>
          <p:grpSpPr>
            <a:xfrm>
              <a:off x="1917700" y="3448050"/>
              <a:ext cx="1816100" cy="495300"/>
              <a:chOff x="1917700" y="3448050"/>
              <a:chExt cx="1816100" cy="495300"/>
            </a:xfrm>
          </p:grpSpPr>
          <p:cxnSp>
            <p:nvCxnSpPr>
              <p:cNvPr id="16" name="Elbow Connector 33">
                <a:extLst>
                  <a:ext uri="{FF2B5EF4-FFF2-40B4-BE49-F238E27FC236}">
                    <a16:creationId xmlns:a16="http://schemas.microsoft.com/office/drawing/2014/main" id="{0222BD24-BBD1-BA48-A8CE-615B48EA41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7700" y="3448050"/>
                <a:ext cx="1816100" cy="495300"/>
              </a:xfrm>
              <a:prstGeom prst="bentConnector3">
                <a:avLst>
                  <a:gd name="adj1" fmla="val -3783"/>
                </a:avLst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41">
                <a:extLst>
                  <a:ext uri="{FF2B5EF4-FFF2-40B4-BE49-F238E27FC236}">
                    <a16:creationId xmlns:a16="http://schemas.microsoft.com/office/drawing/2014/main" id="{FDC66FAB-9094-9545-BDB1-5FE080355C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33800" y="3448050"/>
                <a:ext cx="0" cy="49021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2020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3890A5-540D-8144-91EF-A1A64E5E2C38}"/>
              </a:ext>
            </a:extLst>
          </p:cNvPr>
          <p:cNvSpPr txBox="1"/>
          <p:nvPr/>
        </p:nvSpPr>
        <p:spPr>
          <a:xfrm>
            <a:off x="1426775" y="884714"/>
            <a:ext cx="10875417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假设</a:t>
            </a:r>
            <a:r>
              <a:rPr lang="en-US" sz="3200" dirty="0">
                <a:latin typeface="Apple Braille" pitchFamily="2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Apple Braille" pitchFamily="2" charset="0"/>
              </a:rPr>
              <a:t>h(H, m) = E(m, H)</a:t>
            </a:r>
          </a:p>
          <a:p>
            <a:endParaRPr lang="en-US" sz="3200" dirty="0">
              <a:solidFill>
                <a:srgbClr val="000000"/>
              </a:solidFill>
              <a:latin typeface="Apple Braille" pitchFamily="2" charset="0"/>
            </a:endParaRPr>
          </a:p>
          <a:p>
            <a:r>
              <a:rPr lang="en-US" sz="3200" dirty="0" err="1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则</a:t>
            </a:r>
            <a:r>
              <a:rPr lang="en-US" sz="3200" dirty="0">
                <a:solidFill>
                  <a:srgbClr val="000000"/>
                </a:solidFill>
                <a:latin typeface="Apple Braille" pitchFamily="2" charset="0"/>
              </a:rPr>
              <a:t> h(.,.) </a:t>
            </a:r>
            <a:r>
              <a:rPr lang="en-US" sz="3200" dirty="0" err="1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不是抗碰撞的</a:t>
            </a:r>
            <a:r>
              <a:rPr lang="en-US" sz="3200" dirty="0">
                <a:solidFill>
                  <a:srgbClr val="000000"/>
                </a:solidFill>
                <a:latin typeface="Apple Braille" pitchFamily="2" charset="0"/>
              </a:rPr>
              <a:t>: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sz="3200" dirty="0" err="1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为了寻找碰撞</a:t>
            </a:r>
            <a:r>
              <a:rPr lang="en-US" sz="3200" dirty="0">
                <a:solidFill>
                  <a:srgbClr val="000000"/>
                </a:solidFill>
                <a:latin typeface="Apple Braille" pitchFamily="2" charset="0"/>
              </a:rPr>
              <a:t> </a:t>
            </a:r>
            <a:r>
              <a:rPr lang="en-US" sz="3200" dirty="0">
                <a:latin typeface="Apple Braille" pitchFamily="2" charset="0"/>
              </a:rPr>
              <a:t>(</a:t>
            </a:r>
            <a:r>
              <a:rPr lang="en-US" sz="3200" dirty="0" err="1">
                <a:latin typeface="Apple Braille" pitchFamily="2" charset="0"/>
              </a:rPr>
              <a:t>H,m</a:t>
            </a:r>
            <a:r>
              <a:rPr lang="en-US" sz="3200" dirty="0">
                <a:latin typeface="Apple Braille" pitchFamily="2" charset="0"/>
              </a:rPr>
              <a:t>) </a:t>
            </a:r>
            <a:r>
              <a:rPr lang="en-US" sz="32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和</a:t>
            </a:r>
            <a:r>
              <a:rPr lang="en-US" sz="3200" dirty="0">
                <a:latin typeface="Apple Braille" pitchFamily="2" charset="0"/>
              </a:rPr>
              <a:t> (</a:t>
            </a:r>
            <a:r>
              <a:rPr lang="en-US" sz="3200" dirty="0" err="1">
                <a:latin typeface="Apple Braille" pitchFamily="2" charset="0"/>
              </a:rPr>
              <a:t>H’,m</a:t>
            </a:r>
            <a:r>
              <a:rPr lang="en-US" sz="3200" dirty="0">
                <a:latin typeface="Apple Braille" pitchFamily="2" charset="0"/>
              </a:rPr>
              <a:t>’)  </a:t>
            </a:r>
            <a:br>
              <a:rPr lang="en-US" sz="3200" dirty="0">
                <a:latin typeface="Apple Braille" pitchFamily="2" charset="0"/>
              </a:rPr>
            </a:br>
            <a:r>
              <a:rPr lang="en-US" sz="3200" dirty="0" err="1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我们可以选择随机的</a:t>
            </a:r>
            <a:r>
              <a:rPr lang="zh-CN" altLang="en-US" sz="3200" dirty="0">
                <a:solidFill>
                  <a:srgbClr val="000000"/>
                </a:solidFill>
                <a:latin typeface="Apple Braille" pitchFamily="2" charset="0"/>
              </a:rPr>
              <a:t> </a:t>
            </a:r>
            <a:r>
              <a:rPr lang="en-US" sz="3200" dirty="0">
                <a:latin typeface="Apple Braille" pitchFamily="2" charset="0"/>
              </a:rPr>
              <a:t>(</a:t>
            </a:r>
            <a:r>
              <a:rPr lang="en-US" sz="3200" dirty="0" err="1">
                <a:latin typeface="Apple Braille" pitchFamily="2" charset="0"/>
              </a:rPr>
              <a:t>H,m,m</a:t>
            </a:r>
            <a:r>
              <a:rPr lang="en-US" sz="3200" dirty="0">
                <a:latin typeface="Apple Braille" pitchFamily="2" charset="0"/>
              </a:rPr>
              <a:t>’) </a:t>
            </a:r>
            <a:r>
              <a:rPr lang="en-US" sz="32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并构建</a:t>
            </a:r>
            <a:r>
              <a:rPr lang="en-US" sz="3200" dirty="0">
                <a:latin typeface="Apple Braille" pitchFamily="2" charset="0"/>
              </a:rPr>
              <a:t> H’ :</a:t>
            </a:r>
            <a:endParaRPr lang="en-US" sz="3200" dirty="0">
              <a:solidFill>
                <a:srgbClr val="000000"/>
              </a:solidFill>
              <a:latin typeface="Apple Braille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06EEC-B19F-F24F-B5BF-B5F14BE4A689}"/>
              </a:ext>
            </a:extLst>
          </p:cNvPr>
          <p:cNvSpPr txBox="1"/>
          <p:nvPr/>
        </p:nvSpPr>
        <p:spPr>
          <a:xfrm>
            <a:off x="2462608" y="3607693"/>
            <a:ext cx="4003041" cy="2955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sz="3200" dirty="0">
                <a:latin typeface="Apple Braille" pitchFamily="2" charset="0"/>
              </a:rPr>
              <a:t>H’=D(m’, E(</a:t>
            </a:r>
            <a:r>
              <a:rPr lang="en-US" sz="3200" dirty="0" err="1">
                <a:latin typeface="Apple Braille" pitchFamily="2" charset="0"/>
              </a:rPr>
              <a:t>m,H</a:t>
            </a:r>
            <a:r>
              <a:rPr lang="en-US" sz="3200" dirty="0">
                <a:latin typeface="Apple Braille" pitchFamily="2" charset="0"/>
              </a:rPr>
              <a:t>))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>
                <a:latin typeface="Apple Braille" pitchFamily="2" charset="0"/>
              </a:rPr>
              <a:t>H’=E(m’, D(</a:t>
            </a:r>
            <a:r>
              <a:rPr lang="en-US" altLang="zh-CN" sz="3200" dirty="0" err="1">
                <a:latin typeface="Apple Braille" pitchFamily="2" charset="0"/>
              </a:rPr>
              <a:t>m,H</a:t>
            </a:r>
            <a:r>
              <a:rPr lang="en-US" altLang="zh-CN" sz="3200" dirty="0">
                <a:latin typeface="Apple Braille" pitchFamily="2" charset="0"/>
              </a:rPr>
              <a:t>))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>
                <a:latin typeface="Apple Braille" pitchFamily="2" charset="0"/>
              </a:rPr>
              <a:t>H’=E(m’, E(</a:t>
            </a:r>
            <a:r>
              <a:rPr lang="en-US" altLang="zh-CN" sz="3200" dirty="0" err="1">
                <a:latin typeface="Apple Braille" pitchFamily="2" charset="0"/>
              </a:rPr>
              <a:t>m,H</a:t>
            </a:r>
            <a:r>
              <a:rPr lang="en-US" altLang="zh-CN" sz="3200" dirty="0">
                <a:latin typeface="Apple Braille" pitchFamily="2" charset="0"/>
              </a:rPr>
              <a:t>))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3200" dirty="0">
                <a:latin typeface="Apple Braille" pitchFamily="2" charset="0"/>
              </a:rPr>
              <a:t>H’=D(m’, D(</a:t>
            </a:r>
            <a:r>
              <a:rPr lang="en-US" altLang="zh-CN" sz="3200" dirty="0" err="1">
                <a:latin typeface="Apple Braille" pitchFamily="2" charset="0"/>
              </a:rPr>
              <a:t>m,H</a:t>
            </a:r>
            <a:r>
              <a:rPr lang="en-US" altLang="zh-CN" sz="3200" dirty="0">
                <a:latin typeface="Apple Braille" pitchFamily="2" charset="0"/>
              </a:rPr>
              <a:t>))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AA6EC83-6678-8D45-865E-62CB5AC51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476" y="4628270"/>
            <a:ext cx="1968688" cy="222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0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78B45A3F-2F15-9140-B573-E2B7497173F4}"/>
              </a:ext>
            </a:extLst>
          </p:cNvPr>
          <p:cNvSpPr/>
          <p:nvPr/>
        </p:nvSpPr>
        <p:spPr>
          <a:xfrm>
            <a:off x="2746982" y="2965112"/>
            <a:ext cx="5239426" cy="11186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23F920-53E8-BA4D-AF0D-14C0F195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4790"/>
            <a:ext cx="8229600" cy="857250"/>
          </a:xfrm>
        </p:spPr>
        <p:txBody>
          <a:bodyPr/>
          <a:lstStyle/>
          <a:p>
            <a:r>
              <a:rPr lang="en-US" dirty="0">
                <a:latin typeface="Apple Braille" pitchFamily="2" charset="0"/>
              </a:rPr>
              <a:t>Other block cipher constructions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5E7A9D-C741-E144-8F00-91015A82D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0" y="2372009"/>
            <a:ext cx="10297160" cy="4022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>
                <a:latin typeface="Apple Braille" pitchFamily="2" charset="0"/>
              </a:rPr>
              <a:t>Miyaguchi-Preneel</a:t>
            </a:r>
            <a:r>
              <a:rPr lang="en-US" sz="3200" dirty="0">
                <a:latin typeface="Apple Braille" pitchFamily="2" charset="0"/>
              </a:rPr>
              <a:t>:    </a:t>
            </a:r>
          </a:p>
          <a:p>
            <a:pPr marL="0" indent="0">
              <a:buNone/>
            </a:pPr>
            <a:r>
              <a:rPr lang="en-US" sz="3200" dirty="0">
                <a:latin typeface="Apple Braille" pitchFamily="2" charset="0"/>
              </a:rPr>
              <a:t>		</a:t>
            </a:r>
            <a:r>
              <a:rPr lang="en-US" sz="3200" b="1" dirty="0">
                <a:solidFill>
                  <a:srgbClr val="FF0000"/>
                </a:solidFill>
                <a:latin typeface="Apple Braille" pitchFamily="2" charset="0"/>
              </a:rPr>
              <a:t>h(H, m) = E(m, H)⨁</a:t>
            </a:r>
            <a:r>
              <a:rPr lang="en-US" sz="3200" b="1" dirty="0" err="1">
                <a:solidFill>
                  <a:srgbClr val="FF0000"/>
                </a:solidFill>
                <a:latin typeface="Apple Braille" pitchFamily="2" charset="0"/>
              </a:rPr>
              <a:t>H⨁m</a:t>
            </a:r>
            <a:r>
              <a:rPr lang="en-US" sz="3200" b="1" dirty="0">
                <a:solidFill>
                  <a:srgbClr val="FF0000"/>
                </a:solidFill>
                <a:latin typeface="Apple Braille" pitchFamily="2" charset="0"/>
              </a:rPr>
              <a:t>      </a:t>
            </a:r>
            <a:r>
              <a:rPr lang="en-US" sz="3200" b="1" dirty="0">
                <a:latin typeface="Apple Braille" pitchFamily="2" charset="0"/>
              </a:rPr>
              <a:t> (Whirlpool)</a:t>
            </a:r>
            <a:endParaRPr lang="en-US" sz="3200" b="1" dirty="0">
              <a:solidFill>
                <a:srgbClr val="FF0000"/>
              </a:solidFill>
              <a:latin typeface="Apple Braille" pitchFamily="2" charset="0"/>
            </a:endParaRPr>
          </a:p>
          <a:p>
            <a:pPr marL="0" indent="0">
              <a:spcBef>
                <a:spcPts val="1176"/>
              </a:spcBef>
              <a:buNone/>
            </a:pPr>
            <a:r>
              <a:rPr lang="en-US" sz="3200" b="1" dirty="0">
                <a:solidFill>
                  <a:srgbClr val="FF0000"/>
                </a:solidFill>
                <a:latin typeface="Apple Braille" pitchFamily="2" charset="0"/>
              </a:rPr>
              <a:t>		h(H, m) =  E(</a:t>
            </a:r>
            <a:r>
              <a:rPr lang="en-US" sz="3200" b="1" dirty="0" err="1">
                <a:solidFill>
                  <a:srgbClr val="FF0000"/>
                </a:solidFill>
                <a:latin typeface="Apple Braille" pitchFamily="2" charset="0"/>
              </a:rPr>
              <a:t>H⨁m</a:t>
            </a:r>
            <a:r>
              <a:rPr lang="en-US" sz="3200" b="1" dirty="0">
                <a:solidFill>
                  <a:srgbClr val="FF0000"/>
                </a:solidFill>
                <a:latin typeface="Apple Braille" pitchFamily="2" charset="0"/>
              </a:rPr>
              <a:t>, m)⨁m</a:t>
            </a:r>
            <a:endParaRPr lang="en-US" sz="3200" dirty="0">
              <a:latin typeface="Apple Braille" pitchFamily="2" charset="0"/>
            </a:endParaRPr>
          </a:p>
          <a:p>
            <a:pPr marL="0" indent="0">
              <a:spcBef>
                <a:spcPts val="1176"/>
              </a:spcBef>
              <a:buNone/>
            </a:pPr>
            <a:r>
              <a:rPr lang="en-US" sz="3200" dirty="0" err="1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共</a:t>
            </a:r>
            <a:r>
              <a:rPr lang="zh-CN" altLang="en-US" sz="3200" dirty="0">
                <a:solidFill>
                  <a:srgbClr val="000000"/>
                </a:solidFill>
                <a:latin typeface="Apple Braille" pitchFamily="2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Apple Braille" pitchFamily="2" charset="0"/>
              </a:rPr>
              <a:t>12 </a:t>
            </a:r>
            <a:r>
              <a:rPr lang="en-US" sz="3200" dirty="0" err="1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个似这样的变式</a:t>
            </a:r>
            <a:endParaRPr lang="en-US" sz="3200" dirty="0">
              <a:solidFill>
                <a:srgbClr val="0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0" indent="0">
              <a:spcBef>
                <a:spcPts val="1176"/>
              </a:spcBef>
              <a:buNone/>
            </a:pPr>
            <a:endParaRPr lang="en-US" sz="3200" dirty="0">
              <a:solidFill>
                <a:srgbClr val="000000"/>
              </a:solidFill>
              <a:latin typeface="Apple Braille" pitchFamily="2" charset="0"/>
            </a:endParaRPr>
          </a:p>
          <a:p>
            <a:pPr marL="0" indent="0">
              <a:spcBef>
                <a:spcPts val="1176"/>
              </a:spcBef>
              <a:buNone/>
            </a:pPr>
            <a:r>
              <a:rPr lang="en-US" sz="3200" dirty="0" err="1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其他的变式是不能抗碰撞的</a:t>
            </a:r>
            <a:r>
              <a:rPr lang="zh-CN" altLang="en-US" sz="32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，如</a:t>
            </a:r>
            <a:r>
              <a:rPr lang="en-US" sz="3200" dirty="0">
                <a:solidFill>
                  <a:srgbClr val="000000"/>
                </a:solidFill>
                <a:latin typeface="Apple Braille" pitchFamily="2" charset="0"/>
              </a:rPr>
              <a:t>: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Apple Braille" pitchFamily="2" charset="0"/>
              </a:rPr>
              <a:t>			</a:t>
            </a:r>
            <a:r>
              <a:rPr lang="en-US" sz="3200" dirty="0">
                <a:solidFill>
                  <a:srgbClr val="FF0000"/>
                </a:solidFill>
                <a:latin typeface="Apple Braille" pitchFamily="2" charset="0"/>
              </a:rPr>
              <a:t>h(H, m) = E(m, H)⨁m </a:t>
            </a:r>
            <a:r>
              <a:rPr lang="en-US" sz="3200" dirty="0">
                <a:solidFill>
                  <a:srgbClr val="000000"/>
                </a:solidFill>
                <a:latin typeface="Apple Braille" pitchFamily="2" charset="0"/>
              </a:rPr>
              <a:t>       (HW)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DB51C6F9-55EB-7242-87FB-1D3425178872}"/>
              </a:ext>
            </a:extLst>
          </p:cNvPr>
          <p:cNvSpPr txBox="1"/>
          <p:nvPr/>
        </p:nvSpPr>
        <p:spPr>
          <a:xfrm>
            <a:off x="939800" y="1649709"/>
            <a:ext cx="6285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假设</a:t>
            </a:r>
            <a:r>
              <a:rPr lang="en-US" sz="3200" dirty="0">
                <a:latin typeface="Apple Braille" pitchFamily="2" charset="0"/>
              </a:rPr>
              <a:t>  </a:t>
            </a:r>
            <a:r>
              <a:rPr lang="en-US" sz="3200" b="1" dirty="0">
                <a:latin typeface="Apple Braille" pitchFamily="2" charset="0"/>
              </a:rPr>
              <a:t>E: {0,1}</a:t>
            </a:r>
            <a:r>
              <a:rPr lang="en-US" sz="3200" b="1" baseline="30000" dirty="0">
                <a:latin typeface="Apple Braille" pitchFamily="2" charset="0"/>
              </a:rPr>
              <a:t>n</a:t>
            </a:r>
            <a:r>
              <a:rPr lang="en-US" sz="3200" b="1" dirty="0">
                <a:latin typeface="Apple Braille" pitchFamily="2" charset="0"/>
              </a:rPr>
              <a:t> × {0,1}</a:t>
            </a:r>
            <a:r>
              <a:rPr lang="en-US" sz="3200" b="1" baseline="30000" dirty="0">
                <a:latin typeface="Apple Braille" pitchFamily="2" charset="0"/>
              </a:rPr>
              <a:t>n</a:t>
            </a:r>
            <a:r>
              <a:rPr lang="en-US" sz="3200" b="1" dirty="0">
                <a:latin typeface="Apple Braille" pitchFamily="2" charset="0"/>
              </a:rPr>
              <a:t> ⟶ {0,1}</a:t>
            </a:r>
            <a:r>
              <a:rPr lang="en-US" sz="3200" b="1" baseline="30000" dirty="0">
                <a:latin typeface="Apple Braille" pitchFamily="2" charset="0"/>
              </a:rPr>
              <a:t>n</a:t>
            </a:r>
            <a:endParaRPr lang="en-US" sz="3200" dirty="0"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29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E6A982-CCD0-2341-BDC5-7C8C7F138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87331"/>
            <a:ext cx="8229600" cy="857250"/>
          </a:xfrm>
        </p:spPr>
        <p:txBody>
          <a:bodyPr/>
          <a:lstStyle/>
          <a:p>
            <a:pPr algn="ctr"/>
            <a:r>
              <a:rPr lang="en-U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案例学习</a:t>
            </a:r>
            <a:r>
              <a:rPr lang="en-US" dirty="0">
                <a:latin typeface="Apple Braille" pitchFamily="2" charset="0"/>
              </a:rPr>
              <a:t>:   SHA-256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52A771-B53E-5545-8CD4-755589022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843" y="1522578"/>
            <a:ext cx="10248314" cy="2258154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pple Braille" pitchFamily="2" charset="0"/>
              </a:rPr>
              <a:t>Merkle-Damgard</a:t>
            </a:r>
            <a:r>
              <a:rPr lang="en-US" sz="3200" dirty="0">
                <a:latin typeface="Apple Braille" pitchFamily="2" charset="0"/>
              </a:rPr>
              <a:t> function </a:t>
            </a:r>
          </a:p>
          <a:p>
            <a:r>
              <a:rPr lang="en-US" sz="3200" dirty="0">
                <a:latin typeface="Apple Braille" pitchFamily="2" charset="0"/>
              </a:rPr>
              <a:t>Davies-Meyer compression function</a:t>
            </a:r>
          </a:p>
          <a:p>
            <a:r>
              <a:rPr lang="en-US" sz="3200" dirty="0">
                <a:latin typeface="Apple Braille" pitchFamily="2" charset="0"/>
              </a:rPr>
              <a:t>Block cipher:   SHACAL-2 </a:t>
            </a:r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1AC00921-AEEC-3741-884E-1DEBE1F6DFD4}"/>
              </a:ext>
            </a:extLst>
          </p:cNvPr>
          <p:cNvGrpSpPr/>
          <p:nvPr/>
        </p:nvGrpSpPr>
        <p:grpSpPr>
          <a:xfrm>
            <a:off x="2304377" y="3429000"/>
            <a:ext cx="7583245" cy="2716516"/>
            <a:chOff x="1905000" y="2800350"/>
            <a:chExt cx="5105400" cy="1828887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FB5EB215-C4C5-5541-9B16-09A9789C5781}"/>
                </a:ext>
              </a:extLst>
            </p:cNvPr>
            <p:cNvSpPr/>
            <p:nvPr/>
          </p:nvSpPr>
          <p:spPr>
            <a:xfrm>
              <a:off x="2667000" y="2800350"/>
              <a:ext cx="27432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pple Braille" pitchFamily="2" charset="0"/>
                </a:rPr>
                <a:t>512-bit key</a:t>
              </a: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D0055A55-8F58-C144-B558-5CB1D4053939}"/>
                </a:ext>
              </a:extLst>
            </p:cNvPr>
            <p:cNvSpPr/>
            <p:nvPr/>
          </p:nvSpPr>
          <p:spPr>
            <a:xfrm>
              <a:off x="3835400" y="3575050"/>
              <a:ext cx="1295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pple Braille" pitchFamily="2" charset="0"/>
                </a:rPr>
                <a:t>SHACAL-2</a:t>
              </a:r>
            </a:p>
          </p:txBody>
        </p:sp>
        <p:cxnSp>
          <p:nvCxnSpPr>
            <p:cNvPr id="10" name="Elbow Connector 7">
              <a:extLst>
                <a:ext uri="{FF2B5EF4-FFF2-40B4-BE49-F238E27FC236}">
                  <a16:creationId xmlns:a16="http://schemas.microsoft.com/office/drawing/2014/main" id="{B0FEBBE1-8254-3E43-B097-1F9C585DAC1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42294" y="3174071"/>
              <a:ext cx="651392" cy="534819"/>
            </a:xfrm>
            <a:prstGeom prst="bent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6A66F09-26E8-3549-977F-BC3F28959D36}"/>
                </a:ext>
              </a:extLst>
            </p:cNvPr>
            <p:cNvCxnSpPr>
              <a:cxnSpLocks/>
            </p:cNvCxnSpPr>
            <p:nvPr/>
          </p:nvCxnSpPr>
          <p:spPr>
            <a:xfrm>
              <a:off x="1905000" y="4248150"/>
              <a:ext cx="19304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87CCDF-407C-5A4F-82C3-BA04BE698711}"/>
                </a:ext>
              </a:extLst>
            </p:cNvPr>
            <p:cNvSpPr txBox="1"/>
            <p:nvPr/>
          </p:nvSpPr>
          <p:spPr>
            <a:xfrm>
              <a:off x="1905000" y="4259905"/>
              <a:ext cx="152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pple Braille" pitchFamily="2" charset="0"/>
                </a:rPr>
                <a:t>256-bit block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402E81E-A556-3947-B2D9-60565F0DF4BD}"/>
                </a:ext>
              </a:extLst>
            </p:cNvPr>
            <p:cNvCxnSpPr/>
            <p:nvPr/>
          </p:nvCxnSpPr>
          <p:spPr>
            <a:xfrm>
              <a:off x="5105400" y="4019550"/>
              <a:ext cx="1905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EE61C3-3568-024D-8D49-0BD2E7441CA4}"/>
                </a:ext>
              </a:extLst>
            </p:cNvPr>
            <p:cNvSpPr txBox="1"/>
            <p:nvPr/>
          </p:nvSpPr>
          <p:spPr>
            <a:xfrm>
              <a:off x="5482418" y="4032250"/>
              <a:ext cx="152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pple Braille" pitchFamily="2" charset="0"/>
                </a:rPr>
                <a:t>256-bit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484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901</Words>
  <Application>Microsoft Macintosh PowerPoint</Application>
  <PresentationFormat>宽屏</PresentationFormat>
  <Paragraphs>116</Paragraphs>
  <Slides>15</Slides>
  <Notes>1</Notes>
  <HiddenSlides>4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等线 Light</vt:lpstr>
      <vt:lpstr>PingFang SC</vt:lpstr>
      <vt:lpstr>Apple Braille</vt:lpstr>
      <vt:lpstr>Arial</vt:lpstr>
      <vt:lpstr>Cambria Math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定理：若h是CR的，则H也是</vt:lpstr>
      <vt:lpstr>PowerPoint 演示文稿</vt:lpstr>
      <vt:lpstr>通过分组密码构建compr. func.</vt:lpstr>
      <vt:lpstr>PowerPoint 演示文稿</vt:lpstr>
      <vt:lpstr>Other block cipher constructions</vt:lpstr>
      <vt:lpstr>案例学习:   SHA-256</vt:lpstr>
      <vt:lpstr>Provable compression functions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Sua0411</dc:creator>
  <cp:lastModifiedBy>Sua0411</cp:lastModifiedBy>
  <cp:revision>29</cp:revision>
  <dcterms:created xsi:type="dcterms:W3CDTF">2020-10-20T12:43:32Z</dcterms:created>
  <dcterms:modified xsi:type="dcterms:W3CDTF">2020-11-04T01:29:41Z</dcterms:modified>
</cp:coreProperties>
</file>