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00" r:id="rId4"/>
    <p:sldId id="399" r:id="rId5"/>
    <p:sldId id="400" r:id="rId6"/>
    <p:sldId id="394" r:id="rId7"/>
    <p:sldId id="395" r:id="rId8"/>
    <p:sldId id="396" r:id="rId9"/>
    <p:sldId id="397" r:id="rId10"/>
    <p:sldId id="398" r:id="rId11"/>
    <p:sldId id="401" r:id="rId12"/>
    <p:sldId id="372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44" y="-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05:42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14542 6236 5733,'0'-21'1858,"0"21"96,20 0-321,-20-18-320,0 18-384,0 0-160,0 0 128,0 18 128,0 3-289,-20 19-127,20 0-129,-21 19 1,1-18-161,20-2-64,-19 21-127,0-21-65,19 0-417,-22 2 674,22-2-257,0-19-32,-19 20-64,19-20 0,0 0-449,0-1-159,0-19-385,0 20-449,19-20-608,-19 0-1089</inkml:trace>
  <inkml:trace contextRef="#ctx0" brushRef="#br0" timeOffset="322.0182">14899 6177 6758,'0'-20'2082,"0"20"-801,0 20 481,0 0-545,-20 19-288,20 1-32,-21 0-161,2 19-159,-1 1-289,1-1-96,-2-18 33,1 17-225,20-17 96,-19-2-64,-1 1 0,20-20-192,-21 20-225,21-21-287,0 1-610,-19-20-960,19 0-2210</inkml:trace>
  <inkml:trace contextRef="#ctx0" brushRef="#br0" timeOffset="546.031">14463 6515 11691,'-22'0'32,"22"0"768,22 0 450,-3 0 479,0 0-704,22 0-705,-2 0-255,2 0-33,-3 0-129,1 0-703,2 0-1795,-22 0-4708</inkml:trace>
  <inkml:trace contextRef="#ctx0" brushRef="#br0" timeOffset="908.0517">15058 6336 9929,'0'-20'865,"19"20"864,0 0 481,3-19-480,17 19 32,1-21-545,-1 21-288,40-20-417,-19 20-352,20-20 161,-1 20-65,-20 0-352,1 0 288,0 0-640,-22 0-1,3 0-1056,-2 0 416,-18 0-801,-1 0-833,-20 0-2401</inkml:trace>
  <inkml:trace contextRef="#ctx0" brushRef="#br0" timeOffset="1159.0661">15593 6276 6502,'-20'21'64,"20"-21"2883,0 19-1090,-19 1 1,-1 19-449,-1-19-512,2 20-192,-1-20-225,1 19-287,-2 2-193,1-22-33,20 1 1,-19-1-224,19-19-609,0 21-960,19-21-1635</inkml:trace>
  <inkml:trace contextRef="#ctx0" brushRef="#br0" timeOffset="1598.0912">15970 6355 10794,'0'0'1281,"0"0"673,20 0-545,1-19 225,-1 19-449,18-20-416,3 20-353,-2-19 64,21 19-287,0 0-225,-2-21 224,-17 21-256,19 0 0,-21 0-289,1 0-672,-20 0 289,-1 0-770,0 0-992,3 0-2723</inkml:trace>
  <inkml:trace contextRef="#ctx0" brushRef="#br0" timeOffset="1837.105">16387 6316 5797,'-19'20'1922,"-1"-20"96,20 19 320,-21-19-480,21 20-289,-19 21-512,-1-22-288,1 1-64,-2 19-321,21-18-320,-20 18 0,1-19-96,-1-1-512,-1 22-866,21-21-1633</inkml:trace>
  <inkml:trace contextRef="#ctx0" brushRef="#br0" timeOffset="2524.1441">16844 6435 8039,'0'-19'0,"0"19"1922,0 0-224,0 0-353,-19 19-993,19 1 193,-21 19 95,21-18 33,-20 18-129,1 0-287,0 2-129,19-2-64,-22 1-32,3 0-32,19-20 64,0-20-32,0 19 64,0-19 160,-19 0 225,19-19-353,0-1-160,19 0 96,-19-20-64,19 1 0,-19-1-32,41-20 32,-22 0-64,22 1 64,-22-1-96,20 21 64,2 0-64,-2-2 32,-20 21 64,22 20 128,-22-21 96,0 21-64,3 21 0,-3-1-32,1 0 97,-20 20-65,0-1 0,-20-19 0,1 21-32,-3-2 96,-16-20-32,-3 1-384,2-20 609,-1 21-513,1-21 0,0 0-161,18 0-447,1 0-578,20 0-1825</inkml:trace>
  <inkml:trace contextRef="#ctx0" brushRef="#br0" timeOffset="2977.1702">17618 6297 10666,'0'0'1057,"0"-21"1729,-20 21-1473,-20 0-95,1 21 127,0-21-448,-21 19-193,0 1-31,21 19-64,-21-19 31,41 1-768,-3-2 384,3 1-192,19-1-224,0 1 64,19 1 96,3 18 96,16 0-32,3-18-416,-2 19 192,2-21-128,-3 21-129,-18-20 737,1 20-480,-21-21 385,0 1-161,-21 0 448,1-20 225,1 20 256,-22-20-96,-17 20-225,17-20-384,3 0-63,-22 0-514,19 20 418,2-20-1251,20 0-1888,-3 0-3621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Overview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Course objectives:</a:t>
            </a:r>
          </a:p>
          <a:p>
            <a:r>
              <a:rPr lang="en-US" dirty="0" smtClean="0"/>
              <a:t>Learn how crypto primitives work</a:t>
            </a:r>
          </a:p>
          <a:p>
            <a:r>
              <a:rPr lang="en-US" dirty="0" smtClean="0"/>
              <a:t>Learn how to use them correctly and reason about security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My recommendations:</a:t>
            </a:r>
          </a:p>
          <a:p>
            <a:r>
              <a:rPr lang="en-US" dirty="0" smtClean="0"/>
              <a:t>Take notes</a:t>
            </a:r>
          </a:p>
          <a:p>
            <a:r>
              <a:rPr lang="en-US" dirty="0" smtClean="0"/>
              <a:t>Pause video frequently to think about the material</a:t>
            </a:r>
          </a:p>
          <a:p>
            <a:r>
              <a:rPr lang="en-US" dirty="0" smtClean="0"/>
              <a:t>Answer the in-video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Secure communication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web traffic:    HTTPS</a:t>
            </a:r>
          </a:p>
          <a:p>
            <a:pPr lvl="1"/>
            <a:r>
              <a:rPr lang="en-US" sz="2000" dirty="0" smtClean="0"/>
              <a:t>wireless traffic:   </a:t>
            </a:r>
            <a:r>
              <a:rPr lang="en-US" sz="2000" dirty="0"/>
              <a:t> </a:t>
            </a:r>
            <a:r>
              <a:rPr lang="en-US" sz="2000" dirty="0" smtClean="0"/>
              <a:t>802.11i WPA2 </a:t>
            </a:r>
            <a:r>
              <a:rPr lang="en-US" sz="1600" dirty="0" smtClean="0"/>
              <a:t>(and WEP)</a:t>
            </a:r>
            <a:r>
              <a:rPr lang="en-US" sz="2000" dirty="0" smtClean="0"/>
              <a:t>,   GSM,   Bluetooth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Encrypting files on disk</a:t>
            </a:r>
            <a:r>
              <a:rPr lang="en-US" dirty="0"/>
              <a:t>:    EFS,  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Content protection  </a:t>
            </a:r>
            <a:r>
              <a:rPr lang="en-US" dirty="0" smtClean="0"/>
              <a:t>(e.g. DVD, Blu-ray):    CSS,  AACS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User authentication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  and much much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Secure communication</a:t>
            </a:r>
          </a:p>
        </p:txBody>
      </p:sp>
      <p:pic>
        <p:nvPicPr>
          <p:cNvPr id="5125" name="Picture 3" descr="MCj040415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1" y="1828801"/>
            <a:ext cx="17367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7" descr="wellsfar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1485900"/>
            <a:ext cx="4368800" cy="210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3429000" y="3371850"/>
            <a:ext cx="457200" cy="3429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7029450" y="1500188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12"/>
          <p:cNvSpPr>
            <a:spLocks noChangeArrowheads="1"/>
          </p:cNvSpPr>
          <p:nvPr/>
        </p:nvSpPr>
        <p:spPr bwMode="auto">
          <a:xfrm>
            <a:off x="8077200" y="314325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4572000" y="257175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5867400" y="3457575"/>
            <a:ext cx="28956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8699"/>
              <a:gd name="adj5" fmla="val -100000"/>
              <a:gd name="adj6" fmla="val -14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no eavesdropping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no tampering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191920" y="2216520"/>
              <a:ext cx="1150920" cy="26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1120" y="2209680"/>
                <a:ext cx="117036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28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Sockets Layer / TLS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10600" cy="42481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u="sng" dirty="0" smtClean="0"/>
              <a:t>Two main parts</a:t>
            </a:r>
          </a:p>
          <a:p>
            <a:pPr lvl="1" eaLnBrk="1" hangingPunct="1">
              <a:spcBef>
                <a:spcPts val="2976"/>
              </a:spcBef>
              <a:buFont typeface="Times" pitchFamily="18" charset="0"/>
              <a:buNone/>
            </a:pPr>
            <a:r>
              <a:rPr lang="en-US" dirty="0" smtClean="0"/>
              <a:t>1. Handshake Protocol:   </a:t>
            </a:r>
            <a:r>
              <a:rPr lang="en-US" b="1" dirty="0" smtClean="0"/>
              <a:t>Establish shared secret key </a:t>
            </a:r>
            <a:br>
              <a:rPr lang="en-US" b="1" dirty="0" smtClean="0"/>
            </a:br>
            <a:r>
              <a:rPr lang="en-US" b="1" dirty="0" smtClean="0"/>
              <a:t>using public-key cryptography     </a:t>
            </a:r>
            <a:r>
              <a:rPr lang="en-US" sz="2000" dirty="0" smtClean="0"/>
              <a:t>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part of course)</a:t>
            </a:r>
          </a:p>
          <a:p>
            <a:pPr lvl="1" eaLnBrk="1" hangingPunct="1">
              <a:spcBef>
                <a:spcPts val="5304"/>
              </a:spcBef>
              <a:buFont typeface="Times" pitchFamily="18" charset="0"/>
              <a:buNone/>
            </a:pPr>
            <a:r>
              <a:rPr lang="en-US" dirty="0" smtClean="0"/>
              <a:t>2. Record Layer:    </a:t>
            </a:r>
            <a:r>
              <a:rPr lang="en-US" b="1" dirty="0" smtClean="0"/>
              <a:t>Transmit data using shared secret key</a:t>
            </a:r>
          </a:p>
          <a:p>
            <a:pPr lvl="2" indent="0" eaLnBrk="1" hangingPunct="1">
              <a:spcBef>
                <a:spcPct val="30000"/>
              </a:spcBef>
              <a:buNone/>
            </a:pPr>
            <a:r>
              <a:rPr lang="en-US" sz="2400" b="0" dirty="0" smtClean="0"/>
              <a:t>Ensure confidentiality and integrity    </a:t>
            </a:r>
            <a:r>
              <a:rPr lang="en-US" sz="2000" b="0" dirty="0" smtClean="0"/>
              <a:t>(1</a:t>
            </a:r>
            <a:r>
              <a:rPr lang="en-US" sz="2000" b="0" baseline="30000" dirty="0" smtClean="0"/>
              <a:t>st</a:t>
            </a:r>
            <a:r>
              <a:rPr lang="en-US" sz="2000" b="0" dirty="0" smtClean="0"/>
              <a:t> part of course)</a:t>
            </a:r>
          </a:p>
        </p:txBody>
      </p:sp>
    </p:spTree>
    <p:extLst>
      <p:ext uri="{BB962C8B-B14F-4D97-AF65-F5344CB8AC3E}">
        <p14:creationId xmlns:p14="http://schemas.microsoft.com/office/powerpoint/2010/main" val="118282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rotected files on disk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1510903"/>
            <a:ext cx="2057400" cy="20895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89" y="1123950"/>
            <a:ext cx="7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1771650"/>
            <a:ext cx="1066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n-lt"/>
              </a:rPr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280035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n-lt"/>
              </a:rPr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11455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194310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11455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194310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2482454"/>
            <a:ext cx="29718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>
                <a:latin typeface="+mn-lt"/>
              </a:rPr>
              <a:t>No eavesdropping</a:t>
            </a:r>
          </a:p>
          <a:p>
            <a:pPr>
              <a:defRPr/>
            </a:pPr>
            <a:r>
              <a:rPr lang="en-US" sz="2000">
                <a:latin typeface="+mn-lt"/>
              </a:rPr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3943351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Analogous to secure communication: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	Alice today sends a message to Alice tomorrow</a:t>
            </a:r>
          </a:p>
        </p:txBody>
      </p:sp>
    </p:spTree>
    <p:extLst>
      <p:ext uri="{BB962C8B-B14F-4D97-AF65-F5344CB8AC3E}">
        <p14:creationId xmlns:p14="http://schemas.microsoft.com/office/powerpoint/2010/main" val="124430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Building block:   sym. encryption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178800" cy="394335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E, D:  cipher       </a:t>
            </a:r>
            <a:r>
              <a:rPr lang="en-US" sz="2600" dirty="0" smtClean="0">
                <a:solidFill>
                  <a:schemeClr val="tx2"/>
                </a:solidFill>
              </a:rPr>
              <a:t>k:  secret key (e.g. 128 bits)</a:t>
            </a:r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m, c:  plaintext,  </a:t>
            </a:r>
            <a:r>
              <a:rPr lang="en-US" sz="2600" dirty="0" err="1" smtClean="0"/>
              <a:t>ciphertext</a:t>
            </a:r>
            <a:endParaRPr lang="en-US" sz="1900" b="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US" sz="2600" dirty="0" smtClean="0"/>
              <a:t>Encryption algorithm is </a:t>
            </a:r>
            <a:r>
              <a:rPr lang="en-US" sz="26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publicly known</a:t>
            </a:r>
          </a:p>
          <a:p>
            <a:pPr lvl="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Never use a proprietary cipher		</a:t>
            </a:r>
            <a:r>
              <a:rPr lang="en-US" sz="3600" dirty="0" smtClean="0"/>
              <a:t>	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48776" y="10858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19200" y="1460897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04800" y="180379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40973" y="1445419"/>
            <a:ext cx="378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67225" y="1483519"/>
            <a:ext cx="114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E(</a:t>
            </a:r>
            <a:r>
              <a:rPr lang="en-US" dirty="0" err="1">
                <a:latin typeface="Tahoma" pitchFamily="34" charset="0"/>
              </a:rPr>
              <a:t>k,</a:t>
            </a:r>
            <a:r>
              <a:rPr lang="en-US" dirty="0" err="1" smtClean="0">
                <a:latin typeface="Tahoma" pitchFamily="34" charset="0"/>
              </a:rPr>
              <a:t>m</a:t>
            </a:r>
            <a:r>
              <a:rPr lang="en-US" dirty="0" smtClean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=c</a:t>
            </a:r>
          </a:p>
        </p:txBody>
      </p:sp>
      <p:pic>
        <p:nvPicPr>
          <p:cNvPr id="8203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1" y="1346598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571414" y="1102519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Bob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445250" y="1477566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715000" y="1820466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933742" y="1460897"/>
            <a:ext cx="291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207250" y="182046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579750" y="1445419"/>
            <a:ext cx="117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D(</a:t>
            </a:r>
            <a:r>
              <a:rPr lang="en-US" dirty="0" err="1">
                <a:latin typeface="Tahoma" pitchFamily="34" charset="0"/>
              </a:rPr>
              <a:t>k,</a:t>
            </a:r>
            <a:r>
              <a:rPr lang="en-US" dirty="0" err="1" smtClean="0">
                <a:latin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=m</a:t>
            </a:r>
          </a:p>
        </p:txBody>
      </p:sp>
      <p:cxnSp>
        <p:nvCxnSpPr>
          <p:cNvPr id="8210" name="Straight Arrow Connector 20"/>
          <p:cNvCxnSpPr>
            <a:cxnSpLocks noChangeShapeType="1"/>
            <a:endCxn id="8199" idx="2"/>
          </p:cNvCxnSpPr>
          <p:nvPr/>
        </p:nvCxnSpPr>
        <p:spPr bwMode="auto">
          <a:xfrm rot="5400000" flipH="1" flipV="1">
            <a:off x="1472804" y="2272507"/>
            <a:ext cx="254794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731992" y="2297708"/>
            <a:ext cx="25360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1414464" y="2343151"/>
            <a:ext cx="2896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2263" y="2339578"/>
            <a:ext cx="2896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cxnSp>
        <p:nvCxnSpPr>
          <p:cNvPr id="8214" name="Straight Arrow Connector 27"/>
          <p:cNvCxnSpPr>
            <a:cxnSpLocks noChangeShapeType="1"/>
          </p:cNvCxnSpPr>
          <p:nvPr/>
        </p:nvCxnSpPr>
        <p:spPr bwMode="auto">
          <a:xfrm>
            <a:off x="1981200" y="1828800"/>
            <a:ext cx="2057400" cy="11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4387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8686800" cy="40576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b="1" dirty="0" smtClean="0"/>
              <a:t>Single use key</a:t>
            </a:r>
            <a:r>
              <a:rPr lang="en-US" dirty="0" smtClean="0"/>
              <a:t>:</a:t>
            </a:r>
            <a:r>
              <a:rPr lang="en-US" sz="2000" b="0" dirty="0" smtClean="0"/>
              <a:t>    (one time key)</a:t>
            </a:r>
            <a:endParaRPr lang="en-US" b="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is only used to encrypt one message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/>
              <a:t>    </a:t>
            </a:r>
            <a:r>
              <a:rPr lang="en-US" b="0" dirty="0" smtClean="0"/>
              <a:t>encrypted email:     new key generated for every email</a:t>
            </a:r>
          </a:p>
          <a:p>
            <a:pPr marL="0" indent="0">
              <a:spcBef>
                <a:spcPts val="4800"/>
              </a:spcBef>
              <a:buNone/>
            </a:pPr>
            <a:r>
              <a:rPr lang="en-US" b="1" dirty="0" smtClean="0"/>
              <a:t>Multi use key</a:t>
            </a:r>
            <a:r>
              <a:rPr lang="en-US" dirty="0" smtClean="0"/>
              <a:t>:   </a:t>
            </a:r>
            <a:r>
              <a:rPr lang="en-US" sz="2000" dirty="0" smtClean="0"/>
              <a:t>(many time </a:t>
            </a:r>
            <a:r>
              <a:rPr lang="en-US" sz="2000" dirty="0"/>
              <a:t>key</a:t>
            </a:r>
            <a:r>
              <a:rPr lang="en-US" sz="2000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used to encrypt multiple messages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/>
              <a:t>   encrypted files</a:t>
            </a:r>
            <a:r>
              <a:rPr lang="en-US" b="0" dirty="0" smtClean="0"/>
              <a:t>:    same key used to encrypt many files</a:t>
            </a:r>
            <a:endParaRPr lang="en-US" dirty="0"/>
          </a:p>
          <a:p>
            <a:pPr lvl="1" eaLnBrk="1" hangingPunct="1">
              <a:spcBef>
                <a:spcPts val="1176"/>
              </a:spcBef>
              <a:buFont typeface="Arial" charset="0"/>
              <a:buChar char="•"/>
            </a:pPr>
            <a:r>
              <a:rPr lang="en-US" dirty="0" smtClean="0"/>
              <a:t>Need more machinery than for one-time key</a:t>
            </a:r>
          </a:p>
          <a:p>
            <a:pPr indent="0">
              <a:buFontTx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4141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Things to remember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33450"/>
            <a:ext cx="8153400" cy="4000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Cryptography is:</a:t>
            </a:r>
          </a:p>
          <a:p>
            <a:pPr lvl="1" eaLnBrk="1" hangingPunct="1"/>
            <a:r>
              <a:rPr lang="en-US" dirty="0" smtClean="0"/>
              <a:t>A tremendous tool</a:t>
            </a:r>
          </a:p>
          <a:p>
            <a:pPr lvl="1" eaLnBrk="1" hangingPunct="1"/>
            <a:r>
              <a:rPr lang="en-US" dirty="0" smtClean="0"/>
              <a:t>The basis for many security mechanisms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smtClean="0"/>
              <a:t>Cryptography is not:</a:t>
            </a:r>
          </a:p>
          <a:p>
            <a:pPr lvl="1" eaLnBrk="1" hangingPunct="1"/>
            <a:r>
              <a:rPr lang="en-US" dirty="0" smtClean="0"/>
              <a:t>The solution to all security problems</a:t>
            </a:r>
          </a:p>
          <a:p>
            <a:pPr lvl="1" eaLnBrk="1" hangingPunct="1"/>
            <a:r>
              <a:rPr lang="en-US" dirty="0" smtClean="0"/>
              <a:t>Reliable unless implemented and used properly</a:t>
            </a:r>
          </a:p>
          <a:p>
            <a:pPr lvl="1" eaLnBrk="1" hangingPunct="1"/>
            <a:r>
              <a:rPr lang="en-US" dirty="0" smtClean="0"/>
              <a:t>Something you should try to invent yourself</a:t>
            </a:r>
          </a:p>
          <a:p>
            <a:pPr lvl="2" indent="0" eaLnBrk="1" hangingPunct="1">
              <a:buFontTx/>
              <a:buChar char="•"/>
            </a:pPr>
            <a:r>
              <a:rPr lang="en-US" sz="2000" dirty="0" smtClean="0"/>
              <a:t>  many many examples of broken ad-hoc designs</a:t>
            </a:r>
          </a:p>
        </p:txBody>
      </p:sp>
    </p:spTree>
    <p:extLst>
      <p:ext uri="{BB962C8B-B14F-4D97-AF65-F5344CB8AC3E}">
        <p14:creationId xmlns:p14="http://schemas.microsoft.com/office/powerpoint/2010/main" val="111764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3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4285</TotalTime>
  <Words>320</Words>
  <Application>Microsoft Macintosh PowerPoint</Application>
  <PresentationFormat>On-screen Show (16:9)</PresentationFormat>
  <Paragraphs>79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Course Overview</vt:lpstr>
      <vt:lpstr>Welcome</vt:lpstr>
      <vt:lpstr>Cryptography is everywhere</vt:lpstr>
      <vt:lpstr>Secure communication</vt:lpstr>
      <vt:lpstr>Secure Sockets Layer / TLS</vt:lpstr>
      <vt:lpstr>Protected files on disk</vt:lpstr>
      <vt:lpstr>Building block:   sym. encryption</vt:lpstr>
      <vt:lpstr>Use Cases</vt:lpstr>
      <vt:lpstr>Things to remember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295</cp:revision>
  <cp:lastPrinted>2012-01-06T22:14:03Z</cp:lastPrinted>
  <dcterms:created xsi:type="dcterms:W3CDTF">2010-11-06T18:36:35Z</dcterms:created>
  <dcterms:modified xsi:type="dcterms:W3CDTF">2012-02-06T22:44:20Z</dcterms:modified>
</cp:coreProperties>
</file>