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ink/ink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410" r:id="rId4"/>
    <p:sldId id="412" r:id="rId5"/>
    <p:sldId id="413" r:id="rId6"/>
    <p:sldId id="414" r:id="rId7"/>
    <p:sldId id="415" r:id="rId8"/>
    <p:sldId id="420" r:id="rId9"/>
    <p:sldId id="428" r:id="rId10"/>
    <p:sldId id="416" r:id="rId11"/>
    <p:sldId id="427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0"/>
  </p:normalViewPr>
  <p:slideViewPr>
    <p:cSldViewPr>
      <p:cViewPr>
        <p:scale>
          <a:sx n="100" d="100"/>
          <a:sy n="100" d="100"/>
        </p:scale>
        <p:origin x="-1146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</a:t>
            </a:r>
            <a:r>
              <a:rPr lang="en-US" baseline="0" dirty="0" smtClean="0"/>
              <a:t> the years many natural cryptographic constructions were found to be insecure.   In response, modern cryptography was developed as a rigorous science where constructions are always accompanied by a proof of security.   The language used to describe security relies on discrete probability.    In this segment and the </a:t>
            </a:r>
            <a:r>
              <a:rPr lang="en-US" baseline="0" smtClean="0"/>
              <a:t>next I’ll give </a:t>
            </a:r>
            <a:r>
              <a:rPr lang="en-US" baseline="0" dirty="0" smtClean="0"/>
              <a:t>a quick overview of discrete probability and point to this </a:t>
            </a:r>
            <a:r>
              <a:rPr lang="en-US" baseline="0" dirty="0" err="1" smtClean="0"/>
              <a:t>wikibooks</a:t>
            </a:r>
            <a:r>
              <a:rPr lang="en-US" baseline="0" dirty="0" smtClean="0"/>
              <a:t> article for a longer introduction.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5814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Discrete Probability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(crash course)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537" y="802273"/>
            <a:ext cx="8367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 smtClean="0"/>
              <a:t>also:         http://</a:t>
            </a:r>
            <a:r>
              <a:rPr lang="en-US" sz="1600" dirty="0"/>
              <a:t>en.wikibooks.org/High_School_Mathematics_Extensions/Discrete_Probability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6634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U:   finite set    (e.g.    U = {0,1}</a:t>
            </a:r>
            <a:r>
              <a:rPr lang="en-US" baseline="30000" dirty="0" smtClean="0"/>
              <a:t>n</a:t>
            </a:r>
            <a:r>
              <a:rPr lang="en-US" dirty="0" smtClean="0"/>
              <a:t>   )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</a:t>
            </a:r>
            <a:r>
              <a:rPr lang="en-US" b="1" dirty="0" smtClean="0"/>
              <a:t>Probability distribution </a:t>
            </a:r>
            <a:r>
              <a:rPr lang="en-US" dirty="0" smtClean="0"/>
              <a:t>P over U is a function  P: U ⟶ [0,1]</a:t>
            </a:r>
            <a:br>
              <a:rPr lang="en-US" dirty="0" smtClean="0"/>
            </a:br>
            <a:r>
              <a:rPr lang="en-US" dirty="0" smtClean="0"/>
              <a:t>	such that       </a:t>
            </a:r>
            <a:r>
              <a:rPr lang="en-US" sz="4400" dirty="0" err="1" smtClean="0"/>
              <a:t>Σ</a:t>
            </a:r>
            <a:r>
              <a:rPr lang="en-US" dirty="0" smtClean="0"/>
              <a:t> P(x)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indent="-457200">
              <a:lnSpc>
                <a:spcPct val="130000"/>
              </a:lnSpc>
              <a:buAutoNum type="arabicPeriod"/>
              <a:tabLst>
                <a:tab pos="3543300" algn="l"/>
              </a:tabLst>
            </a:pPr>
            <a:r>
              <a:rPr lang="en-US" dirty="0" smtClean="0"/>
              <a:t>Uniform distribution:	for all </a:t>
            </a:r>
            <a:r>
              <a:rPr lang="en-US" dirty="0" err="1" smtClean="0"/>
              <a:t>x</a:t>
            </a:r>
            <a:r>
              <a:rPr lang="en-US" dirty="0" err="1"/>
              <a:t>∈</a:t>
            </a:r>
            <a:r>
              <a:rPr lang="en-US" dirty="0" err="1" smtClean="0"/>
              <a:t>U</a:t>
            </a:r>
            <a:r>
              <a:rPr lang="en-US" dirty="0" smtClean="0"/>
              <a:t>:   P(x) = 1/|U|</a:t>
            </a:r>
          </a:p>
          <a:p>
            <a:pPr marL="457200" indent="-457200">
              <a:lnSpc>
                <a:spcPct val="130000"/>
              </a:lnSpc>
              <a:buAutoNum type="arabicPeriod"/>
              <a:tabLst>
                <a:tab pos="3543300" algn="l"/>
              </a:tabLst>
            </a:pPr>
            <a:r>
              <a:rPr lang="en-US" dirty="0" smtClean="0"/>
              <a:t>Point distribution at x</a:t>
            </a:r>
            <a:r>
              <a:rPr lang="en-US" baseline="-25000" dirty="0" smtClean="0"/>
              <a:t>0</a:t>
            </a:r>
            <a:r>
              <a:rPr lang="en-US" dirty="0" smtClean="0"/>
              <a:t>:	P(x</a:t>
            </a:r>
            <a:r>
              <a:rPr lang="en-US" baseline="-25000" dirty="0" smtClean="0"/>
              <a:t>0</a:t>
            </a:r>
            <a:r>
              <a:rPr lang="en-US" dirty="0" smtClean="0"/>
              <a:t>) = 1,    ∀x≠x</a:t>
            </a:r>
            <a:r>
              <a:rPr lang="en-US" baseline="-25000" dirty="0" smtClean="0"/>
              <a:t>0</a:t>
            </a:r>
            <a:r>
              <a:rPr lang="en-US" dirty="0" smtClean="0"/>
              <a:t>:  P(x) = 0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Distribution vector:    </a:t>
            </a:r>
            <a:r>
              <a:rPr lang="en-US" sz="3200" dirty="0" smtClean="0"/>
              <a:t>(</a:t>
            </a:r>
            <a:r>
              <a:rPr lang="en-US" dirty="0" smtClean="0"/>
              <a:t>  P(000), P(001), P(010), … , P(111)  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351" y="18478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∈U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5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686800" cy="4095750"/>
          </a:xfrm>
        </p:spPr>
        <p:txBody>
          <a:bodyPr/>
          <a:lstStyle/>
          <a:p>
            <a:r>
              <a:rPr lang="en-US" dirty="0" smtClean="0"/>
              <a:t>For a set   A ⊆ U:      </a:t>
            </a:r>
            <a:r>
              <a:rPr lang="en-US" dirty="0" err="1" smtClean="0"/>
              <a:t>Pr</a:t>
            </a:r>
            <a:r>
              <a:rPr lang="en-US" dirty="0" smtClean="0"/>
              <a:t>[A] = </a:t>
            </a:r>
            <a:r>
              <a:rPr lang="en-US" sz="4400" dirty="0" err="1"/>
              <a:t>Σ</a:t>
            </a:r>
            <a:r>
              <a:rPr lang="en-US" dirty="0"/>
              <a:t> P(x) </a:t>
            </a:r>
            <a:r>
              <a:rPr lang="en-US" dirty="0" smtClean="0"/>
              <a:t>   ∈  [0,1]</a:t>
            </a:r>
          </a:p>
          <a:p>
            <a:endParaRPr lang="en-US" dirty="0" smtClean="0"/>
          </a:p>
          <a:p>
            <a:r>
              <a:rPr lang="en-US" dirty="0" smtClean="0"/>
              <a:t>The set A is called an </a:t>
            </a:r>
            <a:r>
              <a:rPr lang="en-US" b="1" dirty="0" smtClean="0"/>
              <a:t>event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Example:      </a:t>
            </a:r>
            <a:r>
              <a:rPr lang="en-US" dirty="0" smtClean="0"/>
              <a:t>U = {0,1}</a:t>
            </a:r>
            <a:r>
              <a:rPr lang="en-US" baseline="40000" dirty="0"/>
              <a:t>8</a:t>
            </a:r>
            <a:endParaRPr lang="en-US" baseline="40000" dirty="0" smtClean="0"/>
          </a:p>
          <a:p>
            <a:r>
              <a:rPr lang="en-US" dirty="0" smtClean="0"/>
              <a:t>A = </a:t>
            </a:r>
            <a:r>
              <a:rPr lang="en-US" sz="3200" dirty="0" smtClean="0"/>
              <a:t>{</a:t>
            </a:r>
            <a:r>
              <a:rPr lang="en-US" dirty="0" smtClean="0"/>
              <a:t>  all x in </a:t>
            </a:r>
            <a:r>
              <a:rPr lang="en-US" dirty="0"/>
              <a:t>U</a:t>
            </a:r>
            <a:r>
              <a:rPr lang="en-US" baseline="30000" dirty="0" smtClean="0"/>
              <a:t> </a:t>
            </a:r>
            <a:r>
              <a:rPr lang="en-US" dirty="0" smtClean="0"/>
              <a:t>such that  lsb</a:t>
            </a:r>
            <a:r>
              <a:rPr lang="en-US" baseline="-25000" dirty="0" smtClean="0"/>
              <a:t>2</a:t>
            </a:r>
            <a:r>
              <a:rPr lang="en-US" dirty="0" smtClean="0"/>
              <a:t>(x)=11  </a:t>
            </a:r>
            <a:r>
              <a:rPr lang="en-US" sz="3200" dirty="0"/>
              <a:t>} </a:t>
            </a:r>
            <a:r>
              <a:rPr lang="en-US" sz="3200" dirty="0" smtClean="0"/>
              <a:t>  </a:t>
            </a:r>
            <a:r>
              <a:rPr lang="en-US" dirty="0" smtClean="0"/>
              <a:t>⊆ </a:t>
            </a:r>
            <a:r>
              <a:rPr lang="en-US" dirty="0"/>
              <a:t>U</a:t>
            </a: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the uniform distribution on </a:t>
            </a:r>
            <a:r>
              <a:rPr lang="en-US" dirty="0"/>
              <a:t>{</a:t>
            </a:r>
            <a:r>
              <a:rPr lang="en-US" dirty="0" smtClean="0"/>
              <a:t>0,1}</a:t>
            </a:r>
            <a:r>
              <a:rPr lang="en-US" baseline="30000" dirty="0"/>
              <a:t>8</a:t>
            </a:r>
            <a:r>
              <a:rPr lang="en-US" baseline="30000" dirty="0" smtClean="0"/>
              <a:t> </a:t>
            </a:r>
            <a:r>
              <a:rPr lang="en-US" dirty="0" smtClean="0"/>
              <a:t>:    </a:t>
            </a:r>
            <a:r>
              <a:rPr lang="en-US" dirty="0" err="1" smtClean="0"/>
              <a:t>Pr</a:t>
            </a:r>
            <a:r>
              <a:rPr lang="en-US" dirty="0" smtClean="0"/>
              <a:t>[A] =   1/4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2900" y="144145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∈A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1400" y="4095750"/>
            <a:ext cx="1066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1805285"/>
            <a:ext cx="201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ote:   </a:t>
            </a:r>
            <a:r>
              <a:rPr lang="en-US" sz="2400" dirty="0" err="1" smtClean="0"/>
              <a:t>Pr</a:t>
            </a:r>
            <a:r>
              <a:rPr lang="en-US" sz="2400" dirty="0" smtClean="0"/>
              <a:t>[U]=1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44993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839200" cy="4095750"/>
          </a:xfrm>
        </p:spPr>
        <p:txBody>
          <a:bodyPr/>
          <a:lstStyle/>
          <a:p>
            <a:r>
              <a:rPr lang="en-US" dirty="0" smtClean="0"/>
              <a:t>For  events  A</a:t>
            </a:r>
            <a:r>
              <a:rPr lang="en-US" baseline="-25000" dirty="0" smtClean="0"/>
              <a:t>1</a:t>
            </a:r>
            <a:r>
              <a:rPr lang="en-US" dirty="0" smtClean="0"/>
              <a:t>  and  A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sz="3200" dirty="0" smtClean="0"/>
              <a:t>∪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sz="3200" dirty="0" smtClean="0"/>
              <a:t>]</a:t>
            </a:r>
            <a:r>
              <a:rPr lang="en-US" dirty="0" smtClean="0"/>
              <a:t>  ≤  </a:t>
            </a:r>
            <a:r>
              <a:rPr lang="en-US" dirty="0" err="1" smtClean="0"/>
              <a:t>Pr</a:t>
            </a:r>
            <a:r>
              <a:rPr lang="en-US" dirty="0" smtClean="0"/>
              <a:t>[A</a:t>
            </a:r>
            <a:r>
              <a:rPr lang="en-US" baseline="-25000" dirty="0" smtClean="0"/>
              <a:t>1</a:t>
            </a:r>
            <a:r>
              <a:rPr lang="en-US" dirty="0" smtClean="0"/>
              <a:t>] + </a:t>
            </a:r>
            <a:r>
              <a:rPr lang="en-US" dirty="0" err="1" smtClean="0"/>
              <a:t>Pr</a:t>
            </a:r>
            <a:r>
              <a:rPr lang="en-US" dirty="0" smtClean="0"/>
              <a:t>[A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</a:t>
            </a:r>
            <a:r>
              <a:rPr lang="en-US" sz="2800" dirty="0"/>
              <a:t>{</a:t>
            </a:r>
            <a:r>
              <a:rPr lang="en-US" sz="2000" dirty="0"/>
              <a:t>  all x in {0,1}</a:t>
            </a:r>
            <a:r>
              <a:rPr lang="en-US" sz="2000" baseline="30000" dirty="0" smtClean="0"/>
              <a:t>n  </a:t>
            </a:r>
            <a:r>
              <a:rPr lang="en-US" sz="2000" dirty="0" err="1" smtClean="0"/>
              <a:t>s.t</a:t>
            </a:r>
            <a:r>
              <a:rPr lang="en-US" sz="2000" dirty="0" smtClean="0"/>
              <a:t>  lsb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en-US" sz="2000" dirty="0"/>
              <a:t>x)=</a:t>
            </a:r>
            <a:r>
              <a:rPr lang="en-US" sz="2000" dirty="0" smtClean="0"/>
              <a:t>11  </a:t>
            </a:r>
            <a:r>
              <a:rPr lang="en-US" sz="2800" dirty="0" smtClean="0"/>
              <a:t>}    ;   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800" dirty="0"/>
              <a:t>{</a:t>
            </a:r>
            <a:r>
              <a:rPr lang="en-US" sz="2000" dirty="0"/>
              <a:t>  all x in {0,1}</a:t>
            </a:r>
            <a:r>
              <a:rPr lang="en-US" sz="2000" baseline="30000" dirty="0"/>
              <a:t>n </a:t>
            </a:r>
            <a:r>
              <a:rPr lang="en-US" sz="2000" baseline="30000" dirty="0" smtClean="0"/>
              <a:t> </a:t>
            </a:r>
            <a:r>
              <a:rPr lang="en-US" sz="2000" dirty="0" err="1" smtClean="0"/>
              <a:t>s.t.</a:t>
            </a:r>
            <a:r>
              <a:rPr lang="en-US" sz="2000" dirty="0" smtClean="0"/>
              <a:t>  msb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en-US" sz="2000" dirty="0"/>
              <a:t>x)</a:t>
            </a:r>
            <a:r>
              <a:rPr lang="en-US" sz="2000" dirty="0" smtClean="0"/>
              <a:t>=11 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</a:t>
            </a:r>
            <a:r>
              <a:rPr lang="en-US" sz="3200" dirty="0" smtClean="0"/>
              <a:t>[ </a:t>
            </a:r>
            <a:r>
              <a:rPr lang="en-US" dirty="0" smtClean="0"/>
              <a:t>lsb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x)=</a:t>
            </a:r>
            <a:r>
              <a:rPr lang="en-US" sz="2000" dirty="0" smtClean="0"/>
              <a:t>11</a:t>
            </a:r>
            <a:r>
              <a:rPr lang="en-US" dirty="0" smtClean="0"/>
              <a:t> or msb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x)=</a:t>
            </a:r>
            <a:r>
              <a:rPr lang="en-US" sz="2000" dirty="0" smtClean="0"/>
              <a:t>11 </a:t>
            </a:r>
            <a:r>
              <a:rPr lang="en-US" sz="3200" dirty="0" smtClean="0"/>
              <a:t>]</a:t>
            </a:r>
            <a:r>
              <a:rPr lang="en-US" dirty="0" smtClean="0"/>
              <a:t> =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sz="3200" dirty="0" smtClean="0"/>
              <a:t>∪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sz="3200" dirty="0" smtClean="0"/>
              <a:t>]</a:t>
            </a:r>
            <a:r>
              <a:rPr lang="en-US" dirty="0" smtClean="0"/>
              <a:t>  ≤   ¼+¼   =  ½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2190750"/>
            <a:ext cx="3962400" cy="990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62600" y="2343150"/>
            <a:ext cx="1219200" cy="4572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 A</a:t>
            </a:r>
            <a:r>
              <a:rPr lang="en-US" sz="2000" baseline="-25000" dirty="0" smtClean="0"/>
              <a:t>1</a:t>
            </a:r>
            <a:endParaRPr lang="en-US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2571750"/>
            <a:ext cx="1219200" cy="4572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r"/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10057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a random variable  </a:t>
            </a:r>
            <a:r>
              <a:rPr lang="en-US" dirty="0"/>
              <a:t>X</a:t>
            </a:r>
            <a:r>
              <a:rPr lang="en-US" dirty="0" smtClean="0"/>
              <a:t>  is a function     X:U⟶V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   X: </a:t>
            </a:r>
            <a:r>
              <a:rPr lang="en-US" dirty="0"/>
              <a:t>{0,1}</a:t>
            </a:r>
            <a:r>
              <a:rPr lang="en-US" baseline="30000" dirty="0"/>
              <a:t>n </a:t>
            </a:r>
            <a:r>
              <a:rPr lang="en-US" dirty="0" smtClean="0"/>
              <a:t>⟶ {0,1}    ;      X(y) =  </a:t>
            </a:r>
            <a:r>
              <a:rPr lang="en-US" dirty="0" err="1" smtClean="0"/>
              <a:t>lsb</a:t>
            </a:r>
            <a:r>
              <a:rPr lang="en-US" dirty="0" smtClean="0"/>
              <a:t>(y)</a:t>
            </a:r>
            <a:r>
              <a:rPr lang="en-US" baseline="-25000" dirty="0" smtClean="0"/>
              <a:t>      </a:t>
            </a:r>
            <a:r>
              <a:rPr lang="en-US" dirty="0"/>
              <a:t>∈{0,1} </a:t>
            </a: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the uniform distribution on U: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/>
              <a:t>[ X=0 ] =  1/2     ,      </a:t>
            </a:r>
            <a:r>
              <a:rPr lang="en-US" dirty="0" err="1"/>
              <a:t>Pr</a:t>
            </a:r>
            <a:r>
              <a:rPr lang="en-US" dirty="0"/>
              <a:t>[ X=1 ] =  </a:t>
            </a:r>
            <a:r>
              <a:rPr lang="en-US" dirty="0" smtClean="0"/>
              <a:t>1/2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More generally: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rand. </a:t>
            </a:r>
            <a:r>
              <a:rPr lang="en-US" dirty="0"/>
              <a:t>v</a:t>
            </a:r>
            <a:r>
              <a:rPr lang="en-US" dirty="0" smtClean="0"/>
              <a:t>ar.  X induces a distribution on V:     </a:t>
            </a:r>
            <a:r>
              <a:rPr lang="en-US" dirty="0" err="1" smtClean="0"/>
              <a:t>Pr</a:t>
            </a:r>
            <a:r>
              <a:rPr lang="en-US" dirty="0" smtClean="0"/>
              <a:t>[ X=v ] :=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X</a:t>
            </a:r>
            <a:r>
              <a:rPr lang="en-US" baseline="30000" dirty="0" smtClean="0"/>
              <a:t>-1</a:t>
            </a:r>
            <a:r>
              <a:rPr lang="en-US" dirty="0" smtClean="0"/>
              <a:t>(v) </a:t>
            </a:r>
            <a:r>
              <a:rPr lang="en-US" sz="3200" dirty="0" smtClean="0"/>
              <a:t>]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77000" y="2278618"/>
            <a:ext cx="2514600" cy="1817132"/>
            <a:chOff x="6477000" y="2278618"/>
            <a:chExt cx="2514600" cy="1817132"/>
          </a:xfrm>
        </p:grpSpPr>
        <p:grpSp>
          <p:nvGrpSpPr>
            <p:cNvPr id="29" name="Group 28"/>
            <p:cNvGrpSpPr/>
            <p:nvPr/>
          </p:nvGrpSpPr>
          <p:grpSpPr>
            <a:xfrm>
              <a:off x="6477000" y="2571750"/>
              <a:ext cx="2514600" cy="1524000"/>
              <a:chOff x="6477000" y="2571750"/>
              <a:chExt cx="2514600" cy="1524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477000" y="2571750"/>
                <a:ext cx="2514600" cy="1524000"/>
                <a:chOff x="6477000" y="2571750"/>
                <a:chExt cx="2514600" cy="15240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6477000" y="2571750"/>
                  <a:ext cx="1066800" cy="1524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924800" y="2571750"/>
                  <a:ext cx="1066800" cy="1524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8432799" y="2876550"/>
                  <a:ext cx="152400" cy="1524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629400" y="3505200"/>
                  <a:ext cx="681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l</a:t>
                  </a:r>
                  <a:r>
                    <a:rPr lang="en-US" dirty="0" err="1" smtClean="0"/>
                    <a:t>sb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cxnSp>
              <p:nvCxnSpPr>
                <p:cNvPr id="11" name="Straight Connector 10"/>
                <p:cNvCxnSpPr>
                  <a:endCxn id="7" idx="0"/>
                </p:cNvCxnSpPr>
                <p:nvPr/>
              </p:nvCxnSpPr>
              <p:spPr>
                <a:xfrm>
                  <a:off x="7379432" y="2571750"/>
                  <a:ext cx="1129567" cy="3048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4" idx="3"/>
                </p:cNvCxnSpPr>
                <p:nvPr/>
              </p:nvCxnSpPr>
              <p:spPr>
                <a:xfrm flipV="1">
                  <a:off x="7543800" y="3028950"/>
                  <a:ext cx="965199" cy="3048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4" idx="1"/>
                <a:endCxn id="4" idx="3"/>
              </p:cNvCxnSpPr>
              <p:nvPr/>
            </p:nvCxnSpPr>
            <p:spPr>
              <a:xfrm>
                <a:off x="6477000" y="3333750"/>
                <a:ext cx="1066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562975" y="27813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>
                <a:endCxn id="23" idx="0"/>
              </p:cNvCxnSpPr>
              <p:nvPr/>
            </p:nvCxnSpPr>
            <p:spPr>
              <a:xfrm>
                <a:off x="7584251" y="3333750"/>
                <a:ext cx="915223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79432" y="3790950"/>
                <a:ext cx="1078768" cy="304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8423274" y="363855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85139" y="35549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29400" y="2771775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lsb</a:t>
                </a:r>
                <a:r>
                  <a:rPr lang="en-US" dirty="0" smtClean="0"/>
                  <a:t>=0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804127" y="227861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92129" y="227861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023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uniform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U   be some set,   e.g.   U = </a:t>
            </a:r>
            <a:r>
              <a:rPr lang="en-US" dirty="0"/>
              <a:t>{0,1}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We write    </a:t>
            </a:r>
            <a:r>
              <a:rPr lang="en-US" dirty="0"/>
              <a:t>r ⟵ </a:t>
            </a:r>
            <a:r>
              <a:rPr lang="en-US" dirty="0" smtClean="0"/>
              <a:t>U   to denote a </a:t>
            </a:r>
            <a:r>
              <a:rPr lang="en-US" b="1" u="sng" dirty="0" smtClean="0"/>
              <a:t>uniform random variable</a:t>
            </a:r>
            <a:r>
              <a:rPr lang="en-US" b="1" dirty="0" smtClean="0"/>
              <a:t> </a:t>
            </a:r>
            <a:r>
              <a:rPr lang="en-US" dirty="0" smtClean="0"/>
              <a:t>over U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for all   </a:t>
            </a:r>
            <a:r>
              <a:rPr lang="en-US" dirty="0" err="1" smtClean="0"/>
              <a:t>a∈</a:t>
            </a:r>
            <a:r>
              <a:rPr lang="en-US" dirty="0" err="1"/>
              <a:t>U</a:t>
            </a:r>
            <a:r>
              <a:rPr lang="en-US" dirty="0"/>
              <a:t>:  </a:t>
            </a:r>
            <a:r>
              <a:rPr lang="en-US" dirty="0" smtClean="0"/>
              <a:t>  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r = a </a:t>
            </a:r>
            <a:r>
              <a:rPr lang="en-US" sz="3200" dirty="0" smtClean="0"/>
              <a:t>]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 1</a:t>
            </a:r>
            <a:r>
              <a:rPr lang="en-US" dirty="0"/>
              <a:t>/|U|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 formally,   r  is the identity function:    r(x)=</a:t>
            </a:r>
            <a:r>
              <a:rPr lang="en-US" dirty="0"/>
              <a:t>x</a:t>
            </a:r>
            <a:r>
              <a:rPr lang="en-US" dirty="0" smtClean="0"/>
              <a:t>  for all  </a:t>
            </a:r>
            <a:r>
              <a:rPr lang="en-US" dirty="0" err="1" smtClean="0"/>
              <a:t>x</a:t>
            </a:r>
            <a:r>
              <a:rPr lang="en-US" dirty="0" err="1"/>
              <a:t>∈</a:t>
            </a:r>
            <a:r>
              <a:rPr lang="en-US" dirty="0" err="1" smtClean="0"/>
              <a:t>U</a:t>
            </a:r>
            <a:r>
              <a:rPr lang="en-US" dirty="0" smtClean="0"/>
              <a:t> 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0" y="1771650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581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19150"/>
            <a:ext cx="592373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r  be a uniform random variable on  {0,1}</a:t>
            </a:r>
            <a:r>
              <a:rPr lang="en-US" sz="2400" baseline="30000" dirty="0" smtClean="0"/>
              <a:t>2 </a:t>
            </a:r>
          </a:p>
          <a:p>
            <a:endParaRPr lang="en-US" sz="2400" dirty="0"/>
          </a:p>
          <a:p>
            <a:r>
              <a:rPr lang="en-US" sz="2400" dirty="0" smtClean="0"/>
              <a:t>Define the random variable    X =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r</a:t>
            </a:r>
            <a:r>
              <a:rPr lang="en-US" sz="2400" baseline="-25000" dirty="0" smtClean="0"/>
              <a:t>2   </a:t>
            </a:r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Then     </a:t>
            </a:r>
            <a:r>
              <a:rPr lang="en-US" sz="2400" dirty="0" err="1" smtClean="0"/>
              <a:t>Pr</a:t>
            </a:r>
            <a:r>
              <a:rPr lang="en-US" sz="2400" dirty="0" smtClean="0"/>
              <a:t>[X=2]   =   ¼</a:t>
            </a:r>
          </a:p>
          <a:p>
            <a:endParaRPr lang="en-US" sz="2400" baseline="-25000" dirty="0" smtClean="0"/>
          </a:p>
          <a:p>
            <a:endParaRPr lang="en-US" sz="2400" baseline="-25000" dirty="0"/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Hint:    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Pr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[X=2]   =  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Pr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[ r=11 ]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647950"/>
            <a:ext cx="533400" cy="479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5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algorithm:     y ⟵ A(m)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Randomized algorithm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 ⟵ A( m ; r )     where   </a:t>
            </a:r>
            <a:r>
              <a:rPr lang="en-US" dirty="0"/>
              <a:t>r ⟵ {0,1}</a:t>
            </a:r>
            <a:r>
              <a:rPr lang="en-US" baseline="30000" dirty="0" smtClean="0"/>
              <a:t>n</a:t>
            </a:r>
            <a:endParaRPr lang="en-US" dirty="0" smtClean="0"/>
          </a:p>
          <a:p>
            <a:pPr marL="400050" lvl="1" indent="0">
              <a:spcBef>
                <a:spcPts val="2376"/>
              </a:spcBef>
              <a:buNone/>
            </a:pPr>
            <a:r>
              <a:rPr lang="en-US" dirty="0" smtClean="0"/>
              <a:t>output is a random variable</a:t>
            </a:r>
            <a:endParaRPr lang="en-US" dirty="0"/>
          </a:p>
          <a:p>
            <a:pPr marL="0" indent="0">
              <a:spcBef>
                <a:spcPts val="1224"/>
              </a:spcBef>
              <a:buNone/>
            </a:pPr>
            <a:r>
              <a:rPr lang="en-US" dirty="0" smtClean="0"/>
              <a:t>		</a:t>
            </a:r>
            <a:r>
              <a:rPr lang="en-US" dirty="0"/>
              <a:t>y ⟵ A( m</a:t>
            </a:r>
            <a:r>
              <a:rPr lang="en-US" dirty="0" smtClean="0"/>
              <a:t> )</a:t>
            </a:r>
          </a:p>
          <a:p>
            <a:pPr marL="0" indent="0">
              <a:spcBef>
                <a:spcPts val="4824"/>
              </a:spcBef>
              <a:buNone/>
            </a:pPr>
            <a:r>
              <a:rPr lang="en-US" dirty="0" smtClean="0"/>
              <a:t>Example:   A(m ; k) = E(k, m)   ,     </a:t>
            </a:r>
            <a:r>
              <a:rPr lang="en-US" dirty="0"/>
              <a:t>y ⟵ A( </a:t>
            </a:r>
            <a:r>
              <a:rPr lang="en-US" dirty="0" smtClean="0"/>
              <a:t>m 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00800" y="742950"/>
            <a:ext cx="2579464" cy="1905000"/>
            <a:chOff x="6400800" y="742950"/>
            <a:chExt cx="2579464" cy="1905000"/>
          </a:xfrm>
        </p:grpSpPr>
        <p:sp>
          <p:nvSpPr>
            <p:cNvPr id="5" name="Rounded Rectangle 4"/>
            <p:cNvSpPr/>
            <p:nvPr/>
          </p:nvSpPr>
          <p:spPr>
            <a:xfrm>
              <a:off x="6400800" y="1123950"/>
              <a:ext cx="1066800" cy="1524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848600" y="1123950"/>
              <a:ext cx="1066800" cy="1524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29600" y="1885950"/>
              <a:ext cx="642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A(m)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05800" y="173355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6642" y="1770618"/>
              <a:ext cx="36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9400" y="7546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4629" y="74295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outputs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58000" y="165735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5" idx="6"/>
            </p:cNvCxnSpPr>
            <p:nvPr/>
          </p:nvCxnSpPr>
          <p:spPr>
            <a:xfrm>
              <a:off x="7010400" y="1733550"/>
              <a:ext cx="1219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400800" y="2876550"/>
            <a:ext cx="2514600" cy="1524000"/>
            <a:chOff x="6400800" y="3028950"/>
            <a:chExt cx="2514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6400800" y="3028950"/>
              <a:ext cx="1066800" cy="1524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848600" y="3028950"/>
              <a:ext cx="1066800" cy="1524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9600" y="3790950"/>
              <a:ext cx="642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A(m)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6642" y="3675618"/>
              <a:ext cx="36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858000" y="356235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7" idx="6"/>
            </p:cNvCxnSpPr>
            <p:nvPr/>
          </p:nvCxnSpPr>
          <p:spPr>
            <a:xfrm>
              <a:off x="7010400" y="3638550"/>
              <a:ext cx="1143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229600" y="3333750"/>
              <a:ext cx="5334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654300" y="3559373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76800" y="4537273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2343150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27023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2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4761</TotalTime>
  <Words>309</Words>
  <Application>Microsoft Office PowerPoint</Application>
  <PresentationFormat>On-screen Show (16:9)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Discrete Probability (crash course)</vt:lpstr>
      <vt:lpstr>Slide 2</vt:lpstr>
      <vt:lpstr>Events</vt:lpstr>
      <vt:lpstr>The union bound</vt:lpstr>
      <vt:lpstr>Random Variables</vt:lpstr>
      <vt:lpstr>The uniform random variable</vt:lpstr>
      <vt:lpstr>Slide 7</vt:lpstr>
      <vt:lpstr>Randomized algorithms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362</cp:revision>
  <cp:lastPrinted>2012-01-15T03:08:04Z</cp:lastPrinted>
  <dcterms:created xsi:type="dcterms:W3CDTF">2010-11-06T18:36:35Z</dcterms:created>
  <dcterms:modified xsi:type="dcterms:W3CDTF">2012-06-08T20:09:18Z</dcterms:modified>
</cp:coreProperties>
</file>