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2"/>
  </p:notesMasterIdLst>
  <p:handoutMasterIdLst>
    <p:handoutMasterId r:id="rId13"/>
  </p:handoutMasterIdLst>
  <p:sldIdLst>
    <p:sldId id="422" r:id="rId4"/>
    <p:sldId id="423" r:id="rId5"/>
    <p:sldId id="417" r:id="rId6"/>
    <p:sldId id="421" r:id="rId7"/>
    <p:sldId id="426" r:id="rId8"/>
    <p:sldId id="424" r:id="rId9"/>
    <p:sldId id="425" r:id="rId10"/>
    <p:sldId id="418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94660"/>
  </p:normalViewPr>
  <p:slideViewPr>
    <p:cSldViewPr>
      <p:cViewPr>
        <p:scale>
          <a:sx n="100" d="100"/>
          <a:sy n="100" d="100"/>
        </p:scale>
        <p:origin x="-1146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XOR</a:t>
            </a:r>
            <a:r>
              <a:rPr lang="en-US" baseline="0" dirty="0" smtClean="0"/>
              <a:t> is addition mod 2.    Write truth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738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738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581400" y="234315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Discrete Probability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(crash course, 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5112" y="802273"/>
            <a:ext cx="8367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</a:t>
            </a:r>
            <a:r>
              <a:rPr lang="en-US" sz="1600" dirty="0" smtClean="0"/>
              <a:t>also:         http://</a:t>
            </a:r>
            <a:r>
              <a:rPr lang="en-US" sz="1600" dirty="0"/>
              <a:t>en.wikibooks.org/High_School_Mathematics_Extensions/Discrete_Probability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12556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U:   finite set    (e.g.    U = {0,1}</a:t>
            </a:r>
            <a:r>
              <a:rPr lang="en-US" baseline="30000" dirty="0"/>
              <a:t>n</a:t>
            </a:r>
            <a:r>
              <a:rPr lang="en-US" dirty="0"/>
              <a:t>   </a:t>
            </a:r>
            <a:r>
              <a:rPr lang="en-US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Prob. distr. </a:t>
            </a:r>
            <a:r>
              <a:rPr lang="en-US" dirty="0"/>
              <a:t>P over U is a function  P: U ⟶ [0,1</a:t>
            </a:r>
            <a:r>
              <a:rPr lang="en-US" dirty="0" smtClean="0"/>
              <a:t>]    </a:t>
            </a:r>
            <a:r>
              <a:rPr lang="en-US" dirty="0" err="1" smtClean="0"/>
              <a:t>s.t.</a:t>
            </a:r>
            <a:r>
              <a:rPr lang="en-US" dirty="0" smtClean="0"/>
              <a:t>    </a:t>
            </a:r>
            <a:r>
              <a:rPr lang="en-US" sz="4400" dirty="0" err="1" smtClean="0"/>
              <a:t>Σ</a:t>
            </a:r>
            <a:r>
              <a:rPr lang="en-US" dirty="0" smtClean="0"/>
              <a:t> </a:t>
            </a:r>
            <a:r>
              <a:rPr lang="en-US" dirty="0"/>
              <a:t>P(x) =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⊆ </a:t>
            </a:r>
            <a:r>
              <a:rPr lang="en-US" dirty="0" smtClean="0"/>
              <a:t>U</a:t>
            </a:r>
            <a:r>
              <a:rPr lang="en-US" dirty="0"/>
              <a:t> </a:t>
            </a:r>
            <a:r>
              <a:rPr lang="en-US" dirty="0" smtClean="0"/>
              <a:t> is called an </a:t>
            </a:r>
            <a:r>
              <a:rPr lang="en-US" b="1" dirty="0" smtClean="0"/>
              <a:t>event   </a:t>
            </a:r>
            <a:r>
              <a:rPr lang="en-US" dirty="0" smtClean="0"/>
              <a:t>  and     </a:t>
            </a:r>
            <a:r>
              <a:rPr lang="en-US" dirty="0" err="1" smtClean="0"/>
              <a:t>Pr</a:t>
            </a:r>
            <a:r>
              <a:rPr lang="en-US" dirty="0" smtClean="0"/>
              <a:t>[A] = </a:t>
            </a:r>
            <a:r>
              <a:rPr lang="en-US" sz="4400" dirty="0" err="1"/>
              <a:t>Σ</a:t>
            </a:r>
            <a:r>
              <a:rPr lang="en-US" dirty="0"/>
              <a:t> P(x)    ∈  [0,1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random variable </a:t>
            </a:r>
            <a:r>
              <a:rPr lang="en-US" dirty="0" smtClean="0"/>
              <a:t>is a function    X:U</a:t>
            </a:r>
            <a:r>
              <a:rPr lang="en-US" dirty="0"/>
              <a:t>⟶</a:t>
            </a:r>
            <a:r>
              <a:rPr lang="en-US" dirty="0" smtClean="0"/>
              <a:t>V 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takes values in V and defines a distribution on 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203835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smtClean="0"/>
              <a:t>∈</a:t>
            </a:r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887" y="2876550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∈</a:t>
            </a:r>
            <a:r>
              <a:rPr lang="en-US" dirty="0" err="1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74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9916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events A and B are </a:t>
            </a:r>
            <a:r>
              <a:rPr lang="en-US" b="1" dirty="0" smtClean="0"/>
              <a:t>independent</a:t>
            </a:r>
            <a:r>
              <a:rPr lang="en-US" dirty="0" smtClean="0"/>
              <a:t> if    </a:t>
            </a:r>
            <a:r>
              <a:rPr lang="en-US" dirty="0" err="1" smtClean="0"/>
              <a:t>Pr</a:t>
            </a:r>
            <a:r>
              <a:rPr lang="en-US" dirty="0" smtClean="0"/>
              <a:t>[ A and B ] = </a:t>
            </a:r>
            <a:r>
              <a:rPr lang="en-US" dirty="0" err="1" smtClean="0"/>
              <a:t>Pr</a:t>
            </a:r>
            <a:r>
              <a:rPr lang="en-US" dirty="0" smtClean="0"/>
              <a:t>[A] ∙ </a:t>
            </a:r>
            <a:r>
              <a:rPr lang="en-US" dirty="0" err="1" smtClean="0"/>
              <a:t>Pr</a:t>
            </a:r>
            <a:r>
              <a:rPr lang="en-US" dirty="0" smtClean="0"/>
              <a:t>[B]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random variables  X,Y </a:t>
            </a:r>
            <a:r>
              <a:rPr lang="en-US" dirty="0"/>
              <a:t> </a:t>
            </a:r>
            <a:r>
              <a:rPr lang="en-US" dirty="0" smtClean="0"/>
              <a:t>taking values in  V  are </a:t>
            </a:r>
            <a:r>
              <a:rPr lang="en-US" b="1" dirty="0" smtClean="0"/>
              <a:t>independent</a:t>
            </a:r>
            <a:r>
              <a:rPr lang="en-US" dirty="0" smtClean="0"/>
              <a:t> 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∀</a:t>
            </a:r>
            <a:r>
              <a:rPr lang="en-US" dirty="0" err="1" smtClean="0"/>
              <a:t>a,b∈V</a:t>
            </a:r>
            <a:r>
              <a:rPr lang="en-US" dirty="0" smtClean="0"/>
              <a:t>:    </a:t>
            </a:r>
            <a:r>
              <a:rPr lang="en-US" dirty="0" err="1" smtClean="0"/>
              <a:t>Pr</a:t>
            </a:r>
            <a:r>
              <a:rPr lang="en-US" dirty="0" smtClean="0"/>
              <a:t>[ X=a  and  Y=b] = </a:t>
            </a:r>
            <a:r>
              <a:rPr lang="en-US" dirty="0" err="1" smtClean="0"/>
              <a:t>Pr</a:t>
            </a:r>
            <a:r>
              <a:rPr lang="en-US" dirty="0" smtClean="0"/>
              <a:t>[X=a]</a:t>
            </a:r>
            <a:r>
              <a:rPr lang="en-US" dirty="0"/>
              <a:t> ∙ </a:t>
            </a:r>
            <a:r>
              <a:rPr lang="en-US" dirty="0" err="1"/>
              <a:t>Pr</a:t>
            </a:r>
            <a:r>
              <a:rPr lang="en-US" dirty="0" smtClean="0"/>
              <a:t>[Y=b]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  <a:r>
              <a:rPr lang="en-US" dirty="0" smtClean="0"/>
              <a:t>:     U = {0,1}</a:t>
            </a:r>
            <a:r>
              <a:rPr lang="en-US" baseline="50000" dirty="0" smtClean="0"/>
              <a:t>2</a:t>
            </a:r>
            <a:r>
              <a:rPr lang="en-US" dirty="0" smtClean="0"/>
              <a:t> = {00, 01, 10, 11}        and     </a:t>
            </a:r>
            <a:r>
              <a:rPr lang="en-US" dirty="0"/>
              <a:t>r ⟵ </a:t>
            </a:r>
            <a:r>
              <a:rPr lang="en-US" dirty="0" smtClean="0"/>
              <a:t>U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  <a:tabLst>
                <a:tab pos="292100" algn="l"/>
              </a:tabLst>
            </a:pPr>
            <a:r>
              <a:rPr lang="en-US" dirty="0" smtClean="0"/>
              <a:t>	Define </a:t>
            </a:r>
            <a:r>
              <a:rPr lang="en-US" dirty="0" err="1" smtClean="0"/>
              <a:t>r.v</a:t>
            </a:r>
            <a:r>
              <a:rPr lang="en-US" dirty="0" smtClean="0"/>
              <a:t>.  X and Y  as:      X = </a:t>
            </a:r>
            <a:r>
              <a:rPr lang="en-US" dirty="0" err="1" smtClean="0"/>
              <a:t>lsb</a:t>
            </a:r>
            <a:r>
              <a:rPr lang="en-US" dirty="0" smtClean="0"/>
              <a:t>(r)    ,     Y = </a:t>
            </a:r>
            <a:r>
              <a:rPr lang="en-US" dirty="0" err="1" smtClean="0"/>
              <a:t>msb</a:t>
            </a:r>
            <a:r>
              <a:rPr lang="en-US" dirty="0" smtClean="0"/>
              <a:t>(r)   </a:t>
            </a:r>
          </a:p>
          <a:p>
            <a:pPr marL="0" indent="0">
              <a:buNone/>
              <a:tabLst>
                <a:tab pos="292100" algn="l"/>
              </a:tabLst>
            </a:pPr>
            <a:endParaRPr lang="en-US" dirty="0"/>
          </a:p>
          <a:p>
            <a:pPr marL="0" indent="0">
              <a:buNone/>
              <a:tabLst>
                <a:tab pos="292100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Pr</a:t>
            </a:r>
            <a:r>
              <a:rPr lang="en-US" dirty="0" smtClean="0"/>
              <a:t>[ X=0   and  Y=0 ] = </a:t>
            </a:r>
            <a:r>
              <a:rPr lang="en-US" dirty="0" err="1" smtClean="0"/>
              <a:t>Pr</a:t>
            </a:r>
            <a:r>
              <a:rPr lang="en-US" dirty="0" smtClean="0"/>
              <a:t>[ r=00 ] = ¼ = </a:t>
            </a:r>
            <a:r>
              <a:rPr lang="en-US" dirty="0" err="1" smtClean="0"/>
              <a:t>Pr</a:t>
            </a:r>
            <a:r>
              <a:rPr lang="en-US" dirty="0" smtClean="0"/>
              <a:t>[X=0] </a:t>
            </a:r>
            <a:r>
              <a:rPr lang="en-US" dirty="0"/>
              <a:t>∙ </a:t>
            </a:r>
            <a:r>
              <a:rPr lang="en-US" dirty="0" err="1"/>
              <a:t>Pr</a:t>
            </a:r>
            <a:r>
              <a:rPr lang="en-US" dirty="0"/>
              <a:t>[Y</a:t>
            </a:r>
            <a:r>
              <a:rPr lang="en-US" dirty="0" smtClean="0"/>
              <a:t>=</a:t>
            </a:r>
            <a:r>
              <a:rPr lang="en-US" dirty="0"/>
              <a:t>0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  <a:tabLst>
                <a:tab pos="292100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2978348"/>
            <a:ext cx="28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8003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75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 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XOR </a:t>
            </a:r>
            <a:r>
              <a:rPr lang="en-US" dirty="0"/>
              <a:t>of two strings </a:t>
            </a:r>
            <a:r>
              <a:rPr lang="en-US" dirty="0" smtClean="0"/>
              <a:t>in {0,1}</a:t>
            </a:r>
            <a:r>
              <a:rPr lang="en-US" baseline="30000" dirty="0" smtClean="0"/>
              <a:t>n</a:t>
            </a:r>
            <a:r>
              <a:rPr lang="en-US" dirty="0" smtClean="0"/>
              <a:t>  is their bit</a:t>
            </a:r>
            <a:r>
              <a:rPr lang="en-US" dirty="0"/>
              <a:t>-wise addition mod 2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76800" y="2190750"/>
            <a:ext cx="3352800" cy="1981200"/>
            <a:chOff x="4419600" y="2266950"/>
            <a:chExt cx="3352800" cy="1981200"/>
          </a:xfrm>
        </p:grpSpPr>
        <p:sp>
          <p:nvSpPr>
            <p:cNvPr id="5" name="Rounded Rectangle 4"/>
            <p:cNvSpPr/>
            <p:nvPr/>
          </p:nvSpPr>
          <p:spPr>
            <a:xfrm>
              <a:off x="4419600" y="2266950"/>
              <a:ext cx="33528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800" dirty="0" smtClean="0">
                  <a:solidFill>
                    <a:srgbClr val="0000FF"/>
                  </a:solidFill>
                </a:rPr>
                <a:t>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 smtClean="0">
                  <a:solidFill>
                    <a:srgbClr val="0000FF"/>
                  </a:solidFill>
                </a:rPr>
                <a:t>1  0  1  1  0  1  0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648200" y="3562350"/>
              <a:ext cx="2362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934200" y="24955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⊕</a:t>
              </a:r>
              <a:endParaRPr lang="en-US" sz="40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096000" y="3638550"/>
            <a:ext cx="1371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35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property of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	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a rand. var. over {0,1}</a:t>
            </a:r>
            <a:r>
              <a:rPr lang="en-US" baseline="30000" dirty="0"/>
              <a:t>n</a:t>
            </a:r>
            <a:r>
              <a:rPr lang="en-US" dirty="0"/>
              <a:t> ,    X an </a:t>
            </a:r>
            <a:r>
              <a:rPr lang="en-US" dirty="0" err="1"/>
              <a:t>indep</a:t>
            </a:r>
            <a:r>
              <a:rPr lang="en-US" dirty="0"/>
              <a:t>. uniform var. on {0,1}</a:t>
            </a:r>
            <a:r>
              <a:rPr lang="en-US" baseline="30000" dirty="0"/>
              <a:t>n</a:t>
            </a:r>
            <a:r>
              <a:rPr lang="en-US" dirty="0"/>
              <a:t>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Then    </a:t>
            </a:r>
            <a:r>
              <a:rPr lang="en-US" dirty="0" smtClean="0"/>
              <a:t>Z </a:t>
            </a:r>
            <a:r>
              <a:rPr lang="en-US" dirty="0"/>
              <a:t>:= Y</a:t>
            </a:r>
            <a:r>
              <a:rPr lang="en-US" dirty="0" smtClean="0"/>
              <a:t>⨁X   </a:t>
            </a:r>
            <a:r>
              <a:rPr lang="en-US" dirty="0"/>
              <a:t>is uniform var. on {0,1}</a:t>
            </a:r>
            <a:r>
              <a:rPr lang="en-US" baseline="30000" dirty="0"/>
              <a:t>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Proof</a:t>
            </a:r>
            <a:r>
              <a:rPr lang="en-US" dirty="0"/>
              <a:t>:    (for n=1)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err="1"/>
              <a:t>Pr</a:t>
            </a:r>
            <a:r>
              <a:rPr lang="en-US" dirty="0"/>
              <a:t>[ </a:t>
            </a:r>
            <a:r>
              <a:rPr lang="en-US" dirty="0" smtClean="0"/>
              <a:t>Z=0 </a:t>
            </a:r>
            <a:r>
              <a:rPr lang="en-US" dirty="0"/>
              <a:t>] =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16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birthday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r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∈ </a:t>
            </a:r>
            <a:r>
              <a:rPr lang="en-US" dirty="0"/>
              <a:t>U</a:t>
            </a:r>
            <a:r>
              <a:rPr lang="en-US" dirty="0" smtClean="0"/>
              <a:t>    be </a:t>
            </a:r>
            <a:r>
              <a:rPr lang="en-US" dirty="0" err="1" smtClean="0"/>
              <a:t>indep</a:t>
            </a:r>
            <a:r>
              <a:rPr lang="en-US" dirty="0" smtClean="0"/>
              <a:t>. identically distributed random vars.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when  </a:t>
            </a:r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= 1.2 × </a:t>
            </a:r>
            <a:r>
              <a:rPr lang="en-US" sz="2800" b="1" dirty="0" smtClean="0">
                <a:solidFill>
                  <a:srgbClr val="FF0000"/>
                </a:solidFill>
              </a:rPr>
              <a:t>|U|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1/2</a:t>
            </a:r>
            <a:r>
              <a:rPr lang="en-US" baseline="30000" dirty="0" smtClean="0"/>
              <a:t> </a:t>
            </a:r>
            <a:r>
              <a:rPr lang="en-US" dirty="0" smtClean="0"/>
              <a:t>    then    </a:t>
            </a:r>
            <a:r>
              <a:rPr lang="en-US" dirty="0" err="1" smtClean="0"/>
              <a:t>Pr</a:t>
            </a:r>
            <a:r>
              <a:rPr lang="en-US" sz="3200" dirty="0" smtClean="0"/>
              <a:t>[</a:t>
            </a:r>
            <a:r>
              <a:rPr lang="en-US" dirty="0" smtClean="0"/>
              <a:t> ∃</a:t>
            </a:r>
            <a:r>
              <a:rPr lang="en-US" dirty="0" err="1" smtClean="0"/>
              <a:t>i≠j</a:t>
            </a:r>
            <a:r>
              <a:rPr lang="en-US" dirty="0" smtClean="0"/>
              <a:t>: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sz="3200" dirty="0" smtClean="0"/>
              <a:t>] </a:t>
            </a:r>
            <a:r>
              <a:rPr lang="en-US" dirty="0" smtClean="0"/>
              <a:t>≥  ½ </a:t>
            </a:r>
          </a:p>
          <a:p>
            <a:pPr marL="0" indent="0">
              <a:spcBef>
                <a:spcPts val="1824"/>
              </a:spcBef>
              <a:buNone/>
            </a:pPr>
            <a:endParaRPr lang="en-US" dirty="0"/>
          </a:p>
          <a:p>
            <a:pPr marL="0" indent="0">
              <a:spcBef>
                <a:spcPts val="4824"/>
              </a:spcBef>
              <a:buNone/>
            </a:pPr>
            <a:r>
              <a:rPr lang="en-US" u="sng" dirty="0" smtClean="0"/>
              <a:t>Example</a:t>
            </a:r>
            <a:r>
              <a:rPr lang="en-US" dirty="0" smtClean="0"/>
              <a:t>:          Let   U = {0,1}</a:t>
            </a:r>
            <a:r>
              <a:rPr lang="en-US" baseline="30000" dirty="0" smtClean="0"/>
              <a:t>128</a:t>
            </a:r>
            <a:r>
              <a:rPr lang="en-US" dirty="0" smtClean="0"/>
              <a:t>     </a:t>
            </a:r>
          </a:p>
          <a:p>
            <a:pPr marL="0" indent="0">
              <a:lnSpc>
                <a:spcPts val="4180"/>
              </a:lnSpc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After sampling about  2</a:t>
            </a:r>
            <a:r>
              <a:rPr lang="en-US" baseline="30000" dirty="0" smtClean="0"/>
              <a:t>64 </a:t>
            </a:r>
            <a:r>
              <a:rPr lang="en-US" dirty="0" smtClean="0"/>
              <a:t> random messages from U,</a:t>
            </a:r>
            <a:br>
              <a:rPr lang="en-US" dirty="0" smtClean="0"/>
            </a:br>
            <a:r>
              <a:rPr lang="en-US" baseline="30000" dirty="0" smtClean="0"/>
              <a:t>	</a:t>
            </a:r>
            <a:r>
              <a:rPr lang="en-US" dirty="0" smtClean="0"/>
              <a:t>some two sampled messages will likely be the same</a:t>
            </a:r>
            <a:endParaRPr lang="en-US" baseline="30000" dirty="0" smtClean="0"/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419350"/>
            <a:ext cx="292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otation:  |U| is the size of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5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8501" b="4938"/>
          <a:stretch/>
        </p:blipFill>
        <p:spPr>
          <a:xfrm>
            <a:off x="1092200" y="57501"/>
            <a:ext cx="7518400" cy="4647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133350"/>
            <a:ext cx="12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|U|=10</a:t>
            </a:r>
            <a:r>
              <a:rPr lang="en-US" sz="2400" baseline="30000" dirty="0" smtClean="0"/>
              <a:t>6</a:t>
            </a:r>
            <a:endParaRPr lang="en-US" sz="2400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4705350"/>
            <a:ext cx="13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samples  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47800" y="2419350"/>
            <a:ext cx="1600200" cy="1981200"/>
            <a:chOff x="1447800" y="2419350"/>
            <a:chExt cx="1600200" cy="19812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47800" y="2444750"/>
              <a:ext cx="160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48000" y="241935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857250"/>
            <a:ext cx="2895600" cy="3543300"/>
            <a:chOff x="1447800" y="857250"/>
            <a:chExt cx="2895600" cy="35433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447800" y="857250"/>
              <a:ext cx="2895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43400" y="895350"/>
              <a:ext cx="0" cy="3505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 rot="16200000">
            <a:off x="-291284" y="2482035"/>
            <a:ext cx="201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ollision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31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8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1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4762</TotalTime>
  <Words>229</Words>
  <Application>Microsoft Office PowerPoint</Application>
  <PresentationFormat>On-screen Show (16:9)</PresentationFormat>
  <Paragraphs>54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1_Lecture</vt:lpstr>
      <vt:lpstr>2_Office Theme</vt:lpstr>
      <vt:lpstr>3_Office Theme</vt:lpstr>
      <vt:lpstr>Discrete Probability (crash course, cont.)</vt:lpstr>
      <vt:lpstr>Recap</vt:lpstr>
      <vt:lpstr>Independence</vt:lpstr>
      <vt:lpstr>Review:   XOR</vt:lpstr>
      <vt:lpstr>An important property of XOR</vt:lpstr>
      <vt:lpstr>The birthday paradox</vt:lpstr>
      <vt:lpstr>Slide 7</vt:lpstr>
      <vt:lpstr>End of Segment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vaichidrewar</cp:lastModifiedBy>
  <cp:revision>362</cp:revision>
  <cp:lastPrinted>2012-01-15T03:08:04Z</cp:lastPrinted>
  <dcterms:created xsi:type="dcterms:W3CDTF">2010-11-06T18:36:35Z</dcterms:created>
  <dcterms:modified xsi:type="dcterms:W3CDTF">2012-06-08T20:08:59Z</dcterms:modified>
</cp:coreProperties>
</file>