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378" r:id="rId4"/>
    <p:sldId id="429" r:id="rId5"/>
    <p:sldId id="425" r:id="rId6"/>
    <p:sldId id="423" r:id="rId7"/>
    <p:sldId id="432" r:id="rId8"/>
    <p:sldId id="424" r:id="rId9"/>
    <p:sldId id="433" r:id="rId10"/>
    <p:sldId id="443" r:id="rId11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20:01.62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10552 7746 10730,'19'-40'128,"-19"40"1185,0-20 833,0 20-737,20 0-288,-20 20 321,-20 0-225,1 20-544,19-1 127,-41 1-255,22 20-193,0-21-96,-22 1 97,21 20-353,1-41 32,19 21 32,-19-20 64,19-20-224,0 20-288,0-20-193,0-20-352,0 20-640,19-20-449,0-20-705,-19 21-1985</inkml:trace>
  <inkml:trace contextRef="#ctx0" brushRef="#br0" timeOffset="223.0127">10511 7686 11883,'0'-20'256,"0"0"1185,0 20-95,20 0 95,1-19 128,-2 19-576,20 0-256,2 0-96,-2 0 31,21-20-479,0 20-1,-21 0-128,21 0 0,-20 0 96,-20 0-576,18 0-65,-38 0-576,0 0-608,0 0-289,-19 20-1121</inkml:trace>
  <inkml:trace contextRef="#ctx0" brushRef="#br0" timeOffset="419.024">10451 7845 13324,'-39'20'417,"39"-20"287,20 0 994,-1 0-353,22 0 289,-2 0-770,21 0-671,0-20 31,0 20-64,-21-20-160,21 20 224,-21 0-448,1 0-32,-20 0-929,-20 20-641,0 0-448,-20 0-1089</inkml:trace>
  <inkml:trace contextRef="#ctx0" brushRef="#br0" timeOffset="605.0345">10374 8123 13548,'-41'20'32,"41"-20"673,19 0 736,3 0 97,16 0-385,1 0-769,2-20-320,19 20 0,-2-20 129,2 20-546,0-20-512,-21 20-512,2 0-449,-2-20-1505</inkml:trace>
  <inkml:trace contextRef="#ctx0" brushRef="#br0" timeOffset="923.0527">11465 7428 10730,'-20'-20'512,"-1"20"1954,2 20-800,-1-20 0,-20 40 95,20-1-351,-19 1-161,-1 20 32,1-1-608,18 1-1,-18-1-127,20-19-385,-1 20-32,20-1-64,0-19-64,20 0 32,-1-1-192,0 1-320,22-20-353,-22 0-833,1-20-448,20 20-929,-20-20-320</inkml:trace>
  <inkml:trace contextRef="#ctx0" brushRef="#br0" timeOffset="1159.0662">11643 7666 14285,'19'0'224,"-19"20"705,-19 0 288,19 20 129,-19-20 319,-1 19-704,-1 21-448,-18-20-257,20-1-96,19 1-160,-21-20 0,21 0-769,0 0-640,0-20-929,21 0-385,-2-20-1921</inkml:trace>
  <inkml:trace contextRef="#ctx0" brushRef="#br0" timeOffset="1382.079">11901 7627 14381,'0'0'256,"-39"19"929,20 1 225,-22 20-1,2-20 641,-21 20-897,19-21-320,3 21-192,18-20-385,-1 0 32,21 0-352,0-20-128,21 20 128,-1-20-609,18 19-640,3-19-865,-2 0-1057,2 0-929</inkml:trace>
  <inkml:trace contextRef="#ctx0" brushRef="#br0" timeOffset="1515.0867">11980 7924 8968,'20'40'3203,"-40"0"-256,-19 0-993,18-1-385,-18 1-63,1 0-385,-3-20-321,2 20-511,-1-21-161,20 1-128,20-20-513,0 0-896,0 0-2659</inkml:trace>
  <inkml:trace contextRef="#ctx0" brushRef="#br0" timeOffset="2220.1269">12298 7686 16783,'19'-20'129,"-19"20"1184,22 0 0,-22 20-416,0 0 160,-22 0-192,3 20-97,0-1-319,-1 1-225,-1-20 0,21 20-160,-19-21 128,19 21-288,-20-40 257,20 0-322,20 0 161,-20 0 0,19-20-96,22-19-32,-22 19 0,22-20-128,-22 20 96,20-20 96,-18 21 0,-1-1-33,-1 20 1,0 0 128,-19 20 161,0-1 63,0 21 160,0-20-352,-19 20 321,19-20-449,0-1 160,0 1-32,0 0 160,0-20-384,0 0 192,0 0-64,19 0-32,3 0-128,-3-20 192,0 0-161,1 20 1,-1 0 32,-19 0 32,22 0 96,-22 20 192,0 0 0,0 20 129,0-20-385,0 0 96,0-1-32,19 1-193,-19-20-639,0 0-353,19 0-1122,-19 0-1825</inkml:trace>
  <inkml:trace contextRef="#ctx0" brushRef="#br0" timeOffset="2473.1415">13073 7388 18449,'39'40'-64,"2"0"1890,-22-1-481,0 1-160,1 20-32,-20-1-224,-20 21-256,1-1-289,-22 20 0,-17-19-159,-2-1-193,19-19 128,3-20-320,-3 0-353,22-21-448,-1 1-1345,20-20-2595</inkml:trace>
  <inkml:trace contextRef="#ctx0" brushRef="#br0" timeOffset="2858.1635">13449 7825 18673,'41'0'385,"-22"-20"543,20 20 354,21 0-482,0-20 65,0 20-512,20 0-65,-22 0-384,2 0 128,0 0-385,-21 0-640,1 0-1153,-40 0-1825</inkml:trace>
  <inkml:trace contextRef="#ctx0" brushRef="#br0" timeOffset="3033.1735">13589 7905 17936,'-20'19'0,"20"-19"897,39 0-192,-20 0-321,42 0 161,-1 0-385,0 0 0,-2-19-512,2 19-641,19 0-1890,-19 0-1185</inkml:trace>
  <inkml:trace contextRef="#ctx0" brushRef="#br0" timeOffset="3551.2031">14441 7547 15694,'0'0'2915,"0"0"-2274,0 20 640,0 0-320,0 20 448,-19 19-192,0-19-448,-1 0-224,-1 19-289,2-19-96,-1 0-128,1-1 32,19 1 0,-21-20 64,21-20-128,21 0-96,-2-20 32,1 0-32,-1-20 32,22 1-32,-3-1 64,3 0 64,-22-19-288,22 19 192,-2 20 64,-20 0 128,3 0-256,-22 20 384,0 20-256,0 0 352,-22 20-256,22-20-64,-19 19 32,19-19 193,-19 0-225,19 0-225,19 0 225,0-20 161,3 0-289,16 0 96,1-20 96,2 0-289,-2 0 225,21 0-32,-20 1-128,-20 19 288,-1 0-384,1 0 224,1 19 96,-21 21 129,0-20-354,0 20 161,0-1-256,0-19-865,0 20-1185,0 0-3075</inkml:trace>
  <inkml:trace contextRef="#ctx0" brushRef="#br0" timeOffset="4264.2438">10193 10267 13805,'0'-18'192,"0"18"1025,0 0 0,0 18 353,0 3-193,0 20-352,-38-3 128,18 22-480,-1-20-193,-18 19-32,20-18-255,-2-2-65,1 0 128,1 2-416,-1-22 192,20-19-256,0 20-417,0-20-352,0-20-384,20 1-1154,-20-22-447,19 2-5735</inkml:trace>
  <inkml:trace contextRef="#ctx0" brushRef="#br0" timeOffset="4481.2564">10193 10189 9288,'0'0'5926,"0"0"-5830,0 0 641,41 0 448,-21 0 384,20 0-287,-1 0-706,21 0-160,-2 0-95,2 0-161,0-20-96,0 20-64,-21 0-256,2 0-321,-22 0-640,-19 0-929,0 20-192,-19-20-897</inkml:trace>
  <inkml:trace contextRef="#ctx0" brushRef="#br0" timeOffset="4675.2673">10254 10388 10634,'-80'19'1281,"80"-19"448,0 0 674,41 20-449,-2-20-545,21-20-865,0 20-319,17-19-129,-17-2 160,20 21-384,-40-19 128,19 19-256,-38 0-769,-2 0-481,-19 19-288,-19 2-800,-22-2-2787</inkml:trace>
  <inkml:trace contextRef="#ctx0" brushRef="#br0" timeOffset="4837.2766">10075 10705 14830,'-79'40'800,"59"-40"-511,40 0 1024,-1 0 192,41 0-448,-21-20-672,40 0-257,-18 1-64,18 19-64,0-20-577,-18-1-896,-3 2-737,-18 19-993</inkml:trace>
  <inkml:trace contextRef="#ctx0" brushRef="#br0" timeOffset="5113.2925">11286 9970 9705,'-21'-19'736,"2"19"1154,-1 19 288,-20 22-320,1-3 544,-21 23-192,21-2-576,-21 21-193,0 0-416,2-2-128,17 2-737,22 0-64,-1-21 64,20 1-480,20-1-737,-1-19-897,22-20-1185,-2 0-1249</inkml:trace>
  <inkml:trace contextRef="#ctx0" brushRef="#br0" timeOffset="5639.3226">11345 10367 7334,'0'-38'1986,"0"17"160,21 21 417,-21-20-834,0 20 129,0 20-609,0 1 161,0-2-513,-21 0-65,21 2-223,-20 18-225,20 1-95,-19-20-97,19 19-128,-20-18 64,20-1-96,0-1-288,0-19-289,0 0-256,20 0-608,-20 0-929,19-19-673,22-1-2722</inkml:trace>
  <inkml:trace contextRef="#ctx0" brushRef="#br0" timeOffset="5886.3366">11624 10208 14637,'0'0'289,"0"21"319,-20-1 481,-20-2 385,20 3 287,-20 20-63,1-3-545,-2-17-288,22-2 32,-1 22-449,20-41 1,0 19-449,0 1 96,20-20 160,-1 20-320,22-20 96,-2 0 96,1 0-384,-1 0-609,-18 0-384,18 19-449,2-19-1473,-22 0-1025</inkml:trace>
  <inkml:trace contextRef="#ctx0" brushRef="#br0" timeOffset="6049.346">11802 10586 15790,'-19'40'353,"-1"0"1024,-1-20-32,2 19 161,-1-19-225,1 0-704,-3 0-545,3 0-96,0 0-865,19-20-1986,0 0-288</inkml:trace>
  <inkml:trace contextRef="#ctx0" brushRef="#br0" timeOffset="6965.3984">12339 10308 6854,'0'-41'1121,"0"23"1922,0-2-897,0 20-32,19 0-224,-19 0-321,0 0-416,0 20-32,0-2-288,-19 23-160,19-20 96,-22 17-353,22 2 160,-19-20-447,19 20 63,-19 0 0,19-21-96,0 2-96,0-21 0,19 0-96,-19 0 32,19-21-64,3 2-160,17-21 127,-20 21-191,2-22 32,-1 1 96,18 21 63,-16-21 1,-3 20 288,20 20-160,-39 0 0,19 0 417,-19 20 223,0 20-320,0-21 257,0 2-289,-19 18 129,19-18-65,0-2-96,0 1-192,0-20 32,0 0 0,19 0 0,3 0 64,-3-20-288,0 1 96,22-2-32,-22 1-96,1 1 64,-1-2 192,2 21-320,-1 0 224,-1 0 160,-19 0-288,0 0 160,0 21-32,0-2 64,0 1 128,0-20-416,0 21-193,0-2-480,0 1-96,0 0-800,0-1-1090,0-19-192,0 21-2819</inkml:trace>
  <inkml:trace contextRef="#ctx0" brushRef="#br0" timeOffset="7736.4425">12835 10725 11338,'-21'-20'321,"21"1"736,0-1 256,0 20-224,21-21 224,-2 2-384,1-1-353,-1 20-63,22-20 160,-22 20-193,22 0 97,-22 0 31,1 20-127,-1 0-321,-19-1 256,0 22-63,0-22-129,-19 1 160,-1 0 32,1 0-319,-22-20 63,2 20 96,18-20-384,-18-20 288,20 20-416,-2-20-257,21 0-864,0 0-1410,21 1-1441</inkml:trace>
  <inkml:trace contextRef="#ctx0" brushRef="#br0" timeOffset="8404.4807">13350 9970 6053,'0'-40'1794,"0"21"832,0 19-928,0 0-161,0 19-31,0 21-1,0 1 65,0 18-193,-19 19-256,19-18-288,0 20-160,-21-1-353,1 21-64,1 0-32,0-1-128,19-20-96,-20 20 32,-1-39-32,21 19-128,0-39-96,0-20-513,0 0-191,0-20-161,0 0-225,21-20-319,-21-19-417,20 18-1313</inkml:trace>
  <inkml:trace contextRef="#ctx0" brushRef="#br0" timeOffset="8717.4987">13548 9871 12523,'0'-41'769,"0"22"32,0 38 448,-19 22-192,19 18 897,0 1-192,-20 20-481,1-2-480,19 23-97,-21 17-127,1 2-353,1-21 32,-1 20 32,-1-19-159,2-20 95,19-21 32,0-20-352,-20 1 160,20 0-96,0-20-256,20-20-289,-20 0-576,0 0-256,19-20-1058,2 0-415,-21 0-962</inkml:trace>
  <inkml:trace contextRef="#ctx0" brushRef="#br0" timeOffset="9262.5298">13707 10329 12171,'0'-62'929,"21"62"1121,-21 0-673,0 0 161,0 21 95,0 20-352,-21-3-416,2 22 0,19-20-449,-20 0-31,20 0 63,0-1-416,-19 1 64,19-21 0,0 2-96,0-21 129,19-21-129,-19 2-161,20-1 193,-1-19-416,2 19 160,-1-20-64,-1 0 95,0 21 33,3-2-64,-22 1 320,19 20-224,-19 0 160,0 0 192,0 20 64,-19 20 1,19-20-1,0 0-32,-22-1-128,22-19 1,22 21-33,-22-21-192,19 0 192,0-21-128,1 21 128,1-19-192,-1-1 160,-1 20 96,0 0-352,3 0 192,-22 0 0,0 0 128,0 0-64,0 20-288,0-20-1,0 19-511,0 2-321,0-21-449,0 20-1248,19-20-225,-19 0-2530</inkml:trace>
  <inkml:trace contextRef="#ctx0" brushRef="#br0" timeOffset="9443.5402">14124 10547 12684,'0'20'1537,"0"-1"1186,0 1-866,-20 19 33,20-18-737,0-1-480,0 19-481,-19-19-160,19 0 64,0-20-1057,19 20-1217,-19-20-2402</inkml:trace>
  <inkml:trace contextRef="#ctx0" brushRef="#br0" timeOffset="9847.5632">14622 9871 15630,'38'40'1602,"-18"0"-641,-1 20 1025,2-1-897,-1 19 448,-1 3-256,-19-2-512,-19 20-353,-22 1-31,2-1-161,1 0 0,-22 1-64,-1-20-224,23-41 128,16 0-192,3 2-512,0-22-834,19-19-1601,0 0-1857</inkml:trace>
  <inkml:trace contextRef="#ctx0" brushRef="#br0" timeOffset="10170.5817">14918 10467 18161,'60'-19'448,"-21"19"1346,2 0-865,19 0-481,-2 0 193,2-21-417,-19 21-96,17-20-288,-18 20-609,-20 0-992,-1 0-1346,-19 0-961</inkml:trace>
  <inkml:trace contextRef="#ctx0" brushRef="#br0" timeOffset="10316.59">14998 10547 12876,'-39'39'5028,"39"-39"-4643,19 0 1601,20 0-1218,2 0 33,-3 0-448,23-19-225,-1 19-160,0 0-1506,-2-20-3042</inkml:trace>
  <inkml:trace contextRef="#ctx0" brushRef="#br0" timeOffset="11079.6338">16091 10267 13292,'0'-38'929,"19"17"929,-19 21 256,0 0-801,19 0 353,-19 21-481,0 17-449,-19 3-127,0-1-225,-3-21 65,22 21-33,-19 1-352,0-22 0,19 21 192,-20-21-416,20 2 160,0-1 0,0-20-64,20-20 0,-1-1 0,0 2-96,3-1 96,-3-19-32,0 18-32,1-18-32,-1 18 63,2 2 97,-1 0-32,-1 19 32,-19 0 32,0 19 353,0 0-257,0 21 64,-19 1 64,-1-2 129,20 0-193,-21 2 32,21-22-64,0 1-64,0-20 0,21 0-160,18-20 96,-19 1 65,20-1-226,-1-1 65,-18-18 64,18 19 64,-20 1-128,3-2 0,17 1 128,-39 1-192,19 19 96,-19 0 32,0 19 128,-19 1-224,-1 20 96,20-20 32,-19 0-256,19-1-641,0 2-640,19-1-1570,-19-1-1730</inkml:trace>
  <inkml:trace contextRef="#ctx0" brushRef="#br0" timeOffset="11346.649">16507 10745 10730,'20'-40'1089,"-1"21"-160,22-1 1024,-3 20-415,-18-21 928,21 21-448,-22 0-993,0 0-160,3 21-192,-22-1-353,-22-1 256,22 1-383,-38 0-129,18 0 0,-21 0 32,3-20-96,-3 0-321,2 0-575,18 0-738,2 0-1761,19 0 160</inkml:trace>
  <inkml:trace contextRef="#ctx0" brushRef="#br0" timeOffset="11848.6777">17141 9951 10890,'0'-40'672,"0"20"1218,0 20-384,0 20-33,0 20 257,-19 20-33,19-1-255,-20 19-193,1 23-384,19-2-97,-22 1-575,-16-1 31,-3 20 0,22-20-64,-20 0-192,18-19 96,-18-1-128,19-19-256,20-1-97,-19-19-608,19-20-224,0-20-608,0 0-354,0 0-31,19-40-929</inkml:trace>
  <inkml:trace contextRef="#ctx0" brushRef="#br0" timeOffset="12157.6954">17379 9772 13901,'0'-61'544,"0"61"321,22 21 320,-22 19 417,-22 18 63,3 23-63,-20 19-353,18 19-288,1 18-160,-18 3-417,-3 0-64,-19 18 129,21-19-321,-21 0 64,0-39 128,41-1-192,-1-39 65,1-21-161,19 1-64,-21-20-481,21 0-95,21-20-578,-21-20-511,19 0-1250,1 0 0</inkml:trace>
  <inkml:trace contextRef="#ctx0" brushRef="#br0" timeOffset="13000.7436">17519 10407 6502,'0'-40'2018,"0"21"-33,0 0 450,0 19-481,0 0 128,19 0-449,-19 0-288,0 38-95,0-17-418,0 18-191,-19-18-225,19 18-31,0-19 127,-20 20-352,20-20-96,-19 19-128,19-19 128,0-20-96,0 0 32,0 0 96,19-20-96,1 0-288,-1-19 288,22 18-96,-22-18-96,1 19-128,20-20 127,-20 20 193,-1 1-64,1-2 32,1 21 64,-21 0 353,0 21-193,0 18 96,-21-18-128,21-2 65,-20 21 95,20-21-256,0-19 160,0 21-224,0-21-128,20 0 352,1-21-192,-2 21-160,20-19 128,-18-1 64,18 0-64,-20 20-32,3-19 192,-22 19-352,19 0 288,-19 19 96,0 1 97,0 0-353,-19-1 256,19 2-352,0-1 256,0-20-481,0 19-576,0 1-800,19-20-1058,-19 0-1697</inkml:trace>
  <inkml:trace contextRef="#ctx0" brushRef="#br0" timeOffset="13202.7551">18075 10586 14701,'0'40'929,"0"-21"641,0 2 448,0-1-609,-19-1 128,-3 21-704,22-20-384,-19 0-513,19 0 64,0-20-545,0 0-1056,19 20-1538,-19-20-929</inkml:trace>
  <inkml:trace contextRef="#ctx0" brushRef="#br0" timeOffset="13577.7765">18292 10487 13420,'0'0'1121,"0"0"641,21 0-129,-1 0-479,19 0-33,1 0-257,-1-20-319,2 20-417,19 0 64,-21 0 0,-20 0-352,22 0-128,-22 0-256,-19-19-161,19 19-1537,-19 0 288,0 0-673,-19 0-2497</inkml:trace>
  <inkml:trace contextRef="#ctx0" brushRef="#br0" timeOffset="13770.7877">18552 10348 11434,'-22'19'641,"3"2"1473,0-2-865,19 22 257,-20-22-1,20 1-608,-21 0-545,2-1-256,19 2-192,0-21 96,0 20-352,0-1-513,0-19-1089,0 0-576,0 20-2723</inkml:trace>
  <inkml:trace contextRef="#ctx0" brushRef="#br0" timeOffset="14484.8284">18530 10229 6085,'-19'0'961,"19"0"0,-19 0 96,19 0 192,-20 20-128,-1-20 0,2 18-64,-1-18-32,1 21 64,-22-1 32,2 1-128,18 17-128,-18-17-192,20 18-161,0-18-127,-3 18-161,22-19-32,-19 20-32,19-1-224,0-19 96,19 19 0,3-18 0,-3-1-32,0-1-32,20 1-288,-18-20 32,18 0-193,2 0-159,-2 0 351,1-20 65,-1 1 192,2-1 64,-2-20-64,-20 0 64,2 1 0,-1-1 32,-20 0-128,0 0 96,0 1-64,0-1 96,-20 21 64,20-2-128,-21 1 193,2-1-97,-1 21 64,20 0-384,-19 0 31,-3 21-768,22-21-1473,0 20-4452</inkml:trace>
  <inkml:trace contextRef="#ctx0" brushRef="#br0" timeOffset="14819.8477">18928 10169 15438,'0'20'801,"0"-1"256,-20 2 416,20 17 33,-19 3 416,0-1-545,-3 0-801,3-1-191,0 1-161,-1 0-192,20 0 160,-21-20-192,21-1-288,0 1-161,0-20-255,21 0-609,-21 0-385,20 0-224,-1-20-160,22 1-352,-22-1-2851</inkml:trace>
  <inkml:trace contextRef="#ctx0" brushRef="#br0" timeOffset="15074.8622">19226 10229 13420,'39'-21'1538,"-39"21"704,0 0-865,0 0-128,-19 21 0,-20-1-320,-2 19-32,-19-19-128,21 20 0,-21-21-225,21 21 33,-1-20-1,40 1-480,0-2 321,21-19-321,-2 20 256,20 0 33,2-20-225,17 19-224,-17-19 64,19 21 192,-41-1-192,20-20-256,-39 19-545,21 1-512,-21-20-1282,-21 20-1889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holds for any predicate  P  </a:t>
            </a:r>
            <a:r>
              <a:rPr lang="en-US" dirty="0" smtClean="0"/>
              <a:t>for which you can construct m0,m1 efficiently.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7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holds for any predicate  P  </a:t>
            </a:r>
            <a:r>
              <a:rPr lang="en-US" dirty="0" smtClean="0"/>
              <a:t>for which you can construct m0,m1 efficiently.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 security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4552950"/>
            <a:ext cx="5393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Goal:   secure PRG ⇒  “secure” stream cipher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46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What is a secure cipher?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Attacker’s abilities:    </a:t>
            </a:r>
            <a:r>
              <a:rPr lang="en-US" sz="2800" b="1" dirty="0" smtClean="0">
                <a:solidFill>
                  <a:srgbClr val="FF0000"/>
                </a:solidFill>
              </a:rPr>
              <a:t>obtains one </a:t>
            </a:r>
            <a:r>
              <a:rPr lang="en-US" sz="2800" b="1" dirty="0" err="1" smtClean="0">
                <a:solidFill>
                  <a:srgbClr val="FF0000"/>
                </a:solidFill>
              </a:rPr>
              <a:t>ciphertext</a:t>
            </a:r>
            <a:r>
              <a:rPr lang="en-US" sz="2800" b="1" dirty="0" smtClean="0">
                <a:solidFill>
                  <a:srgbClr val="FF0000"/>
                </a:solidFill>
              </a:rPr>
              <a:t>    </a:t>
            </a:r>
            <a:r>
              <a:rPr lang="en-US" sz="2000" dirty="0" smtClean="0"/>
              <a:t>(for now)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dirty="0" smtClean="0"/>
              <a:t>Possible security requirements: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attempt #1:  </a:t>
            </a:r>
            <a:r>
              <a:rPr lang="en-US" sz="2800" b="1" dirty="0" smtClean="0">
                <a:solidFill>
                  <a:srgbClr val="FF0000"/>
                </a:solidFill>
              </a:rPr>
              <a:t>attacker cannot recover secret key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3072"/>
              </a:spcBef>
              <a:spcAft>
                <a:spcPts val="600"/>
              </a:spcAft>
              <a:buNone/>
            </a:pPr>
            <a:r>
              <a:rPr lang="en-US" sz="2800" dirty="0" smtClean="0"/>
              <a:t>    attempt #2:  </a:t>
            </a:r>
            <a:r>
              <a:rPr lang="en-US" sz="2800" b="1" dirty="0" smtClean="0">
                <a:solidFill>
                  <a:srgbClr val="FF0000"/>
                </a:solidFill>
              </a:rPr>
              <a:t>attacker cannot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dirty="0" smtClean="0">
                <a:solidFill>
                  <a:srgbClr val="FF0000"/>
                </a:solidFill>
              </a:rPr>
              <a:t>ecover all of plaintext</a:t>
            </a:r>
          </a:p>
          <a:p>
            <a:pPr marL="0" indent="0">
              <a:lnSpc>
                <a:spcPct val="140000"/>
              </a:lnSpc>
              <a:spcBef>
                <a:spcPts val="1872"/>
              </a:spcBef>
              <a:buNone/>
            </a:pPr>
            <a:r>
              <a:rPr lang="en-US" sz="2800" dirty="0" smtClean="0"/>
              <a:t>    Recall Shannon’s idea: 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CT should reveal no “info” about PT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91360" y="2659680"/>
              <a:ext cx="3351960" cy="143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8760" y="2649240"/>
                <a:ext cx="3377880" cy="14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00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028950"/>
            <a:ext cx="8458200" cy="1219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657350"/>
            <a:ext cx="8458200" cy="1219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Shannon’s perfect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(E,D) be a cipher over (K,M,C)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(E,D) has perfect secrecy if      ∀ m</a:t>
            </a:r>
            <a:r>
              <a:rPr lang="en-US" baseline="-25000" dirty="0" smtClean="0"/>
              <a:t>0</a:t>
            </a:r>
            <a:r>
              <a:rPr lang="en-US" dirty="0" smtClean="0"/>
              <a:t>, m</a:t>
            </a:r>
            <a:r>
              <a:rPr lang="en-US" baseline="-25000" dirty="0" smtClean="0"/>
              <a:t>1</a:t>
            </a:r>
            <a:r>
              <a:rPr lang="en-US" dirty="0" smtClean="0"/>
              <a:t> ∈ M    (  |m</a:t>
            </a:r>
            <a:r>
              <a:rPr lang="en-US" baseline="-25000" dirty="0" smtClean="0"/>
              <a:t>0</a:t>
            </a:r>
            <a:r>
              <a:rPr lang="en-US" dirty="0" smtClean="0"/>
              <a:t>| = |m</a:t>
            </a:r>
            <a:r>
              <a:rPr lang="en-US" baseline="-25000" dirty="0" smtClean="0"/>
              <a:t>1</a:t>
            </a:r>
            <a:r>
              <a:rPr lang="en-US" dirty="0" smtClean="0"/>
              <a:t>| 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{ E(k,m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}     =    { E(k,m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) }       where   </a:t>
            </a:r>
            <a:r>
              <a:rPr lang="en-US" dirty="0" err="1" smtClean="0">
                <a:solidFill>
                  <a:srgbClr val="0000FF"/>
                </a:solidFill>
              </a:rPr>
              <a:t>k⟵K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(E,D) has perfect secrecy if      ∀ m</a:t>
            </a:r>
            <a:r>
              <a:rPr lang="en-US" baseline="-25000" dirty="0"/>
              <a:t>0</a:t>
            </a:r>
            <a:r>
              <a:rPr lang="en-US" dirty="0"/>
              <a:t>, m</a:t>
            </a:r>
            <a:r>
              <a:rPr lang="en-US" baseline="-25000" dirty="0"/>
              <a:t>1</a:t>
            </a:r>
            <a:r>
              <a:rPr lang="en-US" dirty="0"/>
              <a:t> ∈ M    ( </a:t>
            </a:r>
            <a:r>
              <a:rPr lang="en-US" dirty="0" smtClean="0"/>
              <a:t> </a:t>
            </a:r>
            <a:r>
              <a:rPr lang="en-US" dirty="0"/>
              <a:t>|m</a:t>
            </a:r>
            <a:r>
              <a:rPr lang="en-US" baseline="-25000" dirty="0"/>
              <a:t>0</a:t>
            </a:r>
            <a:r>
              <a:rPr lang="en-US" dirty="0"/>
              <a:t>| = |m</a:t>
            </a:r>
            <a:r>
              <a:rPr lang="en-US" baseline="-25000" dirty="0"/>
              <a:t>1</a:t>
            </a:r>
            <a:r>
              <a:rPr lang="en-US" dirty="0"/>
              <a:t>| 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 	       </a:t>
            </a:r>
            <a:r>
              <a:rPr lang="en-US" dirty="0">
                <a:solidFill>
                  <a:srgbClr val="0000FF"/>
                </a:solidFill>
              </a:rPr>
              <a:t>{ E(k,m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) } 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b="1" dirty="0" smtClean="0">
                <a:solidFill>
                  <a:srgbClr val="0000FF"/>
                </a:solidFill>
              </a:rPr>
              <a:t>≈</a:t>
            </a:r>
            <a:r>
              <a:rPr lang="en-US" b="1" baseline="-25000" dirty="0">
                <a:solidFill>
                  <a:srgbClr val="0000FF"/>
                </a:solidFill>
              </a:rPr>
              <a:t>p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{ </a:t>
            </a:r>
            <a:r>
              <a:rPr lang="en-US" dirty="0">
                <a:solidFill>
                  <a:srgbClr val="0000FF"/>
                </a:solidFill>
              </a:rPr>
              <a:t>E(k,m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) }       where   </a:t>
            </a:r>
            <a:r>
              <a:rPr lang="en-US" dirty="0" err="1">
                <a:solidFill>
                  <a:srgbClr val="0000FF"/>
                </a:solidFill>
              </a:rPr>
              <a:t>k⟵</a:t>
            </a:r>
            <a:r>
              <a:rPr lang="en-US" dirty="0" err="1" smtClean="0">
                <a:solidFill>
                  <a:srgbClr val="0000FF"/>
                </a:solidFill>
              </a:rPr>
              <a:t>K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… but also need adversary to exhibit  m</a:t>
            </a:r>
            <a:r>
              <a:rPr lang="en-US" baseline="-25000" dirty="0" smtClean="0"/>
              <a:t>0</a:t>
            </a:r>
            <a:r>
              <a:rPr lang="en-US" dirty="0"/>
              <a:t>, m</a:t>
            </a:r>
            <a:r>
              <a:rPr lang="en-US" baseline="-25000" dirty="0"/>
              <a:t>1</a:t>
            </a:r>
            <a:r>
              <a:rPr lang="en-US" dirty="0"/>
              <a:t> ∈ M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6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Security </a:t>
            </a:r>
            <a:r>
              <a:rPr lang="en-US" sz="3100" dirty="0"/>
              <a:t>(</a:t>
            </a:r>
            <a:r>
              <a:rPr lang="en-US" sz="3100" dirty="0" smtClean="0"/>
              <a:t>one</a:t>
            </a:r>
            <a:r>
              <a:rPr lang="en-US" sz="3100" dirty="0"/>
              <a:t>-time </a:t>
            </a:r>
            <a:r>
              <a:rPr lang="en-US" sz="3100" dirty="0" smtClean="0"/>
              <a:t>key)</a:t>
            </a:r>
            <a:endParaRPr lang="en-US" sz="31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686800" cy="4191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For   </a:t>
            </a:r>
            <a:r>
              <a:rPr lang="en-US" dirty="0"/>
              <a:t>b=0,1   define </a:t>
            </a:r>
            <a:r>
              <a:rPr lang="en-US" dirty="0" smtClean="0"/>
              <a:t>experiments EXP(0) and EXP(1) </a:t>
            </a:r>
            <a:r>
              <a:rPr lang="en-US" dirty="0"/>
              <a:t>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spcBef>
                <a:spcPts val="4232"/>
              </a:spcBef>
              <a:buNone/>
            </a:pPr>
            <a:r>
              <a:rPr lang="en-US" dirty="0" smtClean="0"/>
              <a:t>	for b=0,1:  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b</a:t>
            </a:r>
            <a:r>
              <a:rPr lang="en-US" dirty="0" smtClean="0"/>
              <a:t> := [ event that EXP(b)=1  ]</a:t>
            </a:r>
            <a:endParaRPr lang="en-US" dirty="0"/>
          </a:p>
          <a:p>
            <a:pPr marL="0" indent="0">
              <a:spcBef>
                <a:spcPts val="2432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 smtClean="0"/>
              <a:t>[A,E] := </a:t>
            </a:r>
            <a:r>
              <a:rPr lang="en-US" sz="3600" dirty="0" smtClean="0"/>
              <a:t>|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[ W</a:t>
            </a:r>
            <a:r>
              <a:rPr lang="en-US" baseline="-25000" dirty="0" smtClean="0"/>
              <a:t>0</a:t>
            </a:r>
            <a:r>
              <a:rPr lang="en-US" dirty="0" smtClean="0"/>
              <a:t> ] −  </a:t>
            </a:r>
            <a:r>
              <a:rPr lang="en-US" dirty="0" err="1" smtClean="0"/>
              <a:t>Pr</a:t>
            </a:r>
            <a:r>
              <a:rPr lang="en-US" dirty="0"/>
              <a:t>[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] </a:t>
            </a:r>
            <a:r>
              <a:rPr lang="en-US" sz="3600" dirty="0" smtClean="0"/>
              <a:t>|</a:t>
            </a:r>
            <a:r>
              <a:rPr lang="en-US" dirty="0" smtClean="0"/>
              <a:t>     ∈ [0,1]</a:t>
            </a:r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447800" y="2152652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057400" y="1638301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028826" y="150495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629400" y="2152652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752601" y="2506267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grpSp>
        <p:nvGrpSpPr>
          <p:cNvPr id="11285" name="Group 21"/>
          <p:cNvGrpSpPr>
            <a:grpSpLocks/>
          </p:cNvGrpSpPr>
          <p:nvPr/>
        </p:nvGrpSpPr>
        <p:grpSpPr bwMode="auto">
          <a:xfrm>
            <a:off x="2819400" y="2235995"/>
            <a:ext cx="3810000" cy="403622"/>
            <a:chOff x="1776" y="1783"/>
            <a:chExt cx="2400" cy="339"/>
          </a:xfrm>
        </p:grpSpPr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2819400" y="2693198"/>
            <a:ext cx="3733800" cy="461963"/>
            <a:chOff x="1776" y="2051"/>
            <a:chExt cx="2352" cy="388"/>
          </a:xfrm>
        </p:grpSpPr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971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E(k,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1286" name="Group 22"/>
          <p:cNvGrpSpPr>
            <a:grpSpLocks/>
          </p:cNvGrpSpPr>
          <p:nvPr/>
        </p:nvGrpSpPr>
        <p:grpSpPr bwMode="auto">
          <a:xfrm>
            <a:off x="7239000" y="3340894"/>
            <a:ext cx="1377950" cy="678656"/>
            <a:chOff x="4560" y="2842"/>
            <a:chExt cx="868" cy="570"/>
          </a:xfrm>
        </p:grpSpPr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4568" y="3024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b’ </a:t>
              </a:r>
              <a:r>
                <a:rPr lang="en-US" sz="2400">
                  <a:sym typeface="Symbol" pitchFamily="18" charset="2"/>
                </a:rPr>
                <a:t> {0,1}</a:t>
              </a:r>
              <a:endParaRPr lang="en-US" sz="2400"/>
            </a:p>
          </p:txBody>
        </p:sp>
      </p:grp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762000" y="192405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Security </a:t>
            </a:r>
            <a:r>
              <a:rPr lang="en-US" sz="3100" dirty="0"/>
              <a:t>(</a:t>
            </a:r>
            <a:r>
              <a:rPr lang="en-US" sz="3100" dirty="0" smtClean="0"/>
              <a:t>one</a:t>
            </a:r>
            <a:r>
              <a:rPr lang="en-US" sz="3100" dirty="0"/>
              <a:t>-time </a:t>
            </a:r>
            <a:r>
              <a:rPr lang="en-US" sz="3100" dirty="0" smtClean="0"/>
              <a:t>key)</a:t>
            </a:r>
            <a:endParaRPr lang="en-US" sz="31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686800" cy="4191000"/>
          </a:xfrm>
        </p:spPr>
        <p:txBody>
          <a:bodyPr>
            <a:normAutofit/>
          </a:bodyPr>
          <a:lstStyle/>
          <a:p>
            <a:pPr marL="0" indent="0">
              <a:spcBef>
                <a:spcPts val="3032"/>
              </a:spcBef>
              <a:buNone/>
            </a:pPr>
            <a:r>
              <a:rPr lang="en-US" dirty="0" err="1"/>
              <a:t>Def</a:t>
            </a:r>
            <a:r>
              <a:rPr lang="en-US" dirty="0" smtClean="0"/>
              <a:t>:   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b="1" dirty="0" smtClean="0"/>
              <a:t>semantically secure</a:t>
            </a:r>
            <a:r>
              <a:rPr lang="en-US" dirty="0" smtClean="0"/>
              <a:t> if </a:t>
            </a:r>
            <a:r>
              <a:rPr lang="en-US" dirty="0"/>
              <a:t>for all </a:t>
            </a:r>
            <a:r>
              <a:rPr lang="en-US" dirty="0" smtClean="0"/>
              <a:t>efficient  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  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r>
              <a:rPr lang="en-US" sz="3600" dirty="0" smtClean="0">
                <a:solidFill>
                  <a:schemeClr val="accent2"/>
                </a:solidFill>
              </a:rPr>
              <a:t>    </a:t>
            </a:r>
            <a:r>
              <a:rPr lang="en-US" dirty="0" smtClean="0"/>
              <a:t>is negligible.</a:t>
            </a:r>
          </a:p>
          <a:p>
            <a:pPr marL="0" indent="0">
              <a:spcBef>
                <a:spcPts val="3032"/>
              </a:spcBef>
              <a:buNone/>
            </a:pPr>
            <a:endParaRPr lang="en-US" dirty="0"/>
          </a:p>
          <a:p>
            <a:pPr marL="0" indent="0">
              <a:spcBef>
                <a:spcPts val="3032"/>
              </a:spcBef>
              <a:buNone/>
              <a:tabLst>
                <a:tab pos="520700" algn="l"/>
              </a:tabLst>
            </a:pPr>
            <a:r>
              <a:rPr lang="en-US" dirty="0"/>
              <a:t>⇒   for all explicit m</a:t>
            </a:r>
            <a:r>
              <a:rPr lang="en-US" baseline="-25000" dirty="0"/>
              <a:t>0</a:t>
            </a:r>
            <a:r>
              <a:rPr lang="en-US" dirty="0"/>
              <a:t> , m</a:t>
            </a:r>
            <a:r>
              <a:rPr lang="en-US" baseline="-25000" dirty="0"/>
              <a:t>1  </a:t>
            </a:r>
            <a:r>
              <a:rPr lang="en-US" dirty="0">
                <a:sym typeface="Symbol" pitchFamily="18" charset="2"/>
              </a:rPr>
              <a:t> M :     </a:t>
            </a:r>
            <a:r>
              <a:rPr lang="en-US" sz="3200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0000FF"/>
                </a:solidFill>
              </a:rPr>
              <a:t> E(k,m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</a:rPr>
              <a:t>}</a:t>
            </a: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≈</a:t>
            </a:r>
            <a:r>
              <a:rPr lang="en-US" b="1" baseline="-25000" dirty="0">
                <a:solidFill>
                  <a:srgbClr val="0000FF"/>
                </a:solidFill>
              </a:rPr>
              <a:t>p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3200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0000FF"/>
                </a:solidFill>
              </a:rPr>
              <a:t> E(k,m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</a:rPr>
              <a:t>}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dirty="0"/>
          </a:p>
          <a:p>
            <a:pPr marL="0" indent="0">
              <a:spcBef>
                <a:spcPts val="3032"/>
              </a:spcBef>
              <a:buNone/>
              <a:tabLst>
                <a:tab pos="5207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9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4267200" y="246578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991600" cy="1066800"/>
          </a:xfrm>
        </p:spPr>
        <p:txBody>
          <a:bodyPr>
            <a:normAutofit/>
          </a:bodyPr>
          <a:lstStyle/>
          <a:p>
            <a:pPr marL="0" indent="0">
              <a:spcBef>
                <a:spcPts val="2976"/>
              </a:spcBef>
              <a:buNone/>
              <a:tabLst>
                <a:tab pos="2286000" algn="l"/>
              </a:tabLst>
            </a:pPr>
            <a:r>
              <a:rPr lang="en-US" dirty="0"/>
              <a:t>S</a:t>
            </a:r>
            <a:r>
              <a:rPr lang="en-US" dirty="0" smtClean="0"/>
              <a:t>uppose </a:t>
            </a:r>
            <a:r>
              <a:rPr lang="en-US" dirty="0"/>
              <a:t>efficient A can </a:t>
            </a:r>
            <a:r>
              <a:rPr lang="en-US" dirty="0" smtClean="0"/>
              <a:t>always deduce </a:t>
            </a:r>
            <a:r>
              <a:rPr lang="en-US" dirty="0"/>
              <a:t>LSB of PT from CT.     </a:t>
            </a:r>
            <a:endParaRPr lang="en-US" dirty="0" smtClean="0"/>
          </a:p>
          <a:p>
            <a:pPr marL="0" indent="0">
              <a:spcBef>
                <a:spcPts val="1776"/>
              </a:spcBef>
              <a:buNone/>
              <a:tabLst>
                <a:tab pos="2286000" algn="l"/>
              </a:tabLst>
            </a:pPr>
            <a:r>
              <a:rPr lang="en-US" dirty="0" smtClean="0"/>
              <a:t>⇒     </a:t>
            </a:r>
            <a:r>
              <a:rPr lang="en-US" dirty="0" smtClean="0">
                <a:latin typeface="Castellar" pitchFamily="18" charset="0"/>
              </a:rPr>
              <a:t>E </a:t>
            </a:r>
            <a:r>
              <a:rPr lang="en-US" dirty="0"/>
              <a:t>= (E,D) is not semantically secure.  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33400" y="256103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143000" y="19585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114425" y="1885950"/>
            <a:ext cx="1051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000">
                <a:sym typeface="Symbol" pitchFamily="18" charset="2"/>
              </a:rPr>
              <a:t>{0,1}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315200" y="309443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838201" y="2914649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1828800" y="3082533"/>
            <a:ext cx="3733800" cy="469107"/>
            <a:chOff x="1152" y="2918"/>
            <a:chExt cx="2352" cy="394"/>
          </a:xfrm>
        </p:grpSpPr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1392" y="2918"/>
              <a:ext cx="953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E(k,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228600" y="233243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1679575" y="2244329"/>
            <a:ext cx="3349625" cy="831057"/>
            <a:chOff x="1106" y="2214"/>
            <a:chExt cx="2110" cy="698"/>
          </a:xfrm>
        </p:grpSpPr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106" y="2214"/>
              <a:ext cx="1294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/>
              <a:r>
                <a:rPr lang="en-US" sz="2400" b="1" dirty="0">
                  <a:latin typeface="Courier New" pitchFamily="49" charset="0"/>
                </a:rPr>
                <a:t>m</a:t>
              </a:r>
              <a:r>
                <a:rPr lang="en-US" sz="2400" b="1" baseline="-25000" dirty="0">
                  <a:latin typeface="Courier New" pitchFamily="49" charset="0"/>
                </a:rPr>
                <a:t>0</a:t>
              </a:r>
              <a:r>
                <a:rPr lang="en-US" sz="2400" dirty="0">
                  <a:latin typeface="Courier New" pitchFamily="49" charset="0"/>
                </a:rPr>
                <a:t>, </a:t>
              </a:r>
              <a:r>
                <a:rPr lang="en-US" dirty="0">
                  <a:latin typeface="Tahoma" pitchFamily="34" charset="0"/>
                </a:rPr>
                <a:t>LSB(</a:t>
              </a:r>
              <a:r>
                <a:rPr lang="en-US" sz="2400" dirty="0">
                  <a:latin typeface="Courier New" pitchFamily="49" charset="0"/>
                </a:rPr>
                <a:t>m</a:t>
              </a:r>
              <a:r>
                <a:rPr lang="en-US" sz="2400" baseline="-25000" dirty="0">
                  <a:latin typeface="Courier New" pitchFamily="49" charset="0"/>
                </a:rPr>
                <a:t>0</a:t>
              </a:r>
              <a:r>
                <a:rPr lang="en-US" dirty="0">
                  <a:latin typeface="Tahoma" pitchFamily="34" charset="0"/>
                </a:rPr>
                <a:t>)=</a:t>
              </a:r>
              <a:r>
                <a:rPr lang="en-US" b="1" dirty="0">
                  <a:latin typeface="Tahoma" pitchFamily="34" charset="0"/>
                </a:rPr>
                <a:t>0</a:t>
              </a:r>
              <a:r>
                <a:rPr lang="en-US" sz="2000" dirty="0">
                  <a:latin typeface="Courier New" pitchFamily="49" charset="0"/>
                </a:rPr>
                <a:t> </a:t>
              </a:r>
            </a:p>
            <a:p>
              <a:pPr lvl="1"/>
              <a:r>
                <a:rPr lang="en-US" sz="2400" b="1" dirty="0">
                  <a:latin typeface="Courier New" pitchFamily="49" charset="0"/>
                </a:rPr>
                <a:t>m</a:t>
              </a:r>
              <a:r>
                <a:rPr lang="en-US" sz="2400" b="1" baseline="-25000" dirty="0">
                  <a:latin typeface="Courier New" pitchFamily="49" charset="0"/>
                </a:rPr>
                <a:t>1</a:t>
              </a:r>
              <a:r>
                <a:rPr lang="en-US" sz="2400" dirty="0">
                  <a:latin typeface="Courier New" pitchFamily="49" charset="0"/>
                </a:rPr>
                <a:t>, </a:t>
              </a:r>
              <a:r>
                <a:rPr lang="en-US" dirty="0">
                  <a:latin typeface="Tahoma" pitchFamily="34" charset="0"/>
                </a:rPr>
                <a:t>LSB(</a:t>
              </a:r>
              <a:r>
                <a:rPr lang="en-US" sz="2400" dirty="0">
                  <a:latin typeface="Courier New" pitchFamily="49" charset="0"/>
                </a:rPr>
                <a:t>m</a:t>
              </a:r>
              <a:r>
                <a:rPr lang="en-US" sz="2400" baseline="-25000" dirty="0">
                  <a:latin typeface="Courier New" pitchFamily="49" charset="0"/>
                </a:rPr>
                <a:t>1</a:t>
              </a:r>
              <a:r>
                <a:rPr lang="en-US" dirty="0">
                  <a:latin typeface="Tahoma" pitchFamily="34" charset="0"/>
                </a:rPr>
                <a:t>)=</a:t>
              </a:r>
              <a:r>
                <a:rPr lang="en-US" b="1" dirty="0">
                  <a:latin typeface="Tahoma" pitchFamily="34" charset="0"/>
                </a:rPr>
                <a:t>1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21535" name="Group 31"/>
          <p:cNvGrpSpPr>
            <a:grpSpLocks/>
          </p:cNvGrpSpPr>
          <p:nvPr/>
        </p:nvGrpSpPr>
        <p:grpSpPr bwMode="auto">
          <a:xfrm>
            <a:off x="5791200" y="3181353"/>
            <a:ext cx="1447800" cy="400050"/>
            <a:chOff x="3648" y="3001"/>
            <a:chExt cx="912" cy="336"/>
          </a:xfrm>
        </p:grpSpPr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3984" y="3001"/>
              <a:ext cx="20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5105400" y="3667124"/>
            <a:ext cx="2209800" cy="684609"/>
            <a:chOff x="3216" y="3409"/>
            <a:chExt cx="1392" cy="575"/>
          </a:xfrm>
        </p:grpSpPr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3696" y="3409"/>
              <a:ext cx="7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LSB(</a:t>
              </a:r>
              <a:r>
                <a:rPr lang="en-US" sz="2000" dirty="0" err="1"/>
                <a:t>m</a:t>
              </a:r>
              <a:r>
                <a:rPr lang="en-US" sz="2000" baseline="-25000" dirty="0" err="1"/>
                <a:t>b</a:t>
              </a:r>
              <a:r>
                <a:rPr lang="en-US" dirty="0"/>
                <a:t>)=b</a:t>
              </a:r>
            </a:p>
          </p:txBody>
        </p:sp>
      </p:grp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228600" y="4400550"/>
            <a:ext cx="85338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Then  </a:t>
            </a:r>
            <a:r>
              <a:rPr lang="en-US" sz="2400" dirty="0" err="1" smtClean="0">
                <a:solidFill>
                  <a:schemeClr val="accent2"/>
                </a:solidFill>
              </a:rPr>
              <a:t>Adv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sz="2400" dirty="0" smtClean="0">
                <a:solidFill>
                  <a:schemeClr val="accent2"/>
                </a:solidFill>
              </a:rPr>
              <a:t>[</a:t>
            </a:r>
            <a:r>
              <a:rPr lang="en-US" sz="2400" dirty="0">
                <a:solidFill>
                  <a:schemeClr val="accent2"/>
                </a:solidFill>
              </a:rPr>
              <a:t>B, </a:t>
            </a:r>
            <a:r>
              <a:rPr lang="en-US" sz="2400" dirty="0">
                <a:latin typeface="Castellar" pitchFamily="18" charset="0"/>
              </a:rPr>
              <a:t>E</a:t>
            </a:r>
            <a:r>
              <a:rPr lang="en-US" sz="2400" dirty="0">
                <a:solidFill>
                  <a:schemeClr val="accent2"/>
                </a:solidFill>
              </a:rPr>
              <a:t>] = </a:t>
            </a:r>
            <a:r>
              <a:rPr lang="en-US" sz="3600" dirty="0"/>
              <a:t>|</a:t>
            </a:r>
            <a:r>
              <a:rPr lang="en-US" sz="2400" dirty="0"/>
              <a:t>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EXP(0)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− 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EXP(1)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</a:t>
            </a:r>
            <a:r>
              <a:rPr lang="en-US" sz="3600" dirty="0" smtClean="0"/>
              <a:t>|</a:t>
            </a:r>
            <a:r>
              <a:rPr lang="en-US" sz="2400" dirty="0" smtClean="0"/>
              <a:t>= |0 – 1| = 1 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809750"/>
            <a:ext cx="9144000" cy="0"/>
          </a:xfrm>
          <a:prstGeom prst="line">
            <a:avLst/>
          </a:prstGeom>
          <a:ln w="3175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62800" y="4476750"/>
            <a:ext cx="16002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7" grpId="0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OTP is semantically secure</a:t>
            </a:r>
            <a:endParaRPr lang="en-US" dirty="0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228601" y="3714750"/>
            <a:ext cx="891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b="1" dirty="0" smtClean="0"/>
              <a:t>all</a:t>
            </a:r>
            <a:r>
              <a:rPr lang="en-US" sz="2400" dirty="0" smtClean="0"/>
              <a:t> A:    </a:t>
            </a:r>
            <a:r>
              <a:rPr lang="en-US" sz="2400" dirty="0" err="1" smtClean="0">
                <a:solidFill>
                  <a:schemeClr val="accent2"/>
                </a:solidFill>
              </a:rPr>
              <a:t>Adv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sz="2400" dirty="0" smtClean="0">
                <a:solidFill>
                  <a:schemeClr val="accent2"/>
                </a:solidFill>
              </a:rPr>
              <a:t>[A,OTP] </a:t>
            </a:r>
            <a:r>
              <a:rPr lang="en-US" sz="2400" dirty="0">
                <a:solidFill>
                  <a:schemeClr val="accent2"/>
                </a:solidFill>
              </a:rPr>
              <a:t>= </a:t>
            </a:r>
            <a:r>
              <a:rPr lang="en-US" sz="3600" dirty="0"/>
              <a:t>|</a:t>
            </a:r>
            <a:r>
              <a:rPr lang="en-US" sz="2400" dirty="0"/>
              <a:t>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A(</a:t>
            </a:r>
            <a:r>
              <a:rPr lang="en-US" sz="2400" b="1" dirty="0"/>
              <a:t>k⊕</a:t>
            </a:r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b="1" dirty="0" smtClean="0"/>
              <a:t>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− 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A(</a:t>
            </a:r>
            <a:r>
              <a:rPr lang="en-US" sz="2400" b="1" dirty="0"/>
              <a:t>k⊕</a:t>
            </a:r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b="1" dirty="0" smtClean="0"/>
              <a:t>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</a:t>
            </a:r>
            <a:r>
              <a:rPr lang="en-US" sz="3600" dirty="0" smtClean="0"/>
              <a:t>|</a:t>
            </a:r>
            <a:r>
              <a:rPr lang="en-US" sz="2400" dirty="0" smtClean="0"/>
              <a:t>= 0</a:t>
            </a:r>
            <a:endParaRPr lang="en-US" sz="2400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295400" y="1390652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905000" y="876301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876426" y="74295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477000" y="1390652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600201" y="1744267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667000" y="1473995"/>
            <a:ext cx="3810000" cy="403622"/>
            <a:chOff x="1776" y="1783"/>
            <a:chExt cx="2400" cy="339"/>
          </a:xfrm>
        </p:grpSpPr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2667000" y="1891907"/>
            <a:ext cx="3733800" cy="522685"/>
            <a:chOff x="1776" y="2018"/>
            <a:chExt cx="2352" cy="439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1968" y="2018"/>
              <a:ext cx="205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 smtClean="0"/>
                <a:t>k</a:t>
              </a:r>
              <a:r>
                <a:rPr lang="en-US" sz="2800" dirty="0" smtClean="0"/>
                <a:t>⊕</a:t>
              </a:r>
              <a:r>
                <a:rPr lang="en-US" sz="2400" b="1" dirty="0" smtClean="0"/>
                <a:t>m</a:t>
              </a:r>
              <a:r>
                <a:rPr lang="en-US" sz="2400" b="1" baseline="-25000" dirty="0" smtClean="0"/>
                <a:t>0</a:t>
              </a:r>
              <a:r>
                <a:rPr lang="en-US" sz="2400" b="1" dirty="0" smtClean="0"/>
                <a:t> </a:t>
              </a:r>
              <a:r>
                <a:rPr lang="en-US" sz="2400" dirty="0" smtClean="0"/>
                <a:t>   or    </a:t>
              </a:r>
              <a:r>
                <a:rPr lang="en-US" sz="2000" dirty="0"/>
                <a:t>c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k</a:t>
              </a:r>
              <a:r>
                <a:rPr lang="en-US" sz="2800" dirty="0"/>
                <a:t>⊕</a:t>
              </a:r>
              <a:r>
                <a:rPr lang="en-US" sz="2400" b="1" dirty="0" smtClean="0"/>
                <a:t>m</a:t>
              </a:r>
              <a:r>
                <a:rPr lang="en-US" sz="2400" b="1" baseline="-25000" dirty="0"/>
                <a:t>1</a:t>
              </a:r>
              <a:endParaRPr lang="en-US" sz="2000" dirty="0"/>
            </a:p>
          </p:txBody>
        </p:sp>
      </p:grp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7086600" y="2578894"/>
            <a:ext cx="1377950" cy="678656"/>
            <a:chOff x="4560" y="2842"/>
            <a:chExt cx="868" cy="570"/>
          </a:xfrm>
        </p:grpSpPr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568" y="3024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b’ </a:t>
              </a:r>
              <a:r>
                <a:rPr lang="en-US" sz="2400">
                  <a:sym typeface="Symbol" pitchFamily="18" charset="2"/>
                </a:rPr>
                <a:t> {0,1}</a:t>
              </a:r>
              <a:endParaRPr lang="en-US" sz="2400"/>
            </a:p>
          </p:txBody>
        </p:sp>
      </p:grp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609600" y="116205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839200" y="3714750"/>
            <a:ext cx="304801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5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5195</TotalTime>
  <Words>428</Words>
  <Application>Microsoft Macintosh PowerPoint</Application>
  <PresentationFormat>On-screen Show (16:9)</PresentationFormat>
  <Paragraphs>67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Semantic security</vt:lpstr>
      <vt:lpstr>What is a secure cipher?</vt:lpstr>
      <vt:lpstr>Recall Shannon’s perfect secrecy</vt:lpstr>
      <vt:lpstr>Semantic Security (one-time key)</vt:lpstr>
      <vt:lpstr>Semantic Security (one-time key)</vt:lpstr>
      <vt:lpstr>Examples</vt:lpstr>
      <vt:lpstr>OTP is semantically secure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315</cp:revision>
  <cp:lastPrinted>2012-01-15T02:09:53Z</cp:lastPrinted>
  <dcterms:created xsi:type="dcterms:W3CDTF">2010-11-06T18:36:35Z</dcterms:created>
  <dcterms:modified xsi:type="dcterms:W3CDTF">2012-02-06T22:54:20Z</dcterms:modified>
</cp:coreProperties>
</file>