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6"/>
  </p:notesMasterIdLst>
  <p:handoutMasterIdLst>
    <p:handoutMasterId r:id="rId17"/>
  </p:handoutMasterIdLst>
  <p:sldIdLst>
    <p:sldId id="300" r:id="rId4"/>
    <p:sldId id="440" r:id="rId5"/>
    <p:sldId id="448" r:id="rId6"/>
    <p:sldId id="457" r:id="rId7"/>
    <p:sldId id="449" r:id="rId8"/>
    <p:sldId id="450" r:id="rId9"/>
    <p:sldId id="451" r:id="rId10"/>
    <p:sldId id="452" r:id="rId11"/>
    <p:sldId id="501" r:id="rId12"/>
    <p:sldId id="458" r:id="rId13"/>
    <p:sldId id="498" r:id="rId14"/>
    <p:sldId id="424" r:id="rId15"/>
  </p:sldIdLst>
  <p:sldSz cx="9144000" cy="5143500" type="screen16x9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23" d="100"/>
          <a:sy n="123" d="100"/>
        </p:scale>
        <p:origin x="-712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8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2/6/12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47.26736" units="1/cm"/>
          <inkml:channelProperty channel="Y" name="resolution" value="28.34646" units="1/cm"/>
        </inkml:channelProperties>
      </inkml:inkSource>
      <inkml:timestamp xml:id="ts0" timeString="2012-01-27T03:49:30.2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21665 10902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7T03:50:27.2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587 9393 6662,'-21'0'961,"21"0"96,-20 0-32,20 0-160,0 0 95,0 21 129,0-21 0,20 0 225,1 0-193,18 0-224,21 0-225,0 0-95,20 0-33,-1-21-159,0 21-97,20 0-160,-19-19-32,-1 19-32,1 0 32,18-18-128,-18 18 96,-1 0-320,1-21 480,-20 21-512,-2 0-417,2 0 65,-40 0-385,20 0-417,-40 0-511,20 0 95,-20 0-2082</inkml:trace>
  <inkml:trace contextRef="#ctx0" brushRef="#br0" timeOffset="353.0202">667 9553 8359,'0'21'0,"0"-21"-96,19 0 1217,0 0 865,1 0-64,40 0-384,-19 0-417,38 0-225,-21 0-351,22 0-97,-1 0-159,1 0-193,-1 0-64,0 0 32,1 0-128,-1 0-32,1 0-257,-20 0-415,0-21-610,-2 21-1184,-17 0-1698</inkml:trace>
  <inkml:trace contextRef="#ctx0" brushRef="#br0" timeOffset="728.0417">1341 9216 8936,'0'0'-128,"19"0"929,22 0 448,-2 19 448,21-19-511,0 0-546,-2 20 1,2-1-353,0-19-96,0 21-160,-1-1 160,-19 0-96,-20 1-31,-1-3 63,0 1 0,3-19 352,-22 21 353,0-1-160,-22 0-289,-16 1 161,-22-3-385,1 1-32,-41 2-256,1-1 320,0 1-256,0-3-128,20 2-449,19 1-928,0-2-2563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920" units="cm"/>
        </inkml:traceFormat>
        <inkml:channelProperties>
          <inkml:channelProperty channel="X" name="resolution" value="28.36041" units="1/cm"/>
          <inkml:channelProperty channel="Y" name="resolution" value="45.39007" units="1/cm"/>
        </inkml:channelProperties>
      </inkml:inkSource>
      <inkml:timestamp xml:id="ts0" timeString="2012-01-20T23:56:12.3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20920 12299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920" units="cm"/>
        </inkml:traceFormat>
        <inkml:channelProperties>
          <inkml:channelProperty channel="X" name="resolution" value="28.36041" units="1/cm"/>
          <inkml:channelProperty channel="Y" name="resolution" value="45.39007" units="1/cm"/>
        </inkml:channelProperties>
      </inkml:inkSource>
      <inkml:timestamp xml:id="ts0" timeString="2012-01-20T23:53:30.7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24222 12947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2/6/12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390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054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0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9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  <p:sldLayoutId id="2147483742" r:id="rId16"/>
    <p:sldLayoutId id="2147483743" r:id="rId1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7" Type="http://schemas.openxmlformats.org/officeDocument/2006/relationships/customXml" Target="../ink/ink2.xml"/><Relationship Id="rId8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customXml" Target="../ink/ink3.xml"/><Relationship Id="rId3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4.xml"/><Relationship Id="rId3" Type="http://schemas.openxmlformats.org/officeDocument/2006/relationships/image" Target="../media/image4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ustomXml" Target="../ink/ink5.xml"/><Relationship Id="rId3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Block ciphers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a block cipher?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7799400" y="3924720"/>
              <a:ext cx="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90040" y="39153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817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09550"/>
            <a:ext cx="6382175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  F: </a:t>
            </a:r>
            <a:r>
              <a:rPr lang="en-US" sz="2800" dirty="0"/>
              <a:t>K </a:t>
            </a:r>
            <a:r>
              <a:rPr lang="en-US" sz="2800" dirty="0">
                <a:sym typeface="Symbol" pitchFamily="18" charset="2"/>
              </a:rPr>
              <a:t> X    </a:t>
            </a:r>
            <a:r>
              <a:rPr lang="en-US" sz="2800" dirty="0" smtClean="0">
                <a:sym typeface="Symbol" pitchFamily="18" charset="2"/>
              </a:rPr>
              <a:t>{0,1}</a:t>
            </a:r>
            <a:r>
              <a:rPr lang="en-US" sz="2800" baseline="30000" dirty="0" smtClean="0">
                <a:sym typeface="Symbol" pitchFamily="18" charset="2"/>
              </a:rPr>
              <a:t>128</a:t>
            </a:r>
            <a:r>
              <a:rPr lang="en-US" sz="2800" dirty="0" smtClean="0">
                <a:sym typeface="Symbol" pitchFamily="18" charset="2"/>
              </a:rPr>
              <a:t>   </a:t>
            </a:r>
            <a:r>
              <a:rPr lang="en-US" sz="2800" dirty="0">
                <a:sym typeface="Symbol" pitchFamily="18" charset="2"/>
              </a:rPr>
              <a:t>be </a:t>
            </a:r>
            <a:r>
              <a:rPr lang="en-US" sz="2800" dirty="0" smtClean="0"/>
              <a:t> a secure PRF.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Is the following G a secure PRF?</a:t>
            </a:r>
          </a:p>
          <a:p>
            <a:pPr>
              <a:spcBef>
                <a:spcPts val="1200"/>
              </a:spcBef>
            </a:pPr>
            <a:endParaRPr lang="en-US" sz="2800" dirty="0"/>
          </a:p>
          <a:p>
            <a:pPr>
              <a:spcBef>
                <a:spcPts val="1200"/>
              </a:spcBef>
            </a:pPr>
            <a:r>
              <a:rPr lang="en-US" sz="2800" dirty="0" smtClean="0"/>
              <a:t>		              G(k, x) = 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24400" y="1657350"/>
            <a:ext cx="2729961" cy="1143000"/>
            <a:chOff x="3886200" y="1733550"/>
            <a:chExt cx="2729961" cy="1143000"/>
          </a:xfrm>
        </p:grpSpPr>
        <p:sp>
          <p:nvSpPr>
            <p:cNvPr id="5" name="Left Brace 4"/>
            <p:cNvSpPr/>
            <p:nvPr/>
          </p:nvSpPr>
          <p:spPr>
            <a:xfrm>
              <a:off x="3886200" y="1733550"/>
              <a:ext cx="304800" cy="11430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17310" y="1733550"/>
              <a:ext cx="2498851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    0 </a:t>
              </a:r>
              <a:r>
                <a:rPr lang="en-US" sz="2400" baseline="30000" dirty="0" smtClean="0"/>
                <a:t>128</a:t>
              </a:r>
              <a:r>
                <a:rPr lang="en-US" sz="2400" dirty="0" smtClean="0"/>
                <a:t>  </a:t>
              </a:r>
              <a:r>
                <a:rPr lang="en-US" sz="2400" dirty="0"/>
                <a:t> </a:t>
              </a:r>
              <a:r>
                <a:rPr lang="en-US" sz="2400" dirty="0" smtClean="0"/>
                <a:t> if   x=0</a:t>
              </a:r>
            </a:p>
            <a:p>
              <a:pPr>
                <a:spcBef>
                  <a:spcPts val="1800"/>
                </a:spcBef>
                <a:tabLst>
                  <a:tab pos="914400" algn="l"/>
                </a:tabLst>
              </a:pPr>
              <a:r>
                <a:rPr lang="en-US" sz="2400" dirty="0" smtClean="0"/>
                <a:t>F(</a:t>
              </a:r>
              <a:r>
                <a:rPr lang="en-US" sz="2400" dirty="0" err="1" smtClean="0"/>
                <a:t>k,x</a:t>
              </a:r>
              <a:r>
                <a:rPr lang="en-US" sz="2400" dirty="0" smtClean="0"/>
                <a:t>)	  otherwise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95400" y="3181350"/>
            <a:ext cx="6911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No, it is easy to distinguish G from a random function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3634085"/>
            <a:ext cx="4957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Yes, an attack on G would also break 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91394" y="4091285"/>
            <a:ext cx="2112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 depends on F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5800" y="2724150"/>
            <a:ext cx="76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96560" y="3317760"/>
              <a:ext cx="515520" cy="157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280" y="3310560"/>
                <a:ext cx="534240" cy="17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7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easy application:   PRF ⇒ PRG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0"/>
            <a:ext cx="86868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  F: K </a:t>
            </a:r>
            <a:r>
              <a:rPr lang="en-US" dirty="0">
                <a:sym typeface="Symbol" pitchFamily="18" charset="2"/>
              </a:rPr>
              <a:t> {0,1}</a:t>
            </a:r>
            <a:r>
              <a:rPr lang="en-US" baseline="30000" dirty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  {0,1}</a:t>
            </a:r>
            <a:r>
              <a:rPr lang="en-US" baseline="30000" dirty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   </a:t>
            </a:r>
            <a:r>
              <a:rPr lang="en-US" dirty="0">
                <a:sym typeface="Symbol" pitchFamily="18" charset="2"/>
              </a:rPr>
              <a:t>be </a:t>
            </a:r>
            <a:r>
              <a:rPr lang="en-US" dirty="0"/>
              <a:t> a secure PRF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Then the following   G: K </a:t>
            </a:r>
            <a:r>
              <a:rPr lang="en-US" dirty="0">
                <a:sym typeface="Symbol" pitchFamily="18" charset="2"/>
              </a:rPr>
              <a:t> {</a:t>
            </a:r>
            <a:r>
              <a:rPr lang="en-US" dirty="0" smtClean="0">
                <a:sym typeface="Symbol" pitchFamily="18" charset="2"/>
              </a:rPr>
              <a:t>0,1}</a:t>
            </a:r>
            <a:r>
              <a:rPr lang="en-US" baseline="30000" dirty="0" err="1" smtClean="0">
                <a:sym typeface="Symbol" pitchFamily="18" charset="2"/>
              </a:rPr>
              <a:t>nt</a:t>
            </a:r>
            <a:r>
              <a:rPr lang="en-US" dirty="0" smtClean="0">
                <a:sym typeface="Symbol" pitchFamily="18" charset="2"/>
              </a:rPr>
              <a:t>    is a secure PRG: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b="1" dirty="0">
                <a:solidFill>
                  <a:srgbClr val="002060"/>
                </a:solidFill>
                <a:sym typeface="Symbol" pitchFamily="18" charset="2"/>
              </a:rPr>
              <a:t>	</a:t>
            </a:r>
            <a:r>
              <a:rPr lang="en-US" b="1" dirty="0" smtClean="0">
                <a:solidFill>
                  <a:srgbClr val="002060"/>
                </a:solidFill>
                <a:sym typeface="Symbol" pitchFamily="18" charset="2"/>
              </a:rPr>
              <a:t>G(k) =   F(k,0)  </a:t>
            </a:r>
            <a:r>
              <a:rPr lang="en-US" sz="3200" b="1" dirty="0" err="1" smtClean="0">
                <a:solidFill>
                  <a:srgbClr val="002060"/>
                </a:solidFill>
                <a:sym typeface="Symbol" pitchFamily="18" charset="2"/>
              </a:rPr>
              <a:t>ll</a:t>
            </a:r>
            <a:r>
              <a:rPr lang="en-US" b="1" dirty="0" smtClean="0">
                <a:solidFill>
                  <a:srgbClr val="002060"/>
                </a:solidFill>
                <a:sym typeface="Symbol" pitchFamily="18" charset="2"/>
              </a:rPr>
              <a:t>  F(k,1)  </a:t>
            </a:r>
            <a:r>
              <a:rPr lang="en-US" sz="3200" b="1" dirty="0" err="1" smtClean="0">
                <a:solidFill>
                  <a:srgbClr val="002060"/>
                </a:solidFill>
                <a:sym typeface="Symbol" pitchFamily="18" charset="2"/>
              </a:rPr>
              <a:t>ll</a:t>
            </a:r>
            <a:r>
              <a:rPr lang="en-US" b="1" dirty="0" smtClean="0">
                <a:solidFill>
                  <a:srgbClr val="002060"/>
                </a:solidFill>
                <a:sym typeface="Symbol" pitchFamily="18" charset="2"/>
              </a:rPr>
              <a:t>  </a:t>
            </a:r>
            <a:r>
              <a:rPr lang="en-US" b="1" dirty="0" smtClean="0">
                <a:solidFill>
                  <a:srgbClr val="002060"/>
                </a:solidFill>
              </a:rPr>
              <a:t>⋯  </a:t>
            </a:r>
            <a:r>
              <a:rPr lang="en-US" sz="3200" b="1" dirty="0" err="1" smtClean="0">
                <a:solidFill>
                  <a:srgbClr val="002060"/>
                </a:solidFill>
              </a:rPr>
              <a:t>ll</a:t>
            </a:r>
            <a:r>
              <a:rPr lang="en-US" b="1" dirty="0" smtClean="0">
                <a:solidFill>
                  <a:srgbClr val="002060"/>
                </a:solidFill>
              </a:rPr>
              <a:t>  F(</a:t>
            </a:r>
            <a:r>
              <a:rPr lang="en-US" b="1" dirty="0" err="1" smtClean="0">
                <a:solidFill>
                  <a:srgbClr val="002060"/>
                </a:solidFill>
              </a:rPr>
              <a:t>k,t</a:t>
            </a:r>
            <a:r>
              <a:rPr lang="en-US" b="1" dirty="0" smtClean="0">
                <a:solidFill>
                  <a:srgbClr val="002060"/>
                </a:solidFill>
              </a:rPr>
              <a:t>)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 smtClean="0"/>
              <a:t>Key property:    parallelizable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 smtClean="0"/>
              <a:t>Security from PRF property:   F(k,</a:t>
            </a:r>
            <a:r>
              <a:rPr lang="en-US" b="1" dirty="0">
                <a:sym typeface="Symbol" pitchFamily="18" charset="2"/>
              </a:rPr>
              <a:t> </a:t>
            </a:r>
            <a:r>
              <a:rPr lang="en-US" dirty="0" smtClean="0">
                <a:sym typeface="Symbol" pitchFamily="18" charset="2"/>
              </a:rPr>
              <a:t>)  </a:t>
            </a:r>
            <a:r>
              <a:rPr lang="en-US" dirty="0" err="1" smtClean="0">
                <a:sym typeface="Symbol" pitchFamily="18" charset="2"/>
              </a:rPr>
              <a:t>indist</a:t>
            </a:r>
            <a:r>
              <a:rPr lang="en-US" dirty="0" smtClean="0">
                <a:sym typeface="Symbol" pitchFamily="18" charset="2"/>
              </a:rPr>
              <a:t>. </a:t>
            </a:r>
            <a:r>
              <a:rPr lang="en-US" dirty="0">
                <a:sym typeface="Symbol" pitchFamily="18" charset="2"/>
              </a:rPr>
              <a:t>f</a:t>
            </a:r>
            <a:r>
              <a:rPr lang="en-US" dirty="0" smtClean="0">
                <a:sym typeface="Symbol" pitchFamily="18" charset="2"/>
              </a:rPr>
              <a:t>rom random function f(</a:t>
            </a:r>
            <a:r>
              <a:rPr lang="en-US" b="1" dirty="0">
                <a:sym typeface="Symbol" pitchFamily="18" charset="2"/>
              </a:rPr>
              <a:t></a:t>
            </a:r>
            <a:r>
              <a:rPr lang="en-US" dirty="0">
                <a:sym typeface="Symbol" pitchFamily="18" charset="2"/>
              </a:rPr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7531200" y="4427640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1840" y="44182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9704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719920" y="466092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10560" y="46515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9758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Block ciphers:  crypto work horse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</p:spPr>
        <p:txBody>
          <a:bodyPr/>
          <a:lstStyle/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3962400" y="1418035"/>
            <a:ext cx="1371600" cy="7429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latin typeface="Tahoma" pitchFamily="34" charset="0"/>
              </a:rPr>
              <a:t>E, D</a:t>
            </a:r>
          </a:p>
        </p:txBody>
      </p:sp>
      <p:sp>
        <p:nvSpPr>
          <p:cNvPr id="13319" name="Line 5"/>
          <p:cNvSpPr>
            <a:spLocks noChangeShapeType="1"/>
          </p:cNvSpPr>
          <p:nvPr/>
        </p:nvSpPr>
        <p:spPr bwMode="auto">
          <a:xfrm>
            <a:off x="3048000" y="181808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6"/>
          <p:cNvSpPr>
            <a:spLocks noChangeShapeType="1"/>
          </p:cNvSpPr>
          <p:nvPr/>
        </p:nvSpPr>
        <p:spPr bwMode="auto">
          <a:xfrm>
            <a:off x="5334000" y="181808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Rectangle 7"/>
          <p:cNvSpPr>
            <a:spLocks noChangeArrowheads="1"/>
          </p:cNvSpPr>
          <p:nvPr/>
        </p:nvSpPr>
        <p:spPr bwMode="auto">
          <a:xfrm>
            <a:off x="6248400" y="1646635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 Block</a:t>
            </a:r>
          </a:p>
        </p:txBody>
      </p:sp>
      <p:sp>
        <p:nvSpPr>
          <p:cNvPr id="13322" name="Text Box 8"/>
          <p:cNvSpPr txBox="1">
            <a:spLocks noChangeArrowheads="1"/>
          </p:cNvSpPr>
          <p:nvPr/>
        </p:nvSpPr>
        <p:spPr bwMode="auto">
          <a:xfrm>
            <a:off x="6962369" y="1300718"/>
            <a:ext cx="7465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n</a:t>
            </a:r>
            <a:r>
              <a:rPr lang="en-US" sz="1800" dirty="0" smtClean="0">
                <a:latin typeface="Tahoma" pitchFamily="34" charset="0"/>
              </a:rPr>
              <a:t> bits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3323" name="Rectangle 9"/>
          <p:cNvSpPr>
            <a:spLocks noChangeArrowheads="1"/>
          </p:cNvSpPr>
          <p:nvPr/>
        </p:nvSpPr>
        <p:spPr bwMode="auto">
          <a:xfrm>
            <a:off x="863600" y="1646635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PT Block</a:t>
            </a:r>
          </a:p>
        </p:txBody>
      </p:sp>
      <p:sp>
        <p:nvSpPr>
          <p:cNvPr id="13324" name="Text Box 10"/>
          <p:cNvSpPr txBox="1">
            <a:spLocks noChangeArrowheads="1"/>
          </p:cNvSpPr>
          <p:nvPr/>
        </p:nvSpPr>
        <p:spPr bwMode="auto">
          <a:xfrm>
            <a:off x="1477503" y="1276350"/>
            <a:ext cx="8089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n</a:t>
            </a:r>
            <a:r>
              <a:rPr lang="en-US" sz="2000" dirty="0" smtClean="0">
                <a:latin typeface="Tahoma" pitchFamily="34" charset="0"/>
              </a:rPr>
              <a:t> bits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13325" name="Rectangle 11"/>
          <p:cNvSpPr>
            <a:spLocks noChangeArrowheads="1"/>
          </p:cNvSpPr>
          <p:nvPr/>
        </p:nvSpPr>
        <p:spPr bwMode="auto">
          <a:xfrm>
            <a:off x="4191000" y="2618185"/>
            <a:ext cx="9906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Key</a:t>
            </a:r>
          </a:p>
        </p:txBody>
      </p:sp>
      <p:sp>
        <p:nvSpPr>
          <p:cNvPr id="13326" name="Text Box 12"/>
          <p:cNvSpPr txBox="1">
            <a:spLocks noChangeArrowheads="1"/>
          </p:cNvSpPr>
          <p:nvPr/>
        </p:nvSpPr>
        <p:spPr bwMode="auto">
          <a:xfrm>
            <a:off x="5252287" y="2639616"/>
            <a:ext cx="7333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latin typeface="Tahoma" pitchFamily="34" charset="0"/>
              </a:rPr>
              <a:t>k </a:t>
            </a:r>
            <a:r>
              <a:rPr lang="en-US" sz="1800" dirty="0" smtClean="0">
                <a:latin typeface="Tahoma" pitchFamily="34" charset="0"/>
              </a:rPr>
              <a:t>bits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3327" name="Line 13"/>
          <p:cNvSpPr>
            <a:spLocks noChangeShapeType="1"/>
          </p:cNvSpPr>
          <p:nvPr/>
        </p:nvSpPr>
        <p:spPr bwMode="auto">
          <a:xfrm flipV="1">
            <a:off x="4724400" y="216098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Text Box 14"/>
          <p:cNvSpPr txBox="1">
            <a:spLocks noChangeArrowheads="1"/>
          </p:cNvSpPr>
          <p:nvPr/>
        </p:nvSpPr>
        <p:spPr bwMode="auto">
          <a:xfrm>
            <a:off x="746125" y="3344466"/>
            <a:ext cx="184666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29" name="Text Box 15"/>
          <p:cNvSpPr txBox="1">
            <a:spLocks noChangeArrowheads="1"/>
          </p:cNvSpPr>
          <p:nvPr/>
        </p:nvSpPr>
        <p:spPr bwMode="auto">
          <a:xfrm>
            <a:off x="1050926" y="3426619"/>
            <a:ext cx="6660798" cy="1538883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pPr marL="457200" indent="-457200" eaLnBrk="1" hangingPunct="1"/>
            <a:r>
              <a:rPr lang="en-US" sz="2400" dirty="0">
                <a:latin typeface="Tahoma" pitchFamily="34" charset="0"/>
              </a:rPr>
              <a:t>Canonical examples:</a:t>
            </a:r>
          </a:p>
          <a:p>
            <a:pPr marL="457200" indent="-457200" eaLnBrk="1" hangingPunct="1">
              <a:lnSpc>
                <a:spcPct val="150000"/>
              </a:lnSpc>
              <a:buFontTx/>
              <a:buAutoNum type="arabicPeriod"/>
            </a:pPr>
            <a:r>
              <a:rPr lang="en-US" sz="2400" dirty="0">
                <a:latin typeface="Tahoma" pitchFamily="34" charset="0"/>
              </a:rPr>
              <a:t>3DES:   n= 64 bits,    k = 168 bits</a:t>
            </a:r>
          </a:p>
          <a:p>
            <a:pPr marL="457200" indent="-457200" eaLnBrk="1" hangingPunct="1">
              <a:lnSpc>
                <a:spcPct val="150000"/>
              </a:lnSpc>
              <a:buFontTx/>
              <a:buAutoNum type="arabicPeriod"/>
            </a:pPr>
            <a:r>
              <a:rPr lang="en-US" sz="2400" dirty="0">
                <a:latin typeface="Tahoma" pitchFamily="34" charset="0"/>
              </a:rPr>
              <a:t>AES:     n=128 bits,   k = 128, 192, 256 bits</a:t>
            </a:r>
          </a:p>
        </p:txBody>
      </p:sp>
    </p:spTree>
    <p:extLst>
      <p:ext uri="{BB962C8B-B14F-4D97-AF65-F5344CB8AC3E}">
        <p14:creationId xmlns:p14="http://schemas.microsoft.com/office/powerpoint/2010/main" val="3022658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Ciphers Built by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81450"/>
            <a:ext cx="8153400" cy="1028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R(</a:t>
            </a:r>
            <a:r>
              <a:rPr lang="en-US" dirty="0" err="1" smtClean="0"/>
              <a:t>k,m</a:t>
            </a:r>
            <a:r>
              <a:rPr lang="en-US" dirty="0" smtClean="0"/>
              <a:t>) is called a </a:t>
            </a:r>
            <a:r>
              <a:rPr lang="en-US" b="0" dirty="0" smtClean="0"/>
              <a:t>round function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b="0" dirty="0" smtClean="0"/>
              <a:t>		</a:t>
            </a:r>
            <a:r>
              <a:rPr lang="en-US" b="1" dirty="0" smtClean="0"/>
              <a:t>for  3DES (n=48),      for AES-128  (n=10)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009104" y="1143000"/>
            <a:ext cx="11430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key  k</a:t>
            </a:r>
            <a:endParaRPr lang="en-US" dirty="0">
              <a:latin typeface="+mn-lt"/>
            </a:endParaRPr>
          </a:p>
        </p:txBody>
      </p:sp>
      <p:sp>
        <p:nvSpPr>
          <p:cNvPr id="7" name="Trapezoid 6"/>
          <p:cNvSpPr/>
          <p:nvPr/>
        </p:nvSpPr>
        <p:spPr bwMode="auto">
          <a:xfrm>
            <a:off x="1752600" y="1428750"/>
            <a:ext cx="5638800" cy="685800"/>
          </a:xfrm>
          <a:prstGeom prst="trapezoid">
            <a:avLst>
              <a:gd name="adj" fmla="val 243342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6948" y="1600200"/>
            <a:ext cx="1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key expansion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752600" y="211455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1</a:t>
            </a:r>
            <a:endParaRPr lang="en-US" sz="20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211455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2</a:t>
            </a:r>
            <a:endParaRPr lang="en-US" sz="200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038600" y="211455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781800" y="211455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err="1" smtClean="0">
                <a:latin typeface="+mn-lt"/>
              </a:rPr>
              <a:t>k</a:t>
            </a:r>
            <a:r>
              <a:rPr lang="en-US" sz="2000" baseline="-25000" dirty="0" err="1" smtClean="0">
                <a:latin typeface="+mn-lt"/>
              </a:rPr>
              <a:t>n</a:t>
            </a:r>
            <a:endParaRPr lang="en-US" sz="20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6200000">
            <a:off x="1647827" y="2962274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 bwMode="auto">
          <a:xfrm rot="16200000">
            <a:off x="2828924" y="2962274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 bwMode="auto">
          <a:xfrm rot="16200000">
            <a:off x="3971924" y="2962274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3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 bwMode="auto">
          <a:xfrm rot="16200000">
            <a:off x="6715124" y="2962274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</a:t>
            </a:r>
            <a:r>
              <a:rPr lang="en-US" dirty="0" err="1" smtClean="0">
                <a:latin typeface="+mn-lt"/>
              </a:rPr>
              <a:t>k</a:t>
            </a:r>
            <a:r>
              <a:rPr lang="en-US" baseline="-25000" dirty="0" err="1" smtClean="0">
                <a:latin typeface="+mn-lt"/>
              </a:rPr>
              <a:t>n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rot="5400000">
            <a:off x="1885950" y="2628701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>
            <a:off x="3029744" y="2628105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5400000">
            <a:off x="4172744" y="2628105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5400000">
            <a:off x="6915944" y="2628105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2438400" y="3257549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3581400" y="3256358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4724400" y="3257549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6400800" y="3257549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7467600" y="3257549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1295400" y="3257549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5257800" y="3257549"/>
            <a:ext cx="1143000" cy="119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62000" y="2962930"/>
            <a:ext cx="471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m</a:t>
            </a:r>
            <a:endParaRPr lang="en-US" dirty="0" smtClean="0"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01000" y="295275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c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3134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1" y="-19050"/>
            <a:ext cx="8208963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Performance:	</a:t>
            </a:r>
            <a:r>
              <a:rPr lang="en-US" sz="1600" dirty="0" smtClean="0"/>
              <a:t>Crypto++  5.6.0      [ Wei Dai ]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71550"/>
            <a:ext cx="8610600" cy="417195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>
              <a:rPr lang="en-US" sz="2000" dirty="0" smtClean="0"/>
              <a:t>AMD Opteron,   2.2 GHz     </a:t>
            </a:r>
            <a:r>
              <a:rPr lang="en-US" sz="1600" dirty="0" smtClean="0"/>
              <a:t>( Linux)</a:t>
            </a:r>
          </a:p>
          <a:p>
            <a:pPr eaLnBrk="1" hangingPunct="1">
              <a:lnSpc>
                <a:spcPct val="90000"/>
              </a:lnSpc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endParaRPr lang="en-US" sz="2000" dirty="0" smtClean="0"/>
          </a:p>
          <a:p>
            <a:pPr marL="0" indent="0" eaLnBrk="1" hangingPunct="1">
              <a:lnSpc>
                <a:spcPct val="90000"/>
              </a:lnSpc>
              <a:buNone/>
              <a:tabLst>
                <a:tab pos="1143000" algn="l"/>
                <a:tab pos="2857500" algn="l"/>
                <a:tab pos="3149600" algn="l"/>
                <a:tab pos="5321300" algn="l"/>
                <a:tab pos="5715000" algn="l"/>
              </a:tabLst>
            </a:pPr>
            <a:r>
              <a:rPr lang="en-US" sz="2000" dirty="0" smtClean="0"/>
              <a:t>	</a:t>
            </a:r>
            <a:r>
              <a:rPr lang="en-US" u="sng" dirty="0" smtClean="0"/>
              <a:t>Cipher</a:t>
            </a:r>
            <a:r>
              <a:rPr lang="en-US" dirty="0" smtClean="0"/>
              <a:t>	</a:t>
            </a:r>
            <a:r>
              <a:rPr lang="en-US" u="sng" dirty="0" smtClean="0"/>
              <a:t>Block/key size</a:t>
            </a:r>
            <a:r>
              <a:rPr lang="en-US" dirty="0" smtClean="0"/>
              <a:t>	</a:t>
            </a:r>
            <a:r>
              <a:rPr lang="en-US" u="sng" dirty="0" smtClean="0"/>
              <a:t>Speed  </a:t>
            </a:r>
            <a:r>
              <a:rPr lang="en-US" sz="2000" u="sng" dirty="0" smtClean="0"/>
              <a:t>(MB/sec)</a:t>
            </a:r>
          </a:p>
          <a:p>
            <a:pPr marL="0" indent="0">
              <a:lnSpc>
                <a:spcPct val="90000"/>
              </a:lnSpc>
              <a:buNone/>
              <a:tabLst>
                <a:tab pos="1143000" algn="l"/>
                <a:tab pos="2857500" algn="l"/>
                <a:tab pos="3149600" algn="l"/>
                <a:tab pos="5321300" algn="l"/>
                <a:tab pos="5715000" algn="l"/>
              </a:tabLst>
            </a:pPr>
            <a:r>
              <a:rPr lang="en-US" dirty="0"/>
              <a:t>	</a:t>
            </a:r>
            <a:r>
              <a:rPr lang="en-US" dirty="0" smtClean="0"/>
              <a:t>RC4</a:t>
            </a:r>
            <a:r>
              <a:rPr lang="en-US" dirty="0"/>
              <a:t>			</a:t>
            </a:r>
            <a:r>
              <a:rPr lang="en-US" dirty="0" smtClean="0"/>
              <a:t>	126</a:t>
            </a:r>
            <a:endParaRPr lang="en-US" u="sng" dirty="0" smtClean="0"/>
          </a:p>
          <a:p>
            <a:pPr marL="0" indent="0" eaLnBrk="1" hangingPunct="1">
              <a:lnSpc>
                <a:spcPct val="90000"/>
              </a:lnSpc>
              <a:spcBef>
                <a:spcPts val="1824"/>
              </a:spcBef>
              <a:buNone/>
              <a:tabLst>
                <a:tab pos="1028700" algn="l"/>
                <a:tab pos="2628900" algn="l"/>
                <a:tab pos="2857500" algn="l"/>
                <a:tab pos="4349750" algn="l"/>
                <a:tab pos="5715000" algn="l"/>
              </a:tabLst>
            </a:pPr>
            <a:r>
              <a:rPr lang="en-US" dirty="0" smtClean="0"/>
              <a:t>	</a:t>
            </a:r>
            <a:r>
              <a:rPr lang="en-US" b="0" dirty="0" smtClean="0"/>
              <a:t>Salsa20/12</a:t>
            </a:r>
            <a:r>
              <a:rPr lang="en-US" dirty="0" smtClean="0"/>
              <a:t>			 	</a:t>
            </a:r>
            <a:r>
              <a:rPr lang="en-US" b="0" dirty="0" smtClean="0"/>
              <a:t>643</a:t>
            </a:r>
          </a:p>
          <a:p>
            <a:pPr marL="0" indent="0" eaLnBrk="1" hangingPunct="1">
              <a:spcBef>
                <a:spcPts val="1224"/>
              </a:spcBef>
              <a:buNone/>
              <a:tabLst>
                <a:tab pos="1028700" algn="l"/>
                <a:tab pos="2628900" algn="l"/>
                <a:tab pos="2857500" algn="l"/>
                <a:tab pos="4349750" algn="l"/>
                <a:tab pos="5715000" algn="l"/>
              </a:tabLst>
            </a:pPr>
            <a:r>
              <a:rPr lang="en-US" dirty="0"/>
              <a:t>	</a:t>
            </a:r>
            <a:r>
              <a:rPr lang="en-US" dirty="0" err="1" smtClean="0"/>
              <a:t>Sosemanuk</a:t>
            </a:r>
            <a:r>
              <a:rPr lang="en-US" dirty="0" smtClean="0"/>
              <a:t>				727</a:t>
            </a:r>
            <a:endParaRPr lang="en-US" b="0" dirty="0" smtClean="0"/>
          </a:p>
          <a:p>
            <a:pPr marL="0" indent="0" eaLnBrk="1" hangingPunct="1">
              <a:lnSpc>
                <a:spcPct val="90000"/>
              </a:lnSpc>
              <a:buNone/>
              <a:tabLst>
                <a:tab pos="1028700" algn="l"/>
                <a:tab pos="2628900" algn="l"/>
                <a:tab pos="2857500" algn="l"/>
                <a:tab pos="4349750" algn="l"/>
                <a:tab pos="5715000" algn="l"/>
              </a:tabLst>
            </a:pPr>
            <a:endParaRPr lang="en-US" dirty="0"/>
          </a:p>
          <a:p>
            <a:pPr marL="0" indent="0" eaLnBrk="1" hangingPunct="1">
              <a:lnSpc>
                <a:spcPct val="90000"/>
              </a:lnSpc>
              <a:buNone/>
              <a:tabLst>
                <a:tab pos="1028700" algn="l"/>
                <a:tab pos="3263900" algn="l"/>
                <a:tab pos="4349750" algn="l"/>
                <a:tab pos="5715000" algn="l"/>
              </a:tabLst>
            </a:pPr>
            <a:r>
              <a:rPr lang="en-US" dirty="0" smtClean="0"/>
              <a:t>	3DES	64/168	 	13</a:t>
            </a:r>
          </a:p>
          <a:p>
            <a:pPr marL="0" indent="0" eaLnBrk="1" hangingPunct="1">
              <a:spcBef>
                <a:spcPts val="1224"/>
              </a:spcBef>
              <a:buNone/>
              <a:tabLst>
                <a:tab pos="1028700" algn="l"/>
                <a:tab pos="3263900" algn="l"/>
                <a:tab pos="4349750" algn="l"/>
                <a:tab pos="5715000" algn="l"/>
              </a:tabLst>
            </a:pPr>
            <a:r>
              <a:rPr lang="en-US" dirty="0" smtClean="0"/>
              <a:t>	AES-128	128/128		109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21268" y="3994150"/>
            <a:ext cx="597932" cy="838200"/>
            <a:chOff x="621268" y="3562350"/>
            <a:chExt cx="597932" cy="838200"/>
          </a:xfrm>
        </p:grpSpPr>
        <p:sp>
          <p:nvSpPr>
            <p:cNvPr id="5" name="Left Brace 4"/>
            <p:cNvSpPr/>
            <p:nvPr/>
          </p:nvSpPr>
          <p:spPr>
            <a:xfrm>
              <a:off x="1143000" y="3562350"/>
              <a:ext cx="76200" cy="8382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463532" y="3797282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9600" y="2038350"/>
            <a:ext cx="579119" cy="1447800"/>
            <a:chOff x="609600" y="2038350"/>
            <a:chExt cx="579119" cy="1447800"/>
          </a:xfrm>
        </p:grpSpPr>
        <p:sp>
          <p:nvSpPr>
            <p:cNvPr id="2" name="Left Brace 1"/>
            <p:cNvSpPr/>
            <p:nvPr/>
          </p:nvSpPr>
          <p:spPr>
            <a:xfrm>
              <a:off x="1143000" y="2038350"/>
              <a:ext cx="45719" cy="14478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372985" y="2503565"/>
              <a:ext cx="842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0177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Abstractly:   PRPs </a:t>
            </a:r>
            <a:r>
              <a:rPr lang="en-US" dirty="0"/>
              <a:t>and PRFs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763000" cy="42291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Pseudo Random Function   (</a:t>
            </a:r>
            <a:r>
              <a:rPr lang="en-US" b="1" dirty="0"/>
              <a:t>PRF</a:t>
            </a:r>
            <a:r>
              <a:rPr lang="en-US" dirty="0"/>
              <a:t>)    </a:t>
            </a:r>
            <a:r>
              <a:rPr lang="en-US" sz="2000" dirty="0"/>
              <a:t>defined over (K,X,Y):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/>
              <a:t>			F:  K </a:t>
            </a:r>
            <a:r>
              <a:rPr lang="en-US" dirty="0">
                <a:sym typeface="Symbol" pitchFamily="18" charset="2"/>
              </a:rPr>
              <a:t> X    Y   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	such that exists “efficient” algorithm to </a:t>
            </a:r>
            <a:r>
              <a:rPr lang="en-US" dirty="0" smtClean="0">
                <a:sym typeface="Symbol" pitchFamily="18" charset="2"/>
              </a:rPr>
              <a:t>evaluate </a:t>
            </a:r>
            <a:r>
              <a:rPr lang="en-US" dirty="0">
                <a:sym typeface="Symbol" pitchFamily="18" charset="2"/>
              </a:rPr>
              <a:t>F(</a:t>
            </a:r>
            <a:r>
              <a:rPr lang="en-US" dirty="0" err="1">
                <a:sym typeface="Symbol" pitchFamily="18" charset="2"/>
              </a:rPr>
              <a:t>k,x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>
              <a:lnSpc>
                <a:spcPct val="120000"/>
              </a:lnSpc>
            </a:pPr>
            <a:endParaRPr lang="en-US" dirty="0"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en-US" dirty="0">
                <a:sym typeface="Symbol" pitchFamily="18" charset="2"/>
              </a:rPr>
              <a:t>Pseudo Random Permutation   (</a:t>
            </a:r>
            <a:r>
              <a:rPr lang="en-US" b="1" dirty="0">
                <a:sym typeface="Symbol" pitchFamily="18" charset="2"/>
              </a:rPr>
              <a:t>PRP</a:t>
            </a:r>
            <a:r>
              <a:rPr lang="en-US" dirty="0">
                <a:sym typeface="Symbol" pitchFamily="18" charset="2"/>
              </a:rPr>
              <a:t>)    </a:t>
            </a:r>
            <a:r>
              <a:rPr lang="en-US" sz="2000" dirty="0">
                <a:sym typeface="Symbol" pitchFamily="18" charset="2"/>
              </a:rPr>
              <a:t>defined over (K,X):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			E:   </a:t>
            </a:r>
            <a:r>
              <a:rPr lang="en-US" dirty="0"/>
              <a:t>K </a:t>
            </a:r>
            <a:r>
              <a:rPr lang="en-US" dirty="0">
                <a:sym typeface="Symbol" pitchFamily="18" charset="2"/>
              </a:rPr>
              <a:t> X    X    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	such that: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	1. Exists “efficient” </a:t>
            </a:r>
            <a:r>
              <a:rPr lang="en-US" u="sng" dirty="0" smtClean="0">
                <a:sym typeface="Symbol" pitchFamily="18" charset="2"/>
              </a:rPr>
              <a:t>deterministic</a:t>
            </a:r>
            <a:r>
              <a:rPr lang="en-US" dirty="0" smtClean="0">
                <a:sym typeface="Symbol" pitchFamily="18" charset="2"/>
              </a:rPr>
              <a:t> algorithm </a:t>
            </a:r>
            <a:r>
              <a:rPr lang="en-US" dirty="0">
                <a:sym typeface="Symbol" pitchFamily="18" charset="2"/>
              </a:rPr>
              <a:t>to </a:t>
            </a:r>
            <a:r>
              <a:rPr lang="en-US" dirty="0" smtClean="0">
                <a:sym typeface="Symbol" pitchFamily="18" charset="2"/>
              </a:rPr>
              <a:t>evaluate  E(</a:t>
            </a:r>
            <a:r>
              <a:rPr lang="en-US" dirty="0" err="1" smtClean="0">
                <a:sym typeface="Symbol" pitchFamily="18" charset="2"/>
              </a:rPr>
              <a:t>k,x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		2. </a:t>
            </a:r>
            <a:r>
              <a:rPr lang="en-US" dirty="0" smtClean="0">
                <a:sym typeface="Symbol" pitchFamily="18" charset="2"/>
              </a:rPr>
              <a:t>The function   </a:t>
            </a:r>
            <a:r>
              <a:rPr lang="en-US" dirty="0">
                <a:sym typeface="Symbol" pitchFamily="18" charset="2"/>
              </a:rPr>
              <a:t>E( k,  )   is  one-to-one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		3. Exists “efficient” </a:t>
            </a:r>
            <a:r>
              <a:rPr lang="en-US" dirty="0" smtClean="0">
                <a:sym typeface="Symbol" pitchFamily="18" charset="2"/>
              </a:rPr>
              <a:t>inversion algorithm   D(</a:t>
            </a:r>
            <a:r>
              <a:rPr lang="en-US" dirty="0" err="1" smtClean="0">
                <a:sym typeface="Symbol" pitchFamily="18" charset="2"/>
              </a:rPr>
              <a:t>k,y</a:t>
            </a:r>
            <a:r>
              <a:rPr lang="en-US" dirty="0" smtClean="0">
                <a:sym typeface="Symbol" pitchFamily="18" charset="2"/>
              </a:rPr>
              <a:t>)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0" y="23431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2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28700"/>
            <a:ext cx="8991600" cy="382905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endParaRPr lang="en-US" u="sng" dirty="0"/>
          </a:p>
          <a:p>
            <a:pPr>
              <a:lnSpc>
                <a:spcPct val="120000"/>
              </a:lnSpc>
            </a:pPr>
            <a:r>
              <a:rPr lang="en-US" u="sng" dirty="0"/>
              <a:t>Example PRPs</a:t>
            </a:r>
            <a:r>
              <a:rPr lang="en-US" dirty="0"/>
              <a:t>:    3DES,   AES,   …</a:t>
            </a:r>
          </a:p>
          <a:p>
            <a:pPr lvl="1">
              <a:lnSpc>
                <a:spcPct val="120000"/>
              </a:lnSpc>
              <a:spcBef>
                <a:spcPct val="60000"/>
              </a:spcBef>
              <a:buFontTx/>
              <a:buNone/>
            </a:pPr>
            <a:r>
              <a:rPr lang="en-US" dirty="0"/>
              <a:t>  </a:t>
            </a:r>
            <a:r>
              <a:rPr lang="en-US" dirty="0" smtClean="0"/>
              <a:t>  AES</a:t>
            </a:r>
            <a:r>
              <a:rPr lang="en-US" dirty="0"/>
              <a:t>:   K </a:t>
            </a:r>
            <a:r>
              <a:rPr lang="en-US" dirty="0">
                <a:sym typeface="Symbol" pitchFamily="18" charset="2"/>
              </a:rPr>
              <a:t> X    X</a:t>
            </a:r>
            <a:r>
              <a:rPr lang="en-US" dirty="0"/>
              <a:t>        where      K = X = {0,1}</a:t>
            </a:r>
            <a:r>
              <a:rPr lang="en-US" baseline="30000" dirty="0"/>
              <a:t>128</a:t>
            </a:r>
            <a:r>
              <a:rPr lang="en-US" dirty="0"/>
              <a:t>  </a:t>
            </a:r>
            <a:endParaRPr lang="en-US" dirty="0" smtClean="0"/>
          </a:p>
          <a:p>
            <a:pPr lvl="1">
              <a:lnSpc>
                <a:spcPct val="120000"/>
              </a:lnSpc>
              <a:spcBef>
                <a:spcPts val="1728"/>
              </a:spcBef>
              <a:buNone/>
            </a:pPr>
            <a:r>
              <a:rPr lang="en-US" baseline="30000" dirty="0" smtClean="0"/>
              <a:t>	</a:t>
            </a:r>
            <a:r>
              <a:rPr lang="en-US" dirty="0" smtClean="0"/>
              <a:t>3DES:   K </a:t>
            </a:r>
            <a:r>
              <a:rPr lang="en-US" dirty="0" smtClean="0">
                <a:sym typeface="Symbol" pitchFamily="18" charset="2"/>
              </a:rPr>
              <a:t> X    X</a:t>
            </a:r>
            <a:r>
              <a:rPr lang="en-US" dirty="0" smtClean="0"/>
              <a:t>      where      X = {0,1}</a:t>
            </a:r>
            <a:r>
              <a:rPr lang="en-US" baseline="30000" dirty="0" smtClean="0"/>
              <a:t>64</a:t>
            </a:r>
            <a:r>
              <a:rPr lang="en-US" dirty="0" smtClean="0"/>
              <a:t> ,  K = {0,1}</a:t>
            </a:r>
            <a:r>
              <a:rPr lang="en-US" baseline="30000" dirty="0" smtClean="0"/>
              <a:t>168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Functionally, any PRP is also a PRF.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PRP is a PRF where X=Y and is efficiently invertible.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03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28650"/>
          </a:xfrm>
        </p:spPr>
        <p:txBody>
          <a:bodyPr>
            <a:normAutofit fontScale="90000"/>
          </a:bodyPr>
          <a:lstStyle/>
          <a:p>
            <a:r>
              <a:rPr lang="en-US"/>
              <a:t>Secure PRFs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4457700"/>
          </a:xfrm>
        </p:spPr>
        <p:txBody>
          <a:bodyPr/>
          <a:lstStyle/>
          <a:p>
            <a:r>
              <a:rPr lang="en-US" dirty="0"/>
              <a:t>Let   F:  K </a:t>
            </a:r>
            <a:r>
              <a:rPr lang="en-US" dirty="0">
                <a:sym typeface="Symbol" pitchFamily="18" charset="2"/>
              </a:rPr>
              <a:t> X    Y   be a PRF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		Funs[X,Y]:     the set of </a:t>
            </a:r>
            <a:r>
              <a:rPr lang="en-US" b="1" u="sng" dirty="0"/>
              <a:t>all</a:t>
            </a:r>
            <a:r>
              <a:rPr lang="en-US" dirty="0"/>
              <a:t> functions from X to Y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dirty="0">
                <a:sym typeface="Symbol" pitchFamily="18" charset="2"/>
              </a:rPr>
              <a:t>		S</a:t>
            </a:r>
            <a:r>
              <a:rPr lang="en-US" baseline="-25000" dirty="0">
                <a:sym typeface="Symbol" pitchFamily="18" charset="2"/>
              </a:rPr>
              <a:t>F</a:t>
            </a:r>
            <a:r>
              <a:rPr lang="en-US" dirty="0">
                <a:sym typeface="Symbol" pitchFamily="18" charset="2"/>
              </a:rPr>
              <a:t> =  {  F(k,</a:t>
            </a:r>
            <a:r>
              <a:rPr lang="en-US" sz="2800" b="1" dirty="0">
                <a:sym typeface="Symbol" pitchFamily="18" charset="2"/>
              </a:rPr>
              <a:t></a:t>
            </a:r>
            <a:r>
              <a:rPr lang="en-US" dirty="0">
                <a:sym typeface="Symbol" pitchFamily="18" charset="2"/>
              </a:rPr>
              <a:t>)   </a:t>
            </a:r>
            <a:r>
              <a:rPr lang="en-US" dirty="0" err="1">
                <a:sym typeface="Symbol" pitchFamily="18" charset="2"/>
              </a:rPr>
              <a:t>s.t.</a:t>
            </a:r>
            <a:r>
              <a:rPr lang="en-US" dirty="0">
                <a:sym typeface="Symbol" pitchFamily="18" charset="2"/>
              </a:rPr>
              <a:t>   k  K  }           Funs[X,Y]</a:t>
            </a:r>
          </a:p>
          <a:p>
            <a:pPr>
              <a:spcBef>
                <a:spcPts val="2232"/>
              </a:spcBef>
            </a:pPr>
            <a:r>
              <a:rPr lang="en-US" u="sng" dirty="0">
                <a:sym typeface="Symbol" pitchFamily="18" charset="2"/>
              </a:rPr>
              <a:t>Intuition</a:t>
            </a:r>
            <a:r>
              <a:rPr lang="en-US" dirty="0">
                <a:sym typeface="Symbol" pitchFamily="18" charset="2"/>
              </a:rPr>
              <a:t>:   a PRF is </a:t>
            </a:r>
            <a:r>
              <a:rPr lang="en-US" b="1" dirty="0">
                <a:sym typeface="Symbol" pitchFamily="18" charset="2"/>
              </a:rPr>
              <a:t>secure</a:t>
            </a:r>
            <a:r>
              <a:rPr lang="en-US" dirty="0">
                <a:sym typeface="Symbol" pitchFamily="18" charset="2"/>
              </a:rPr>
              <a:t> if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	a random function in </a:t>
            </a:r>
            <a:r>
              <a:rPr lang="en-US" dirty="0"/>
              <a:t>Funs[X,Y] is indistinguishable from </a:t>
            </a:r>
            <a:br>
              <a:rPr lang="en-US" dirty="0"/>
            </a:br>
            <a:r>
              <a:rPr lang="en-US" dirty="0"/>
              <a:t>	a random function in S</a:t>
            </a:r>
            <a:r>
              <a:rPr lang="en-US" baseline="-25000" dirty="0"/>
              <a:t>F</a:t>
            </a:r>
            <a:endParaRPr lang="en-US" dirty="0">
              <a:sym typeface="Symbol" pitchFamily="18" charset="2"/>
            </a:endParaRPr>
          </a:p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66800" y="3790950"/>
            <a:ext cx="2174939" cy="1226046"/>
            <a:chOff x="6396038" y="3714750"/>
            <a:chExt cx="2174939" cy="1226046"/>
          </a:xfrm>
        </p:grpSpPr>
        <p:sp>
          <p:nvSpPr>
            <p:cNvPr id="25605" name="Oval 5"/>
            <p:cNvSpPr>
              <a:spLocks noChangeAspect="1" noChangeArrowheads="1"/>
            </p:cNvSpPr>
            <p:nvPr/>
          </p:nvSpPr>
          <p:spPr bwMode="auto">
            <a:xfrm>
              <a:off x="6396038" y="3714750"/>
              <a:ext cx="684212" cy="513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6477001" y="3714750"/>
              <a:ext cx="42035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S</a:t>
              </a:r>
              <a:r>
                <a:rPr lang="en-US" sz="2400" baseline="-25000"/>
                <a:t>F</a:t>
              </a:r>
              <a:endParaRPr lang="en-US" sz="2400">
                <a:sym typeface="Symbol" pitchFamily="18" charset="2"/>
              </a:endParaRPr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 flipH="1" flipV="1">
              <a:off x="6853238" y="4057650"/>
              <a:ext cx="685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09" name="Text Box 9"/>
            <p:cNvSpPr txBox="1">
              <a:spLocks noChangeArrowheads="1"/>
            </p:cNvSpPr>
            <p:nvPr/>
          </p:nvSpPr>
          <p:spPr bwMode="auto">
            <a:xfrm>
              <a:off x="7386638" y="4479131"/>
              <a:ext cx="118433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Size |K|</a:t>
              </a:r>
            </a:p>
          </p:txBody>
        </p:sp>
      </p:grpSp>
      <p:grpSp>
        <p:nvGrpSpPr>
          <p:cNvPr id="25615" name="Group 15"/>
          <p:cNvGrpSpPr>
            <a:grpSpLocks/>
          </p:cNvGrpSpPr>
          <p:nvPr/>
        </p:nvGrpSpPr>
        <p:grpSpPr bwMode="auto">
          <a:xfrm>
            <a:off x="4343400" y="3333749"/>
            <a:ext cx="4213225" cy="1771650"/>
            <a:chOff x="1200" y="2688"/>
            <a:chExt cx="2654" cy="1488"/>
          </a:xfrm>
        </p:grpSpPr>
        <p:sp>
          <p:nvSpPr>
            <p:cNvPr id="25604" name="Oval 4"/>
            <p:cNvSpPr>
              <a:spLocks noChangeAspect="1" noChangeArrowheads="1"/>
            </p:cNvSpPr>
            <p:nvPr/>
          </p:nvSpPr>
          <p:spPr bwMode="auto">
            <a:xfrm>
              <a:off x="1200" y="2688"/>
              <a:ext cx="1487" cy="14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/>
                <a:t>Funs[X,Y]</a:t>
              </a:r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 flipH="1" flipV="1">
              <a:off x="2448" y="3630"/>
              <a:ext cx="48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12" name="Text Box 12"/>
            <p:cNvSpPr txBox="1">
              <a:spLocks noChangeArrowheads="1"/>
            </p:cNvSpPr>
            <p:nvPr/>
          </p:nvSpPr>
          <p:spPr bwMode="auto">
            <a:xfrm>
              <a:off x="2928" y="3584"/>
              <a:ext cx="926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Size |Y|</a:t>
              </a:r>
              <a:r>
                <a:rPr lang="en-US" sz="2400" baseline="60000" dirty="0"/>
                <a:t>|X|</a:t>
              </a:r>
            </a:p>
          </p:txBody>
        </p:sp>
      </p:grpSp>
      <p:sp>
        <p:nvSpPr>
          <p:cNvPr id="25613" name="AutoShape 13"/>
          <p:cNvSpPr>
            <a:spLocks/>
          </p:cNvSpPr>
          <p:nvPr/>
        </p:nvSpPr>
        <p:spPr bwMode="auto">
          <a:xfrm>
            <a:off x="990600" y="1276350"/>
            <a:ext cx="228600" cy="1066800"/>
          </a:xfrm>
          <a:prstGeom prst="lef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0" y="24955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7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628650"/>
          </a:xfrm>
        </p:spPr>
        <p:txBody>
          <a:bodyPr>
            <a:normAutofit fontScale="90000"/>
          </a:bodyPr>
          <a:lstStyle/>
          <a:p>
            <a:r>
              <a:rPr lang="en-US" dirty="0"/>
              <a:t>Secure PRFs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90550"/>
            <a:ext cx="8686800" cy="4400550"/>
          </a:xfrm>
        </p:spPr>
        <p:txBody>
          <a:bodyPr/>
          <a:lstStyle/>
          <a:p>
            <a:r>
              <a:rPr lang="en-US" dirty="0"/>
              <a:t>Let   F:  K </a:t>
            </a:r>
            <a:r>
              <a:rPr lang="en-US" dirty="0">
                <a:sym typeface="Symbol" pitchFamily="18" charset="2"/>
              </a:rPr>
              <a:t> X    Y   be a PRF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		Funs[X,Y]:     the set of </a:t>
            </a:r>
            <a:r>
              <a:rPr lang="en-US" b="1" u="sng" dirty="0"/>
              <a:t>all</a:t>
            </a:r>
            <a:r>
              <a:rPr lang="en-US" dirty="0"/>
              <a:t> functions from X to Y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dirty="0">
                <a:sym typeface="Symbol" pitchFamily="18" charset="2"/>
              </a:rPr>
              <a:t>		S</a:t>
            </a:r>
            <a:r>
              <a:rPr lang="en-US" baseline="-25000" dirty="0">
                <a:sym typeface="Symbol" pitchFamily="18" charset="2"/>
              </a:rPr>
              <a:t>F</a:t>
            </a:r>
            <a:r>
              <a:rPr lang="en-US" dirty="0">
                <a:sym typeface="Symbol" pitchFamily="18" charset="2"/>
              </a:rPr>
              <a:t> =  {  F(k,</a:t>
            </a:r>
            <a:r>
              <a:rPr lang="en-US" sz="2800" b="1" dirty="0">
                <a:sym typeface="Symbol" pitchFamily="18" charset="2"/>
              </a:rPr>
              <a:t></a:t>
            </a:r>
            <a:r>
              <a:rPr lang="en-US" dirty="0">
                <a:sym typeface="Symbol" pitchFamily="18" charset="2"/>
              </a:rPr>
              <a:t>)   </a:t>
            </a:r>
            <a:r>
              <a:rPr lang="en-US" dirty="0" err="1">
                <a:sym typeface="Symbol" pitchFamily="18" charset="2"/>
              </a:rPr>
              <a:t>s.t.</a:t>
            </a:r>
            <a:r>
              <a:rPr lang="en-US" dirty="0">
                <a:sym typeface="Symbol" pitchFamily="18" charset="2"/>
              </a:rPr>
              <a:t>   k  K  }           Funs[X,Y]</a:t>
            </a:r>
          </a:p>
          <a:p>
            <a:pPr>
              <a:spcBef>
                <a:spcPct val="140000"/>
              </a:spcBef>
            </a:pPr>
            <a:r>
              <a:rPr lang="en-US" u="sng" dirty="0">
                <a:sym typeface="Symbol" pitchFamily="18" charset="2"/>
              </a:rPr>
              <a:t>Intuition</a:t>
            </a:r>
            <a:r>
              <a:rPr lang="en-US" dirty="0">
                <a:sym typeface="Symbol" pitchFamily="18" charset="2"/>
              </a:rPr>
              <a:t>:   a PRF is </a:t>
            </a:r>
            <a:r>
              <a:rPr lang="en-US" b="1" dirty="0">
                <a:sym typeface="Symbol" pitchFamily="18" charset="2"/>
              </a:rPr>
              <a:t>secure</a:t>
            </a:r>
            <a:r>
              <a:rPr lang="en-US" dirty="0">
                <a:sym typeface="Symbol" pitchFamily="18" charset="2"/>
              </a:rPr>
              <a:t> if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	a random function in </a:t>
            </a:r>
            <a:r>
              <a:rPr lang="en-US" dirty="0"/>
              <a:t>Funs[X,Y] is indistinguishable from </a:t>
            </a:r>
            <a:br>
              <a:rPr lang="en-US" dirty="0"/>
            </a:br>
            <a:r>
              <a:rPr lang="en-US" dirty="0"/>
              <a:t>	a random function in S</a:t>
            </a:r>
            <a:r>
              <a:rPr lang="en-US" baseline="-25000" dirty="0"/>
              <a:t>F</a:t>
            </a:r>
            <a:endParaRPr lang="en-US" dirty="0"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25613" name="AutoShape 13"/>
          <p:cNvSpPr>
            <a:spLocks/>
          </p:cNvSpPr>
          <p:nvPr/>
        </p:nvSpPr>
        <p:spPr bwMode="auto">
          <a:xfrm>
            <a:off x="914400" y="1219200"/>
            <a:ext cx="152400" cy="1123950"/>
          </a:xfrm>
          <a:prstGeom prst="lef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0" y="25717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5" name="Group 34"/>
          <p:cNvGrpSpPr>
            <a:grpSpLocks/>
          </p:cNvGrpSpPr>
          <p:nvPr/>
        </p:nvGrpSpPr>
        <p:grpSpPr bwMode="auto">
          <a:xfrm>
            <a:off x="5638800" y="3562350"/>
            <a:ext cx="3505200" cy="1581150"/>
            <a:chOff x="4800600" y="3733800"/>
            <a:chExt cx="4191000" cy="266700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4800600" y="3733800"/>
              <a:ext cx="4191000" cy="2667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7" name="Cloud 16"/>
            <p:cNvSpPr/>
            <p:nvPr/>
          </p:nvSpPr>
          <p:spPr bwMode="auto">
            <a:xfrm>
              <a:off x="5562600" y="5181601"/>
              <a:ext cx="1524000" cy="1066800"/>
            </a:xfrm>
            <a:prstGeom prst="cloud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k </a:t>
              </a:r>
              <a:r>
                <a:rPr lang="en-US" dirty="0">
                  <a:latin typeface="+mn-lt"/>
                  <a:sym typeface="Symbol"/>
                </a:rPr>
                <a:t> K</a:t>
              </a:r>
              <a:endParaRPr lang="en-US" dirty="0">
                <a:latin typeface="+mn-lt"/>
              </a:endParaRPr>
            </a:p>
          </p:txBody>
        </p:sp>
        <p:sp>
          <p:nvSpPr>
            <p:cNvPr id="18" name="Cloud 17"/>
            <p:cNvSpPr/>
            <p:nvPr/>
          </p:nvSpPr>
          <p:spPr bwMode="auto">
            <a:xfrm>
              <a:off x="5165035" y="3886199"/>
              <a:ext cx="3750365" cy="1066800"/>
            </a:xfrm>
            <a:prstGeom prst="cloud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f </a:t>
              </a:r>
              <a:r>
                <a:rPr lang="en-US" dirty="0">
                  <a:latin typeface="+mn-lt"/>
                  <a:sym typeface="Symbol"/>
                </a:rPr>
                <a:t> </a:t>
              </a:r>
              <a:r>
                <a:rPr lang="en-US" sz="2000" dirty="0">
                  <a:latin typeface="+mn-lt"/>
                  <a:sym typeface="Symbol"/>
                </a:rPr>
                <a:t>Funs[X,Y]</a:t>
              </a:r>
              <a:endParaRPr lang="en-US" dirty="0">
                <a:latin typeface="+mn-lt"/>
              </a:endParaRPr>
            </a:p>
          </p:txBody>
        </p:sp>
      </p:grpSp>
      <p:pic>
        <p:nvPicPr>
          <p:cNvPr id="19" name="Picture 2" descr="C:\Users\dabo\AppData\Local\Microsoft\Windows\Temporary Internet Files\Content.IE5\HEB3KRDO\MCj043593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4726" y="4156231"/>
            <a:ext cx="1233487" cy="732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Group 35"/>
          <p:cNvGrpSpPr>
            <a:grpSpLocks/>
          </p:cNvGrpSpPr>
          <p:nvPr/>
        </p:nvGrpSpPr>
        <p:grpSpPr bwMode="auto">
          <a:xfrm>
            <a:off x="2081212" y="4088365"/>
            <a:ext cx="3505200" cy="685800"/>
            <a:chOff x="2133600" y="4572000"/>
            <a:chExt cx="3505200" cy="914400"/>
          </a:xfrm>
        </p:grpSpPr>
        <p:sp>
          <p:nvSpPr>
            <p:cNvPr id="21" name="TextBox 20"/>
            <p:cNvSpPr txBox="1"/>
            <p:nvPr/>
          </p:nvSpPr>
          <p:spPr>
            <a:xfrm>
              <a:off x="2819400" y="4572000"/>
              <a:ext cx="673381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</a:rPr>
                <a:t>x </a:t>
              </a:r>
              <a:r>
                <a:rPr lang="en-US" dirty="0">
                  <a:latin typeface="+mn-lt"/>
                  <a:sym typeface="Symbol"/>
                </a:rPr>
                <a:t> X</a:t>
              </a:r>
              <a:endParaRPr lang="en-US" dirty="0">
                <a:latin typeface="+mn-lt"/>
              </a:endParaRPr>
            </a:p>
          </p:txBody>
        </p:sp>
        <p:grpSp>
          <p:nvGrpSpPr>
            <p:cNvPr id="22" name="Group 26"/>
            <p:cNvGrpSpPr>
              <a:grpSpLocks/>
            </p:cNvGrpSpPr>
            <p:nvPr/>
          </p:nvGrpSpPr>
          <p:grpSpPr bwMode="auto">
            <a:xfrm>
              <a:off x="2133600" y="4648200"/>
              <a:ext cx="3505200" cy="838200"/>
              <a:chOff x="2819400" y="4419600"/>
              <a:chExt cx="2819400" cy="838200"/>
            </a:xfrm>
          </p:grpSpPr>
          <p:cxnSp>
            <p:nvCxnSpPr>
              <p:cNvPr id="23" name="Straight Arrow Connector 8"/>
              <p:cNvCxnSpPr>
                <a:cxnSpLocks noChangeShapeType="1"/>
              </p:cNvCxnSpPr>
              <p:nvPr/>
            </p:nvCxnSpPr>
            <p:spPr bwMode="auto">
              <a:xfrm>
                <a:off x="2819400" y="4800600"/>
                <a:ext cx="2286000" cy="1588"/>
              </a:xfrm>
              <a:prstGeom prst="straightConnector1">
                <a:avLst/>
              </a:prstGeom>
              <a:noFill/>
              <a:ln w="57150" algn="ctr">
                <a:solidFill>
                  <a:srgbClr val="FFCC00"/>
                </a:solidFill>
                <a:round/>
                <a:headEnd/>
                <a:tailEnd/>
              </a:ln>
            </p:spPr>
          </p:cxnSp>
          <p:cxnSp>
            <p:nvCxnSpPr>
              <p:cNvPr id="24" name="Straight Arrow Connector 15"/>
              <p:cNvCxnSpPr>
                <a:cxnSpLocks noChangeShapeType="1"/>
              </p:cNvCxnSpPr>
              <p:nvPr/>
            </p:nvCxnSpPr>
            <p:spPr bwMode="auto">
              <a:xfrm flipV="1">
                <a:off x="5105400" y="4419600"/>
                <a:ext cx="533400" cy="381000"/>
              </a:xfrm>
              <a:prstGeom prst="straightConnector1">
                <a:avLst/>
              </a:prstGeom>
              <a:noFill/>
              <a:ln w="57150" algn="ctr">
                <a:solidFill>
                  <a:srgbClr val="FFCC00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5" name="Straight Arrow Connector 17"/>
              <p:cNvCxnSpPr>
                <a:cxnSpLocks noChangeShapeType="1"/>
              </p:cNvCxnSpPr>
              <p:nvPr/>
            </p:nvCxnSpPr>
            <p:spPr bwMode="auto">
              <a:xfrm>
                <a:off x="5105400" y="4800600"/>
                <a:ext cx="533400" cy="457200"/>
              </a:xfrm>
              <a:prstGeom prst="straightConnector1">
                <a:avLst/>
              </a:prstGeom>
              <a:noFill/>
              <a:ln w="57150" algn="ctr">
                <a:solidFill>
                  <a:srgbClr val="FFCC00"/>
                </a:solidFill>
                <a:round/>
                <a:headEnd/>
                <a:tailEnd type="arrow" w="med" len="med"/>
              </a:ln>
            </p:spPr>
          </p:cxnSp>
        </p:grpSp>
      </p:grpSp>
      <p:grpSp>
        <p:nvGrpSpPr>
          <p:cNvPr id="26" name="Group 36"/>
          <p:cNvGrpSpPr>
            <a:grpSpLocks/>
          </p:cNvGrpSpPr>
          <p:nvPr/>
        </p:nvGrpSpPr>
        <p:grpSpPr bwMode="auto">
          <a:xfrm>
            <a:off x="2081212" y="4717015"/>
            <a:ext cx="2971800" cy="369335"/>
            <a:chOff x="2133600" y="5410200"/>
            <a:chExt cx="2971800" cy="492129"/>
          </a:xfrm>
        </p:grpSpPr>
        <p:cxnSp>
          <p:nvCxnSpPr>
            <p:cNvPr id="27" name="Straight Arrow Connector 28"/>
            <p:cNvCxnSpPr>
              <a:cxnSpLocks noChangeShapeType="1"/>
            </p:cNvCxnSpPr>
            <p:nvPr/>
          </p:nvCxnSpPr>
          <p:spPr bwMode="auto">
            <a:xfrm rot="10800000">
              <a:off x="2133600" y="5410200"/>
              <a:ext cx="2971800" cy="1588"/>
            </a:xfrm>
            <a:prstGeom prst="straightConnector1">
              <a:avLst/>
            </a:prstGeom>
            <a:noFill/>
            <a:ln w="38100" algn="ctr">
              <a:solidFill>
                <a:srgbClr val="FFCC00"/>
              </a:solidFill>
              <a:round/>
              <a:headEnd/>
              <a:tailEnd type="arrow" w="med" len="med"/>
            </a:ln>
          </p:spPr>
        </p:cxnSp>
        <p:sp>
          <p:nvSpPr>
            <p:cNvPr id="28" name="TextBox 27"/>
            <p:cNvSpPr txBox="1"/>
            <p:nvPr/>
          </p:nvSpPr>
          <p:spPr>
            <a:xfrm>
              <a:off x="2286000" y="5410204"/>
              <a:ext cx="1625903" cy="4921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</a:rPr>
                <a:t>f(x)  or  F(</a:t>
              </a:r>
              <a:r>
                <a:rPr lang="en-US" dirty="0" err="1">
                  <a:latin typeface="+mn-lt"/>
                </a:rPr>
                <a:t>k,x</a:t>
              </a:r>
              <a:r>
                <a:rPr lang="en-US" smtClean="0">
                  <a:latin typeface="+mn-lt"/>
                </a:rPr>
                <a:t>)  ?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52400" y="4316965"/>
            <a:ext cx="68382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+mn-lt"/>
              </a:rPr>
              <a:t>???</a:t>
            </a:r>
          </a:p>
        </p:txBody>
      </p:sp>
      <p:sp>
        <p:nvSpPr>
          <p:cNvPr id="30" name="AutoShape 24"/>
          <p:cNvSpPr>
            <a:spLocks noChangeArrowheads="1"/>
          </p:cNvSpPr>
          <p:nvPr/>
        </p:nvSpPr>
        <p:spPr bwMode="auto">
          <a:xfrm flipV="1">
            <a:off x="4367212" y="4088365"/>
            <a:ext cx="228600" cy="914400"/>
          </a:xfrm>
          <a:prstGeom prst="curvedLeftArrow">
            <a:avLst>
              <a:gd name="adj1" fmla="val 80000"/>
              <a:gd name="adj2" fmla="val 1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38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628650"/>
          </a:xfrm>
        </p:spPr>
        <p:txBody>
          <a:bodyPr>
            <a:normAutofit fontScale="90000"/>
          </a:bodyPr>
          <a:lstStyle/>
          <a:p>
            <a:r>
              <a:rPr lang="en-US" dirty="0"/>
              <a:t>Secure </a:t>
            </a:r>
            <a:r>
              <a:rPr lang="en-US" dirty="0" smtClean="0"/>
              <a:t>PRPs   </a:t>
            </a:r>
            <a:r>
              <a:rPr lang="en-US" sz="2200" dirty="0" smtClean="0"/>
              <a:t>(secure block cipher)</a:t>
            </a:r>
            <a:endParaRPr lang="en-US" sz="2200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90550"/>
            <a:ext cx="8686800" cy="4400550"/>
          </a:xfrm>
        </p:spPr>
        <p:txBody>
          <a:bodyPr/>
          <a:lstStyle/>
          <a:p>
            <a:r>
              <a:rPr lang="en-US" dirty="0"/>
              <a:t>Let   </a:t>
            </a:r>
            <a:r>
              <a:rPr lang="en-US" dirty="0" smtClean="0"/>
              <a:t>E:  </a:t>
            </a:r>
            <a:r>
              <a:rPr lang="en-US" dirty="0"/>
              <a:t>K </a:t>
            </a:r>
            <a:r>
              <a:rPr lang="en-US" dirty="0">
                <a:sym typeface="Symbol" pitchFamily="18" charset="2"/>
              </a:rPr>
              <a:t> X    Y   be a </a:t>
            </a:r>
            <a:r>
              <a:rPr lang="en-US" dirty="0" smtClean="0">
                <a:sym typeface="Symbol" pitchFamily="18" charset="2"/>
              </a:rPr>
              <a:t>PRP</a:t>
            </a:r>
            <a:endParaRPr lang="en-US" dirty="0">
              <a:sym typeface="Symbol" pitchFamily="18" charset="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		</a:t>
            </a:r>
            <a:r>
              <a:rPr lang="en-US" dirty="0" smtClean="0"/>
              <a:t>Perms[X]</a:t>
            </a:r>
            <a:r>
              <a:rPr lang="en-US" dirty="0"/>
              <a:t>:     the set of all </a:t>
            </a:r>
            <a:r>
              <a:rPr lang="en-US" b="1" u="sng" dirty="0" smtClean="0"/>
              <a:t>one-to-one </a:t>
            </a:r>
            <a:r>
              <a:rPr lang="en-US" dirty="0" smtClean="0"/>
              <a:t>functions from </a:t>
            </a:r>
            <a:r>
              <a:rPr lang="en-US" dirty="0"/>
              <a:t>X to Y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dirty="0">
                <a:sym typeface="Symbol" pitchFamily="18" charset="2"/>
              </a:rPr>
              <a:t>		S</a:t>
            </a:r>
            <a:r>
              <a:rPr lang="en-US" baseline="-25000" dirty="0">
                <a:sym typeface="Symbol" pitchFamily="18" charset="2"/>
              </a:rPr>
              <a:t>F</a:t>
            </a:r>
            <a:r>
              <a:rPr lang="en-US" dirty="0">
                <a:sym typeface="Symbol" pitchFamily="18" charset="2"/>
              </a:rPr>
              <a:t> =  {  </a:t>
            </a:r>
            <a:r>
              <a:rPr lang="en-US" dirty="0" smtClean="0">
                <a:sym typeface="Symbol" pitchFamily="18" charset="2"/>
              </a:rPr>
              <a:t>E(</a:t>
            </a:r>
            <a:r>
              <a:rPr lang="en-US" dirty="0">
                <a:sym typeface="Symbol" pitchFamily="18" charset="2"/>
              </a:rPr>
              <a:t>k,</a:t>
            </a:r>
            <a:r>
              <a:rPr lang="en-US" sz="2800" b="1" dirty="0">
                <a:sym typeface="Symbol" pitchFamily="18" charset="2"/>
              </a:rPr>
              <a:t></a:t>
            </a:r>
            <a:r>
              <a:rPr lang="en-US" dirty="0">
                <a:sym typeface="Symbol" pitchFamily="18" charset="2"/>
              </a:rPr>
              <a:t>)   </a:t>
            </a:r>
            <a:r>
              <a:rPr lang="en-US" dirty="0" err="1">
                <a:sym typeface="Symbol" pitchFamily="18" charset="2"/>
              </a:rPr>
              <a:t>s.t.</a:t>
            </a:r>
            <a:r>
              <a:rPr lang="en-US" dirty="0">
                <a:sym typeface="Symbol" pitchFamily="18" charset="2"/>
              </a:rPr>
              <a:t>   k  K  }           </a:t>
            </a:r>
            <a:r>
              <a:rPr lang="en-US" dirty="0" smtClean="0">
                <a:sym typeface="Symbol" pitchFamily="18" charset="2"/>
              </a:rPr>
              <a:t>Perms[</a:t>
            </a:r>
            <a:r>
              <a:rPr lang="en-US" dirty="0">
                <a:sym typeface="Symbol" pitchFamily="18" charset="2"/>
              </a:rPr>
              <a:t>X,Y]</a:t>
            </a:r>
          </a:p>
          <a:p>
            <a:pPr>
              <a:spcBef>
                <a:spcPct val="140000"/>
              </a:spcBef>
            </a:pPr>
            <a:r>
              <a:rPr lang="en-US" u="sng" dirty="0">
                <a:sym typeface="Symbol" pitchFamily="18" charset="2"/>
              </a:rPr>
              <a:t>Intuition</a:t>
            </a:r>
            <a:r>
              <a:rPr lang="en-US" dirty="0">
                <a:sym typeface="Symbol" pitchFamily="18" charset="2"/>
              </a:rPr>
              <a:t>:   a </a:t>
            </a:r>
            <a:r>
              <a:rPr lang="en-US" dirty="0" smtClean="0">
                <a:sym typeface="Symbol" pitchFamily="18" charset="2"/>
              </a:rPr>
              <a:t>PRP </a:t>
            </a:r>
            <a:r>
              <a:rPr lang="en-US" dirty="0">
                <a:sym typeface="Symbol" pitchFamily="18" charset="2"/>
              </a:rPr>
              <a:t>is </a:t>
            </a:r>
            <a:r>
              <a:rPr lang="en-US" b="1" dirty="0">
                <a:sym typeface="Symbol" pitchFamily="18" charset="2"/>
              </a:rPr>
              <a:t>secure</a:t>
            </a:r>
            <a:r>
              <a:rPr lang="en-US" dirty="0">
                <a:sym typeface="Symbol" pitchFamily="18" charset="2"/>
              </a:rPr>
              <a:t> if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	a random function in </a:t>
            </a:r>
            <a:r>
              <a:rPr lang="en-US" dirty="0" smtClean="0"/>
              <a:t>Perms[X] </a:t>
            </a:r>
            <a:r>
              <a:rPr lang="en-US" dirty="0"/>
              <a:t>is indistinguishable from </a:t>
            </a:r>
            <a:br>
              <a:rPr lang="en-US" dirty="0"/>
            </a:br>
            <a:r>
              <a:rPr lang="en-US" dirty="0"/>
              <a:t>	a random function in S</a:t>
            </a:r>
            <a:r>
              <a:rPr lang="en-US" baseline="-25000" dirty="0"/>
              <a:t>F</a:t>
            </a:r>
            <a:endParaRPr lang="en-US" dirty="0"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25613" name="AutoShape 13"/>
          <p:cNvSpPr>
            <a:spLocks/>
          </p:cNvSpPr>
          <p:nvPr/>
        </p:nvSpPr>
        <p:spPr bwMode="auto">
          <a:xfrm>
            <a:off x="914400" y="1219200"/>
            <a:ext cx="152400" cy="1123950"/>
          </a:xfrm>
          <a:prstGeom prst="lef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0" y="25717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5" name="Group 34"/>
          <p:cNvGrpSpPr>
            <a:grpSpLocks/>
          </p:cNvGrpSpPr>
          <p:nvPr/>
        </p:nvGrpSpPr>
        <p:grpSpPr bwMode="auto">
          <a:xfrm>
            <a:off x="5638800" y="3562350"/>
            <a:ext cx="3505200" cy="1581150"/>
            <a:chOff x="4800600" y="3733800"/>
            <a:chExt cx="4191000" cy="266700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4800600" y="3733800"/>
              <a:ext cx="4191000" cy="2667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7" name="Cloud 16"/>
            <p:cNvSpPr/>
            <p:nvPr/>
          </p:nvSpPr>
          <p:spPr bwMode="auto">
            <a:xfrm>
              <a:off x="5562600" y="5181601"/>
              <a:ext cx="1524000" cy="1066800"/>
            </a:xfrm>
            <a:prstGeom prst="cloud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k </a:t>
              </a:r>
              <a:r>
                <a:rPr lang="en-US" dirty="0">
                  <a:latin typeface="+mn-lt"/>
                  <a:sym typeface="Symbol"/>
                </a:rPr>
                <a:t> K</a:t>
              </a:r>
              <a:endParaRPr lang="en-US" dirty="0">
                <a:latin typeface="+mn-lt"/>
              </a:endParaRPr>
            </a:p>
          </p:txBody>
        </p:sp>
        <p:sp>
          <p:nvSpPr>
            <p:cNvPr id="18" name="Cloud 17"/>
            <p:cNvSpPr/>
            <p:nvPr/>
          </p:nvSpPr>
          <p:spPr bwMode="auto">
            <a:xfrm>
              <a:off x="5165035" y="3886199"/>
              <a:ext cx="3750365" cy="1066800"/>
            </a:xfrm>
            <a:prstGeom prst="cloud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latin typeface="+mn-lt"/>
                </a:rPr>
                <a:t>π </a:t>
              </a:r>
              <a:r>
                <a:rPr lang="en-US" dirty="0">
                  <a:latin typeface="+mn-lt"/>
                  <a:sym typeface="Symbol"/>
                </a:rPr>
                <a:t> </a:t>
              </a:r>
              <a:r>
                <a:rPr lang="en-US" sz="2000" dirty="0" smtClean="0">
                  <a:sym typeface="Symbol"/>
                </a:rPr>
                <a:t>Perms</a:t>
              </a:r>
              <a:r>
                <a:rPr lang="en-US" sz="2000" dirty="0" smtClean="0">
                  <a:latin typeface="+mn-lt"/>
                  <a:sym typeface="Symbol"/>
                </a:rPr>
                <a:t>[X]</a:t>
              </a:r>
              <a:endParaRPr lang="en-US" dirty="0">
                <a:latin typeface="+mn-lt"/>
              </a:endParaRPr>
            </a:p>
          </p:txBody>
        </p:sp>
      </p:grpSp>
      <p:pic>
        <p:nvPicPr>
          <p:cNvPr id="19" name="Picture 2" descr="C:\Users\dabo\AppData\Local\Microsoft\Windows\Temporary Internet Files\Content.IE5\HEB3KRDO\MCj043593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4726" y="4156231"/>
            <a:ext cx="1233487" cy="732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Group 35"/>
          <p:cNvGrpSpPr>
            <a:grpSpLocks/>
          </p:cNvGrpSpPr>
          <p:nvPr/>
        </p:nvGrpSpPr>
        <p:grpSpPr bwMode="auto">
          <a:xfrm>
            <a:off x="2081212" y="4088365"/>
            <a:ext cx="3505200" cy="685800"/>
            <a:chOff x="2133600" y="4572000"/>
            <a:chExt cx="3505200" cy="914400"/>
          </a:xfrm>
        </p:grpSpPr>
        <p:sp>
          <p:nvSpPr>
            <p:cNvPr id="21" name="TextBox 20"/>
            <p:cNvSpPr txBox="1"/>
            <p:nvPr/>
          </p:nvSpPr>
          <p:spPr>
            <a:xfrm>
              <a:off x="2819400" y="4572000"/>
              <a:ext cx="673381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</a:rPr>
                <a:t>x </a:t>
              </a:r>
              <a:r>
                <a:rPr lang="en-US" dirty="0">
                  <a:latin typeface="+mn-lt"/>
                  <a:sym typeface="Symbol"/>
                </a:rPr>
                <a:t> X</a:t>
              </a:r>
              <a:endParaRPr lang="en-US" dirty="0">
                <a:latin typeface="+mn-lt"/>
              </a:endParaRPr>
            </a:p>
          </p:txBody>
        </p:sp>
        <p:grpSp>
          <p:nvGrpSpPr>
            <p:cNvPr id="22" name="Group 26"/>
            <p:cNvGrpSpPr>
              <a:grpSpLocks/>
            </p:cNvGrpSpPr>
            <p:nvPr/>
          </p:nvGrpSpPr>
          <p:grpSpPr bwMode="auto">
            <a:xfrm>
              <a:off x="2133600" y="4648200"/>
              <a:ext cx="3505200" cy="838200"/>
              <a:chOff x="2819400" y="4419600"/>
              <a:chExt cx="2819400" cy="838200"/>
            </a:xfrm>
          </p:grpSpPr>
          <p:cxnSp>
            <p:nvCxnSpPr>
              <p:cNvPr id="23" name="Straight Arrow Connector 8"/>
              <p:cNvCxnSpPr>
                <a:cxnSpLocks noChangeShapeType="1"/>
              </p:cNvCxnSpPr>
              <p:nvPr/>
            </p:nvCxnSpPr>
            <p:spPr bwMode="auto">
              <a:xfrm>
                <a:off x="2819400" y="4800600"/>
                <a:ext cx="2286000" cy="1588"/>
              </a:xfrm>
              <a:prstGeom prst="straightConnector1">
                <a:avLst/>
              </a:prstGeom>
              <a:noFill/>
              <a:ln w="57150" algn="ctr">
                <a:solidFill>
                  <a:srgbClr val="FFCC00"/>
                </a:solidFill>
                <a:round/>
                <a:headEnd/>
                <a:tailEnd/>
              </a:ln>
            </p:spPr>
          </p:cxnSp>
          <p:cxnSp>
            <p:nvCxnSpPr>
              <p:cNvPr id="24" name="Straight Arrow Connector 15"/>
              <p:cNvCxnSpPr>
                <a:cxnSpLocks noChangeShapeType="1"/>
              </p:cNvCxnSpPr>
              <p:nvPr/>
            </p:nvCxnSpPr>
            <p:spPr bwMode="auto">
              <a:xfrm flipV="1">
                <a:off x="5105400" y="4419600"/>
                <a:ext cx="533400" cy="381000"/>
              </a:xfrm>
              <a:prstGeom prst="straightConnector1">
                <a:avLst/>
              </a:prstGeom>
              <a:noFill/>
              <a:ln w="57150" algn="ctr">
                <a:solidFill>
                  <a:srgbClr val="FFCC00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5" name="Straight Arrow Connector 17"/>
              <p:cNvCxnSpPr>
                <a:cxnSpLocks noChangeShapeType="1"/>
              </p:cNvCxnSpPr>
              <p:nvPr/>
            </p:nvCxnSpPr>
            <p:spPr bwMode="auto">
              <a:xfrm>
                <a:off x="5105400" y="4800600"/>
                <a:ext cx="533400" cy="457200"/>
              </a:xfrm>
              <a:prstGeom prst="straightConnector1">
                <a:avLst/>
              </a:prstGeom>
              <a:noFill/>
              <a:ln w="57150" algn="ctr">
                <a:solidFill>
                  <a:srgbClr val="FFCC00"/>
                </a:solidFill>
                <a:round/>
                <a:headEnd/>
                <a:tailEnd type="arrow" w="med" len="med"/>
              </a:ln>
            </p:spPr>
          </p:cxnSp>
        </p:grpSp>
      </p:grpSp>
      <p:grpSp>
        <p:nvGrpSpPr>
          <p:cNvPr id="26" name="Group 36"/>
          <p:cNvGrpSpPr>
            <a:grpSpLocks/>
          </p:cNvGrpSpPr>
          <p:nvPr/>
        </p:nvGrpSpPr>
        <p:grpSpPr bwMode="auto">
          <a:xfrm>
            <a:off x="2081212" y="4717015"/>
            <a:ext cx="2971800" cy="369335"/>
            <a:chOff x="2133600" y="5410200"/>
            <a:chExt cx="2971800" cy="492129"/>
          </a:xfrm>
        </p:grpSpPr>
        <p:cxnSp>
          <p:nvCxnSpPr>
            <p:cNvPr id="27" name="Straight Arrow Connector 28"/>
            <p:cNvCxnSpPr>
              <a:cxnSpLocks noChangeShapeType="1"/>
            </p:cNvCxnSpPr>
            <p:nvPr/>
          </p:nvCxnSpPr>
          <p:spPr bwMode="auto">
            <a:xfrm rot="10800000">
              <a:off x="2133600" y="5410200"/>
              <a:ext cx="2971800" cy="1588"/>
            </a:xfrm>
            <a:prstGeom prst="straightConnector1">
              <a:avLst/>
            </a:prstGeom>
            <a:noFill/>
            <a:ln w="38100" algn="ctr">
              <a:solidFill>
                <a:srgbClr val="FFCC00"/>
              </a:solidFill>
              <a:round/>
              <a:headEnd/>
              <a:tailEnd type="arrow" w="med" len="med"/>
            </a:ln>
          </p:spPr>
        </p:cxnSp>
        <p:sp>
          <p:nvSpPr>
            <p:cNvPr id="28" name="TextBox 27"/>
            <p:cNvSpPr txBox="1"/>
            <p:nvPr/>
          </p:nvSpPr>
          <p:spPr>
            <a:xfrm>
              <a:off x="2286000" y="5410204"/>
              <a:ext cx="1689698" cy="4921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π(</a:t>
              </a:r>
              <a:r>
                <a:rPr lang="en-US" dirty="0">
                  <a:latin typeface="+mn-lt"/>
                </a:rPr>
                <a:t>x)  or  </a:t>
              </a:r>
              <a:r>
                <a:rPr lang="en-US" dirty="0"/>
                <a:t>E</a:t>
              </a:r>
              <a:r>
                <a:rPr lang="en-US" dirty="0" smtClean="0">
                  <a:latin typeface="+mn-lt"/>
                </a:rPr>
                <a:t>(</a:t>
              </a:r>
              <a:r>
                <a:rPr lang="en-US" dirty="0" err="1">
                  <a:latin typeface="+mn-lt"/>
                </a:rPr>
                <a:t>k,x</a:t>
              </a:r>
              <a:r>
                <a:rPr lang="en-US" dirty="0" smtClean="0">
                  <a:latin typeface="+mn-lt"/>
                </a:rPr>
                <a:t>)  ?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52400" y="4316965"/>
            <a:ext cx="68382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+mn-lt"/>
              </a:rPr>
              <a:t>???</a:t>
            </a:r>
          </a:p>
        </p:txBody>
      </p:sp>
      <p:sp>
        <p:nvSpPr>
          <p:cNvPr id="30" name="AutoShape 24"/>
          <p:cNvSpPr>
            <a:spLocks noChangeArrowheads="1"/>
          </p:cNvSpPr>
          <p:nvPr/>
        </p:nvSpPr>
        <p:spPr bwMode="auto">
          <a:xfrm flipV="1">
            <a:off x="4367212" y="4088365"/>
            <a:ext cx="228600" cy="914400"/>
          </a:xfrm>
          <a:prstGeom prst="curvedLeftArrow">
            <a:avLst>
              <a:gd name="adj1" fmla="val 80000"/>
              <a:gd name="adj2" fmla="val 1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40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0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6436</TotalTime>
  <Words>399</Words>
  <Application>Microsoft Macintosh PowerPoint</Application>
  <PresentationFormat>On-screen Show (16:9)</PresentationFormat>
  <Paragraphs>112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1_Lecture</vt:lpstr>
      <vt:lpstr>2_Office Theme</vt:lpstr>
      <vt:lpstr>3_Office Theme</vt:lpstr>
      <vt:lpstr>What is a block cipher?</vt:lpstr>
      <vt:lpstr>Block ciphers:  crypto work horse</vt:lpstr>
      <vt:lpstr>Block Ciphers Built by Iteration</vt:lpstr>
      <vt:lpstr>Performance: Crypto++  5.6.0      [ Wei Dai ]</vt:lpstr>
      <vt:lpstr>Abstractly:   PRPs and PRFs</vt:lpstr>
      <vt:lpstr>Running example</vt:lpstr>
      <vt:lpstr>Secure PRFs</vt:lpstr>
      <vt:lpstr>Secure PRFs</vt:lpstr>
      <vt:lpstr>Secure PRPs   (secure block cipher)</vt:lpstr>
      <vt:lpstr>PowerPoint Presentation</vt:lpstr>
      <vt:lpstr>An easy application:   PRF ⇒ PRG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434</cp:revision>
  <cp:lastPrinted>2012-01-19T20:27:35Z</cp:lastPrinted>
  <dcterms:created xsi:type="dcterms:W3CDTF">2010-11-06T18:36:35Z</dcterms:created>
  <dcterms:modified xsi:type="dcterms:W3CDTF">2012-02-06T22:57:36Z</dcterms:modified>
</cp:coreProperties>
</file>