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437" r:id="rId4"/>
    <p:sldId id="484" r:id="rId5"/>
    <p:sldId id="485" r:id="rId6"/>
    <p:sldId id="488" r:id="rId7"/>
    <p:sldId id="502" r:id="rId8"/>
    <p:sldId id="493" r:id="rId9"/>
    <p:sldId id="487" r:id="rId10"/>
    <p:sldId id="494" r:id="rId11"/>
    <p:sldId id="486" r:id="rId12"/>
    <p:sldId id="439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S-box is easily computable with</a:t>
            </a:r>
            <a:r>
              <a:rPr lang="en-US" baseline="0" dirty="0" smtClean="0"/>
              <a:t> little code.     All three steps can be combined and accelerated with pre-computed tables.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crypto.stanford.edu</a:t>
            </a:r>
            <a:r>
              <a:rPr lang="en-US" dirty="0" smtClean="0"/>
              <a:t>/</a:t>
            </a:r>
            <a:r>
              <a:rPr lang="en-US" dirty="0" err="1" smtClean="0"/>
              <a:t>sjcl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7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implement AES called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aesenc</a:t>
            </a:r>
            <a:r>
              <a:rPr lang="en-US" baseline="0" dirty="0" smtClean="0"/>
              <a:t> 9 times and then call </a:t>
            </a:r>
            <a:r>
              <a:rPr lang="en-US" baseline="0" dirty="0" err="1" smtClean="0"/>
              <a:t>aesenclast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9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9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5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  <p:sldLayoutId id="2147483743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AES block cipher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AES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376"/>
              </a:spcBef>
            </a:pPr>
            <a:r>
              <a:rPr lang="en-US" dirty="0" smtClean="0"/>
              <a:t>1997:   NIST publishes request for proposal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 smtClean="0"/>
              <a:t>1998:  15 submissions.     </a:t>
            </a:r>
            <a:r>
              <a:rPr lang="en-US" sz="1800" dirty="0" smtClean="0"/>
              <a:t>Five claimed attacks.</a:t>
            </a:r>
            <a:endParaRPr lang="en-US" sz="1800" dirty="0"/>
          </a:p>
          <a:p>
            <a:pPr>
              <a:spcBef>
                <a:spcPts val="2376"/>
              </a:spcBef>
            </a:pPr>
            <a:r>
              <a:rPr lang="en-US" dirty="0" smtClean="0"/>
              <a:t>1999:   NIST chooses 5 finalists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 smtClean="0"/>
              <a:t>2000:   </a:t>
            </a:r>
            <a:r>
              <a:rPr lang="en-US" dirty="0"/>
              <a:t>NIST chooses </a:t>
            </a:r>
            <a:r>
              <a:rPr lang="en-US" dirty="0" err="1" smtClean="0"/>
              <a:t>Rijndael</a:t>
            </a:r>
            <a:r>
              <a:rPr lang="en-US" dirty="0"/>
              <a:t> </a:t>
            </a:r>
            <a:r>
              <a:rPr lang="en-US" dirty="0" smtClean="0"/>
              <a:t>as AES    </a:t>
            </a:r>
            <a:r>
              <a:rPr lang="en-US" sz="2000" dirty="0" smtClean="0"/>
              <a:t>(designed in Belgium)</a:t>
            </a:r>
          </a:p>
          <a:p>
            <a:pPr>
              <a:spcBef>
                <a:spcPts val="2376"/>
              </a:spcBef>
            </a:pPr>
            <a:endParaRPr lang="en-US" sz="2000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Key sizes:   128, 192, 256 bits.        Block size:  128 bits</a:t>
            </a:r>
          </a:p>
        </p:txBody>
      </p:sp>
    </p:spTree>
    <p:extLst>
      <p:ext uri="{BB962C8B-B14F-4D97-AF65-F5344CB8AC3E}">
        <p14:creationId xmlns:p14="http://schemas.microsoft.com/office/powerpoint/2010/main" val="235808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AES is a Subs-Perm network </a:t>
            </a:r>
            <a:r>
              <a:rPr lang="en-US" sz="3600" dirty="0" smtClean="0"/>
              <a:t>(not </a:t>
            </a:r>
            <a:r>
              <a:rPr lang="en-US" sz="3600" dirty="0" err="1" smtClean="0"/>
              <a:t>Feistel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613366" y="2797928"/>
            <a:ext cx="2598331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input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84517" y="1439933"/>
            <a:ext cx="1934883" cy="3017348"/>
            <a:chOff x="884517" y="1861529"/>
            <a:chExt cx="1934883" cy="3017348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991006" y="3253492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>
              <a:off x="250308" y="3346450"/>
              <a:ext cx="25473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>
              <a:off x="1638300" y="450584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1638300" y="399636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>
              <a:off x="1638300" y="348688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1638300" y="297741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1638300" y="246793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1638300" y="195845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1836738" y="1861529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6738" y="2395426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6738" y="2904903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6738" y="4429614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5400000" flipV="1">
              <a:off x="1882576" y="3579393"/>
              <a:ext cx="233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⋯</a:t>
              </a:r>
              <a:endParaRPr lang="en-US" sz="36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6200000">
              <a:off x="2400300" y="450584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2400300" y="399636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2400300" y="348688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>
              <a:off x="2400300" y="2977412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>
              <a:off x="2400300" y="2467935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>
              <a:off x="2400300" y="1958458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 rot="16200000">
              <a:off x="1240465" y="3194050"/>
              <a:ext cx="2853070" cy="304800"/>
              <a:chOff x="990600" y="3486150"/>
              <a:chExt cx="42672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90600" y="3486150"/>
                <a:ext cx="4267200" cy="4572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1219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1219200" y="3486150"/>
                <a:ext cx="762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1828800" y="3486150"/>
                <a:ext cx="24384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rot="16200000" flipH="1">
              <a:off x="1404515" y="3322739"/>
              <a:ext cx="1382" cy="1479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960025" y="3320506"/>
              <a:ext cx="1383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ectangle 137"/>
          <p:cNvSpPr/>
          <p:nvPr/>
        </p:nvSpPr>
        <p:spPr>
          <a:xfrm rot="16200000">
            <a:off x="6930435" y="2763520"/>
            <a:ext cx="2598331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output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696145" y="4436154"/>
            <a:ext cx="66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ubs.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362200" y="4416283"/>
            <a:ext cx="74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erm.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5334000" y="4634142"/>
            <a:ext cx="2438400" cy="400110"/>
            <a:chOff x="5334000" y="4634142"/>
            <a:chExt cx="2438400" cy="400110"/>
          </a:xfrm>
        </p:grpSpPr>
        <p:cxnSp>
          <p:nvCxnSpPr>
            <p:cNvPr id="143" name="Straight Arrow Connector 142"/>
            <p:cNvCxnSpPr/>
            <p:nvPr/>
          </p:nvCxnSpPr>
          <p:spPr>
            <a:xfrm flipH="1">
              <a:off x="5334000" y="4705350"/>
              <a:ext cx="2438400" cy="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867400" y="4634142"/>
              <a:ext cx="1140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inversion</a:t>
              </a:r>
              <a:endParaRPr lang="en-US" sz="2000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990600" y="1047750"/>
            <a:ext cx="428573" cy="1752600"/>
            <a:chOff x="990600" y="1047750"/>
            <a:chExt cx="428573" cy="1752600"/>
          </a:xfrm>
        </p:grpSpPr>
        <p:sp>
          <p:nvSpPr>
            <p:cNvPr id="146" name="TextBox 145"/>
            <p:cNvSpPr txBox="1"/>
            <p:nvPr/>
          </p:nvSpPr>
          <p:spPr>
            <a:xfrm>
              <a:off x="990600" y="1047750"/>
              <a:ext cx="428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k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H="1">
              <a:off x="1178610" y="1416882"/>
              <a:ext cx="11870" cy="1383468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2819400" y="1052742"/>
            <a:ext cx="1934883" cy="3383412"/>
            <a:chOff x="2819400" y="1052742"/>
            <a:chExt cx="1934883" cy="3383412"/>
          </a:xfrm>
        </p:grpSpPr>
        <p:grpSp>
          <p:nvGrpSpPr>
            <p:cNvPr id="74" name="Group 73"/>
            <p:cNvGrpSpPr/>
            <p:nvPr/>
          </p:nvGrpSpPr>
          <p:grpSpPr>
            <a:xfrm>
              <a:off x="2819400" y="1418806"/>
              <a:ext cx="1934883" cy="3017348"/>
              <a:chOff x="884517" y="1861529"/>
              <a:chExt cx="1934883" cy="3017348"/>
            </a:xfrm>
          </p:grpSpPr>
          <p:sp>
            <p:nvSpPr>
              <p:cNvPr id="75" name="TextBox 74"/>
              <p:cNvSpPr txBox="1"/>
              <p:nvPr/>
            </p:nvSpPr>
            <p:spPr>
              <a:xfrm rot="16200000">
                <a:off x="991006" y="3253492"/>
                <a:ext cx="308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⨁</a:t>
                </a:r>
                <a:endParaRPr lang="en-US" sz="2400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rot="16200000">
                <a:off x="250308" y="3346450"/>
                <a:ext cx="254738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16200000">
                <a:off x="1638300" y="450584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16200000">
                <a:off x="1638300" y="399636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6200000">
                <a:off x="1638300" y="348688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>
                <a:off x="1638300" y="297741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16200000">
                <a:off x="1638300" y="246793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>
                <a:off x="1638300" y="195845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ounded Rectangle 82"/>
              <p:cNvSpPr/>
              <p:nvPr/>
            </p:nvSpPr>
            <p:spPr>
              <a:xfrm>
                <a:off x="1836738" y="1861529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 smtClean="0"/>
                  <a:t>S</a:t>
                </a:r>
                <a:r>
                  <a:rPr lang="en-US" sz="2400" baseline="-25000" dirty="0" smtClean="0"/>
                  <a:t>1</a:t>
                </a:r>
                <a:endParaRPr lang="en-US" sz="2400" baseline="-250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836738" y="2395426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 smtClean="0"/>
                  <a:t>S</a:t>
                </a:r>
                <a:r>
                  <a:rPr lang="en-US" sz="2400" baseline="-25000" dirty="0"/>
                  <a:t>2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836738" y="2904903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 smtClean="0"/>
                  <a:t>S</a:t>
                </a:r>
                <a:r>
                  <a:rPr lang="en-US" sz="2400" baseline="-25000" dirty="0"/>
                  <a:t>3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836738" y="4429614"/>
                <a:ext cx="365125" cy="4492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sz="2400" dirty="0" smtClean="0"/>
                  <a:t>S</a:t>
                </a:r>
                <a:r>
                  <a:rPr lang="en-US" sz="2400" baseline="-25000" dirty="0"/>
                  <a:t>8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5400000" flipV="1">
                <a:off x="1882576" y="3579393"/>
                <a:ext cx="2339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⋯</a:t>
                </a:r>
                <a:endParaRPr lang="en-US" sz="3600" b="1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rot="16200000">
                <a:off x="2400300" y="450584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6200000">
                <a:off x="2400300" y="399636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6200000">
                <a:off x="2400300" y="348688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16200000">
                <a:off x="2400300" y="2977412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16200000">
                <a:off x="2400300" y="246793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>
                <a:off x="2400300" y="1958458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/>
              <p:cNvGrpSpPr/>
              <p:nvPr/>
            </p:nvGrpSpPr>
            <p:grpSpPr>
              <a:xfrm rot="16200000">
                <a:off x="1240465" y="3194050"/>
                <a:ext cx="2853070" cy="304800"/>
                <a:chOff x="990600" y="3486150"/>
                <a:chExt cx="4267200" cy="457200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990600" y="3486150"/>
                  <a:ext cx="4267200" cy="457200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219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1219200" y="3486150"/>
                  <a:ext cx="762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743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3505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1828800" y="3486150"/>
                  <a:ext cx="24384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505200" y="3486150"/>
                  <a:ext cx="1524000" cy="4572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/>
              <p:cNvCxnSpPr/>
              <p:nvPr/>
            </p:nvCxnSpPr>
            <p:spPr>
              <a:xfrm rot="16200000" flipH="1">
                <a:off x="1404515" y="3322739"/>
                <a:ext cx="1382" cy="14793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6200000" flipH="1">
                <a:off x="960025" y="3320506"/>
                <a:ext cx="1383" cy="15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2919340" y="1052742"/>
              <a:ext cx="428573" cy="1752600"/>
              <a:chOff x="990600" y="1047750"/>
              <a:chExt cx="428573" cy="1752600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990600" y="1047750"/>
                <a:ext cx="4285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k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H="1">
                <a:off x="1178610" y="1416882"/>
                <a:ext cx="11870" cy="1383468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/>
          <p:cNvGrpSpPr/>
          <p:nvPr/>
        </p:nvGrpSpPr>
        <p:grpSpPr>
          <a:xfrm>
            <a:off x="5105400" y="929070"/>
            <a:ext cx="2956856" cy="3476432"/>
            <a:chOff x="5105400" y="929070"/>
            <a:chExt cx="2956856" cy="3476432"/>
          </a:xfrm>
        </p:grpSpPr>
        <p:cxnSp>
          <p:nvCxnSpPr>
            <p:cNvPr id="106" name="Straight Connector 105"/>
            <p:cNvCxnSpPr/>
            <p:nvPr/>
          </p:nvCxnSpPr>
          <p:spPr>
            <a:xfrm rot="16200000">
              <a:off x="4898508" y="2873075"/>
              <a:ext cx="25473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6200000">
              <a:off x="6286500" y="403246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>
              <a:off x="6286500" y="352299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>
              <a:off x="6286500" y="301351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>
              <a:off x="6286500" y="250403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>
              <a:off x="6286500" y="199456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>
              <a:off x="6286500" y="148508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6484938" y="1388154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484938" y="1922051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484938" y="2431528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484938" y="3956239"/>
              <a:ext cx="365125" cy="449263"/>
            </a:xfrm>
            <a:prstGeom prst="round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sz="2400" dirty="0" smtClean="0"/>
                <a:t>S</a:t>
              </a:r>
              <a:r>
                <a:rPr lang="en-US" sz="2400" baseline="-25000" dirty="0"/>
                <a:t>8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 rot="5400000" flipV="1">
              <a:off x="6530776" y="3106018"/>
              <a:ext cx="233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⋯</a:t>
              </a:r>
              <a:endParaRPr lang="en-US" sz="3600" b="1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16200000">
              <a:off x="7048500" y="403246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>
              <a:off x="7048500" y="352299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>
              <a:off x="7048500" y="301351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>
              <a:off x="7048500" y="2504037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>
              <a:off x="7048500" y="199456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>
              <a:off x="7048500" y="1485083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 rot="16200000">
              <a:off x="5888665" y="2720675"/>
              <a:ext cx="2853070" cy="304800"/>
              <a:chOff x="990600" y="3486150"/>
              <a:chExt cx="4267200" cy="4572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990600" y="3486150"/>
                <a:ext cx="4267200" cy="4572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1219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1219200" y="3486150"/>
                <a:ext cx="762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743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1828800" y="3486150"/>
                <a:ext cx="24384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505200" y="3486150"/>
                <a:ext cx="1524000" cy="45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7467600" y="2759754"/>
              <a:ext cx="594656" cy="308450"/>
              <a:chOff x="6218517" y="3354521"/>
              <a:chExt cx="594656" cy="308450"/>
            </a:xfrm>
          </p:grpSpPr>
          <p:sp>
            <p:nvSpPr>
              <p:cNvPr id="105" name="TextBox 104"/>
              <p:cNvSpPr txBox="1"/>
              <p:nvPr/>
            </p:nvSpPr>
            <p:spPr>
              <a:xfrm rot="16200000">
                <a:off x="6325006" y="3277913"/>
                <a:ext cx="308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⨁</a:t>
                </a:r>
                <a:endParaRPr lang="en-US" sz="2400" dirty="0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 rot="16200000" flipH="1">
                <a:off x="6738515" y="3347160"/>
                <a:ext cx="1382" cy="14793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6200000" flipH="1">
                <a:off x="6294025" y="3344927"/>
                <a:ext cx="1383" cy="15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5105400" y="2585268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⋯</a:t>
              </a:r>
              <a:endParaRPr lang="en-US" sz="4000" b="1" dirty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7572427" y="929070"/>
              <a:ext cx="432380" cy="1752600"/>
              <a:chOff x="990600" y="1047750"/>
              <a:chExt cx="432380" cy="1752600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90600" y="1047750"/>
                <a:ext cx="432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k</a:t>
                </a:r>
                <a:r>
                  <a:rPr lang="en-US" sz="2400" baseline="-25000" dirty="0" err="1"/>
                  <a:t>n</a:t>
                </a:r>
                <a:endParaRPr lang="en-US" sz="2400" baseline="-25000" dirty="0"/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 flipH="1">
                <a:off x="1178610" y="1416882"/>
                <a:ext cx="11870" cy="1383468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957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AES-128 schematic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879074"/>
            <a:ext cx="7620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input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130" y="15742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0" y="2019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069495" y="895350"/>
            <a:ext cx="5867400" cy="609600"/>
            <a:chOff x="1828800" y="895350"/>
            <a:chExt cx="5867400" cy="609600"/>
          </a:xfrm>
        </p:grpSpPr>
        <p:sp>
          <p:nvSpPr>
            <p:cNvPr id="37" name="Right Brace 36"/>
            <p:cNvSpPr/>
            <p:nvPr/>
          </p:nvSpPr>
          <p:spPr>
            <a:xfrm rot="16200000">
              <a:off x="4572000" y="-1619250"/>
              <a:ext cx="381000" cy="58674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00600" y="895350"/>
              <a:ext cx="1231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 rounds</a:t>
              </a:r>
              <a:endParaRPr lang="en-US" sz="2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21810" y="1574274"/>
            <a:ext cx="2240430" cy="1868055"/>
            <a:chOff x="3921810" y="1574274"/>
            <a:chExt cx="2240430" cy="1868055"/>
          </a:xfrm>
        </p:grpSpPr>
        <p:grpSp>
          <p:nvGrpSpPr>
            <p:cNvPr id="40" name="Group 39"/>
            <p:cNvGrpSpPr/>
            <p:nvPr/>
          </p:nvGrpSpPr>
          <p:grpSpPr>
            <a:xfrm>
              <a:off x="3921810" y="1574274"/>
              <a:ext cx="2240430" cy="1219200"/>
              <a:chOff x="3733800" y="1574274"/>
              <a:chExt cx="2240430" cy="1219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733800" y="1574274"/>
                <a:ext cx="1600200" cy="1219200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rIns="0" rtlCol="0" anchor="ctr"/>
              <a:lstStyle/>
              <a:p>
                <a:pPr marL="342900" indent="-342900">
                  <a:buAutoNum type="arabicParenBoth"/>
                </a:pPr>
                <a:r>
                  <a:rPr lang="en-US" dirty="0" err="1" smtClean="0"/>
                  <a:t>ByteSub</a:t>
                </a:r>
                <a:endParaRPr lang="en-US" dirty="0" smtClean="0"/>
              </a:p>
              <a:p>
                <a:pPr marL="342900" indent="-342900">
                  <a:buAutoNum type="arabicParenBoth"/>
                </a:pPr>
                <a:r>
                  <a:rPr lang="en-US" dirty="0" err="1" smtClean="0"/>
                  <a:t>ShiftRow</a:t>
                </a:r>
                <a:endParaRPr lang="en-US" dirty="0" smtClean="0"/>
              </a:p>
              <a:p>
                <a:pPr marL="342900" indent="-342900">
                  <a:buAutoNum type="arabicParenBoth"/>
                </a:pPr>
                <a:r>
                  <a:rPr lang="en-US" dirty="0" err="1" smtClean="0"/>
                  <a:t>MixColumn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5476848" y="2026075"/>
                <a:ext cx="308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⨁</a:t>
                </a:r>
                <a:endParaRPr lang="en-US" sz="2400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335910" y="2178882"/>
                <a:ext cx="152400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821830" y="2172006"/>
                <a:ext cx="152400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46875" y="2343150"/>
              <a:ext cx="609600" cy="1099179"/>
              <a:chOff x="3032275" y="2451729"/>
              <a:chExt cx="609600" cy="1099179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032275" y="3061329"/>
                <a:ext cx="6096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000000"/>
                    </a:solidFill>
                  </a:rPr>
                  <a:t>2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248400" y="1802874"/>
            <a:ext cx="1011160" cy="1639455"/>
            <a:chOff x="6248400" y="1802874"/>
            <a:chExt cx="1011160" cy="1639455"/>
          </a:xfrm>
        </p:grpSpPr>
        <p:sp>
          <p:nvSpPr>
            <p:cNvPr id="36" name="TextBox 35"/>
            <p:cNvSpPr txBox="1"/>
            <p:nvPr/>
          </p:nvSpPr>
          <p:spPr>
            <a:xfrm>
              <a:off x="6248400" y="1802874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⋯</a:t>
              </a:r>
              <a:endParaRPr lang="en-US" sz="4000" b="1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726160" y="2343150"/>
              <a:ext cx="533400" cy="1099179"/>
              <a:chOff x="3068560" y="2451729"/>
              <a:chExt cx="533400" cy="1099179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3068560" y="3061329"/>
                <a:ext cx="5334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000000"/>
                    </a:solidFill>
                  </a:rPr>
                  <a:t>9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 rot="16200000">
              <a:off x="6830588" y="2046408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66800" y="1614870"/>
            <a:ext cx="2819400" cy="1827459"/>
            <a:chOff x="1066800" y="1614870"/>
            <a:chExt cx="2819400" cy="1827459"/>
          </a:xfrm>
        </p:grpSpPr>
        <p:sp>
          <p:nvSpPr>
            <p:cNvPr id="7" name="Rectangle 6"/>
            <p:cNvSpPr/>
            <p:nvPr/>
          </p:nvSpPr>
          <p:spPr>
            <a:xfrm>
              <a:off x="1698455" y="1614870"/>
              <a:ext cx="1600200" cy="12192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342900" indent="-342900">
                <a:buAutoNum type="arabicParenBoth"/>
              </a:pPr>
              <a:r>
                <a:rPr lang="en-US" dirty="0" err="1" smtClean="0"/>
                <a:t>ByteSub</a:t>
              </a:r>
              <a:endParaRPr lang="en-US" dirty="0" smtClean="0"/>
            </a:p>
            <a:p>
              <a:pPr marL="342900" indent="-342900">
                <a:buAutoNum type="arabicParenBoth"/>
              </a:pPr>
              <a:r>
                <a:rPr lang="en-US" dirty="0" err="1" smtClean="0"/>
                <a:t>ShiftRow</a:t>
              </a:r>
              <a:endParaRPr lang="en-US" dirty="0" smtClean="0"/>
            </a:p>
            <a:p>
              <a:pPr marL="342900" indent="-342900">
                <a:buAutoNum type="arabicParenBoth"/>
              </a:pPr>
              <a:r>
                <a:rPr lang="en-US" dirty="0" err="1" smtClean="0"/>
                <a:t>MixColumn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425778" y="2054576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300565" y="2219478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733800" y="221260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3352800" y="2343150"/>
              <a:ext cx="533400" cy="1099179"/>
              <a:chOff x="3080655" y="2451729"/>
              <a:chExt cx="533400" cy="1099179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3080655" y="3061329"/>
                <a:ext cx="5334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 smtClean="0">
                    <a:solidFill>
                      <a:srgbClr val="000000"/>
                    </a:solidFill>
                  </a:rPr>
                  <a:t>1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066800" y="2242760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1191788" y="2078766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524000" y="2254855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094620" y="2343150"/>
              <a:ext cx="533400" cy="1066800"/>
              <a:chOff x="3075820" y="2451729"/>
              <a:chExt cx="533400" cy="1066800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3352800" y="2451729"/>
                <a:ext cx="2234" cy="729621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075820" y="3028950"/>
                <a:ext cx="533400" cy="4895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000000"/>
                    </a:solidFill>
                  </a:rPr>
                  <a:t>0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6781800" y="1538670"/>
            <a:ext cx="2209800" cy="3471480"/>
            <a:chOff x="6781800" y="1538670"/>
            <a:chExt cx="2209800" cy="3471480"/>
          </a:xfrm>
        </p:grpSpPr>
        <p:grpSp>
          <p:nvGrpSpPr>
            <p:cNvPr id="41" name="Group 40"/>
            <p:cNvGrpSpPr/>
            <p:nvPr/>
          </p:nvGrpSpPr>
          <p:grpSpPr>
            <a:xfrm>
              <a:off x="7203390" y="1538670"/>
              <a:ext cx="1788210" cy="3471480"/>
              <a:chOff x="6629400" y="1538670"/>
              <a:chExt cx="1788210" cy="34714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629400" y="2176998"/>
                <a:ext cx="152400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6817410" y="1538670"/>
                <a:ext cx="1600200" cy="1219200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rIns="0" rtlCol="0" anchor="ctr"/>
              <a:lstStyle/>
              <a:p>
                <a:pPr marL="342900" indent="-342900">
                  <a:buAutoNum type="arabicParenBoth"/>
                </a:pPr>
                <a:r>
                  <a:rPr lang="en-US" dirty="0" err="1" smtClean="0"/>
                  <a:t>ByteSub</a:t>
                </a:r>
                <a:endParaRPr lang="en-US" dirty="0" smtClean="0"/>
              </a:p>
              <a:p>
                <a:pPr marL="342900" indent="-342900">
                  <a:buAutoNum type="arabicParenBoth"/>
                </a:pPr>
                <a:r>
                  <a:rPr lang="en-US" dirty="0" err="1" smtClean="0"/>
                  <a:t>ShiftRow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39000" y="4019550"/>
                <a:ext cx="838200" cy="76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output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30150" y="464081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93550" y="418361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7620000" y="2793474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 rot="16200000">
              <a:off x="8001408" y="3253492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8193315" y="356235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781800" y="3790950"/>
              <a:ext cx="533400" cy="4895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k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10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7315200" y="3409951"/>
              <a:ext cx="688034" cy="380999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81000" y="3409950"/>
            <a:ext cx="6400800" cy="1588532"/>
            <a:chOff x="381000" y="3409950"/>
            <a:chExt cx="6400800" cy="1588532"/>
          </a:xfrm>
        </p:grpSpPr>
        <p:grpSp>
          <p:nvGrpSpPr>
            <p:cNvPr id="66" name="Group 65"/>
            <p:cNvGrpSpPr/>
            <p:nvPr/>
          </p:nvGrpSpPr>
          <p:grpSpPr>
            <a:xfrm>
              <a:off x="381000" y="3442329"/>
              <a:ext cx="5470675" cy="1556153"/>
              <a:chOff x="381000" y="3442329"/>
              <a:chExt cx="5470675" cy="155615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81000" y="3442329"/>
                <a:ext cx="5470675" cy="1556153"/>
                <a:chOff x="381000" y="3442329"/>
                <a:chExt cx="5470675" cy="1556153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457200" y="4019550"/>
                  <a:ext cx="838200" cy="685800"/>
                </a:xfrm>
                <a:prstGeom prst="rect">
                  <a:avLst/>
                </a:prstGeom>
                <a:solidFill>
                  <a:srgbClr val="E46C0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key</a:t>
                  </a:r>
                  <a:endParaRPr lang="en-US" sz="2400" dirty="0"/>
                </a:p>
              </p:txBody>
            </p:sp>
            <p:cxnSp>
              <p:nvCxnSpPr>
                <p:cNvPr id="54" name="Curved Connector 53"/>
                <p:cNvCxnSpPr>
                  <a:stCxn id="52" idx="3"/>
                  <a:endCxn id="47" idx="2"/>
                </p:cNvCxnSpPr>
                <p:nvPr/>
              </p:nvCxnSpPr>
              <p:spPr>
                <a:xfrm flipV="1">
                  <a:off x="1295400" y="3442329"/>
                  <a:ext cx="2324100" cy="920121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>
                  <a:stCxn id="52" idx="3"/>
                  <a:endCxn id="51" idx="2"/>
                </p:cNvCxnSpPr>
                <p:nvPr/>
              </p:nvCxnSpPr>
              <p:spPr>
                <a:xfrm flipV="1">
                  <a:off x="1295400" y="3442329"/>
                  <a:ext cx="4556275" cy="920121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381000" y="4629150"/>
                  <a:ext cx="979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16 bytes</a:t>
                  </a:r>
                  <a:endParaRPr lang="en-US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676400" y="4336018"/>
                <a:ext cx="1577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  <a:r>
                  <a:rPr lang="en-US" dirty="0" smtClean="0"/>
                  <a:t>ey expansion: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>
              <a:stCxn id="52" idx="3"/>
              <a:endCxn id="59" idx="2"/>
            </p:cNvCxnSpPr>
            <p:nvPr/>
          </p:nvCxnSpPr>
          <p:spPr>
            <a:xfrm flipV="1">
              <a:off x="1295400" y="3409950"/>
              <a:ext cx="65920" cy="9525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52" idx="3"/>
              <a:endCxn id="71" idx="1"/>
            </p:cNvCxnSpPr>
            <p:nvPr/>
          </p:nvCxnSpPr>
          <p:spPr>
            <a:xfrm flipV="1">
              <a:off x="1295400" y="4035740"/>
              <a:ext cx="5486400" cy="326710"/>
            </a:xfrm>
            <a:prstGeom prst="curvedConnector3">
              <a:avLst>
                <a:gd name="adj1" fmla="val 7557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1981200" y="2800350"/>
            <a:ext cx="10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invertible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514600" y="4564618"/>
            <a:ext cx="221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bytes ⟶176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round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534400" cy="4095750"/>
          </a:xfrm>
        </p:spPr>
        <p:txBody>
          <a:bodyPr/>
          <a:lstStyle/>
          <a:p>
            <a:r>
              <a:rPr lang="en-US" b="1" dirty="0" err="1" smtClean="0"/>
              <a:t>ByteSub</a:t>
            </a:r>
            <a:r>
              <a:rPr lang="en-US" dirty="0" smtClean="0"/>
              <a:t>:    a 1 byte S-box.    256 byte table     </a:t>
            </a:r>
            <a:r>
              <a:rPr lang="en-US" sz="2000" dirty="0" smtClean="0"/>
              <a:t>(easily computable) </a:t>
            </a:r>
          </a:p>
          <a:p>
            <a:endParaRPr lang="en-US" dirty="0" smtClean="0"/>
          </a:p>
          <a:p>
            <a:r>
              <a:rPr lang="en-US" b="1" dirty="0" err="1" smtClean="0"/>
              <a:t>ShiftRows</a:t>
            </a:r>
            <a:r>
              <a:rPr lang="en-US" dirty="0" smtClean="0"/>
              <a:t>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MixColumns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1657350"/>
            <a:ext cx="3492500" cy="1368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333750"/>
            <a:ext cx="356816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5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size/performance tradeoff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96272"/>
              </p:ext>
            </p:extLst>
          </p:nvPr>
        </p:nvGraphicFramePr>
        <p:xfrm>
          <a:off x="685800" y="915444"/>
          <a:ext cx="8001000" cy="371370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341077"/>
                <a:gridCol w="1916723"/>
                <a:gridCol w="2743200"/>
              </a:tblGrid>
              <a:tr h="5802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Code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Performance</a:t>
                      </a:r>
                      <a:endParaRPr lang="en-US" sz="2400" dirty="0"/>
                    </a:p>
                  </a:txBody>
                  <a:tcPr anchor="ctr"/>
                </a:tc>
              </a:tr>
              <a:tr h="15086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Pre-compute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round functions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(24KB or 4KB)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largest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fastest:</a:t>
                      </a:r>
                    </a:p>
                    <a:p>
                      <a:pPr algn="ctr"/>
                      <a:r>
                        <a:rPr lang="en-US" sz="2400" dirty="0" smtClean="0"/>
                        <a:t>table lookups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and </a:t>
                      </a:r>
                      <a:r>
                        <a:rPr lang="en-US" sz="2400" dirty="0" err="1" smtClean="0"/>
                        <a:t>xors</a:t>
                      </a:r>
                      <a:endParaRPr lang="en-US" sz="2400" dirty="0"/>
                    </a:p>
                  </a:txBody>
                  <a:tcPr anchor="ctr"/>
                </a:tc>
              </a:tr>
              <a:tr h="1044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Pre-compute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S-box only 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000" dirty="0" smtClean="0"/>
                        <a:t>(256 bytes)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smaller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slower</a:t>
                      </a:r>
                      <a:endParaRPr lang="en-US" sz="2400" dirty="0"/>
                    </a:p>
                  </a:txBody>
                  <a:tcPr anchor="ctr"/>
                </a:tc>
              </a:tr>
              <a:tr h="5802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pre-computation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smallest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slowest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2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 </a:t>
            </a:r>
            <a:r>
              <a:rPr lang="en-US" dirty="0" err="1" smtClean="0"/>
              <a:t>Javascript</a:t>
            </a:r>
            <a:r>
              <a:rPr lang="en-US" dirty="0" smtClean="0"/>
              <a:t> AES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662" b="-3809"/>
          <a:stretch/>
        </p:blipFill>
        <p:spPr>
          <a:xfrm>
            <a:off x="7086600" y="2380344"/>
            <a:ext cx="1408912" cy="14868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456544"/>
            <a:ext cx="1511300" cy="11942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67000" y="2685144"/>
            <a:ext cx="4343400" cy="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3800" y="2255764"/>
            <a:ext cx="211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AES library (6.4KB)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74577" y="2676679"/>
            <a:ext cx="2697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pre-computed tables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348085"/>
            <a:ext cx="262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AES in the browser: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638550"/>
            <a:ext cx="2595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 to encryption:</a:t>
            </a:r>
            <a:br>
              <a:rPr lang="en-US" dirty="0" smtClean="0"/>
            </a:br>
            <a:r>
              <a:rPr lang="en-US" dirty="0" smtClean="0"/>
              <a:t>         pre-compute tables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Then encrypt using tables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4715768"/>
            <a:ext cx="2483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http://crypto.stanford.edu/sjcl/</a:t>
            </a:r>
          </a:p>
        </p:txBody>
      </p:sp>
    </p:spTree>
    <p:extLst>
      <p:ext uri="{BB962C8B-B14F-4D97-AF65-F5344CB8AC3E}">
        <p14:creationId xmlns:p14="http://schemas.microsoft.com/office/powerpoint/2010/main" val="347735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AES instructions in Intel </a:t>
            </a:r>
            <a:r>
              <a:rPr lang="en-US" dirty="0" err="1" smtClean="0"/>
              <a:t>Westmere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b="1" dirty="0" err="1"/>
              <a:t>a</a:t>
            </a:r>
            <a:r>
              <a:rPr lang="en-US" b="1" dirty="0" err="1" smtClean="0"/>
              <a:t>esenc</a:t>
            </a:r>
            <a:r>
              <a:rPr lang="en-US" b="1" dirty="0" smtClean="0"/>
              <a:t>,  </a:t>
            </a:r>
            <a:r>
              <a:rPr lang="en-US" b="1" dirty="0" err="1" smtClean="0"/>
              <a:t>aesenclast</a:t>
            </a:r>
            <a:r>
              <a:rPr lang="en-US" dirty="0" smtClean="0"/>
              <a:t>:    do one round of AES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128-bit registers:  xmm1=state,   xmm2=round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aesenc</a:t>
            </a:r>
            <a:r>
              <a:rPr lang="en-US" b="1" dirty="0" smtClean="0">
                <a:solidFill>
                  <a:srgbClr val="0000FF"/>
                </a:solidFill>
              </a:rPr>
              <a:t>  xmm1, xmm2   </a:t>
            </a:r>
            <a:r>
              <a:rPr lang="en-US" dirty="0" smtClean="0"/>
              <a:t>;   puts result in xmm1  </a:t>
            </a:r>
          </a:p>
          <a:p>
            <a:pPr>
              <a:spcBef>
                <a:spcPts val="1776"/>
              </a:spcBef>
            </a:pPr>
            <a:r>
              <a:rPr lang="en-US" b="1" dirty="0" err="1" smtClean="0"/>
              <a:t>aeskeygenassist</a:t>
            </a:r>
            <a:r>
              <a:rPr lang="en-US" dirty="0" smtClean="0"/>
              <a:t>:    performs AES key expansion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Claim  14 x speed-up over </a:t>
            </a:r>
            <a:r>
              <a:rPr lang="en-US" dirty="0" err="1" smtClean="0"/>
              <a:t>OpenSSL</a:t>
            </a:r>
            <a:r>
              <a:rPr lang="en-US" dirty="0" smtClean="0"/>
              <a:t> on same hardware </a:t>
            </a:r>
          </a:p>
          <a:p>
            <a:pPr marL="0" indent="0">
              <a:spcBef>
                <a:spcPts val="3576"/>
              </a:spcBef>
              <a:buNone/>
            </a:pPr>
            <a:r>
              <a:rPr lang="en-US" sz="2000" dirty="0"/>
              <a:t>Similar instructions on AMD Bulldozer </a:t>
            </a:r>
          </a:p>
        </p:txBody>
      </p:sp>
    </p:spTree>
    <p:extLst>
      <p:ext uri="{BB962C8B-B14F-4D97-AF65-F5344CB8AC3E}">
        <p14:creationId xmlns:p14="http://schemas.microsoft.com/office/powerpoint/2010/main" val="25096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Best key </a:t>
            </a:r>
            <a:r>
              <a:rPr lang="en-US" smtClean="0"/>
              <a:t>recovery attack: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four times better than ex. search  </a:t>
            </a:r>
            <a:r>
              <a:rPr lang="en-US" sz="1800" dirty="0" smtClean="0"/>
              <a:t>[BKR’11]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Related key attack on AES-256:    </a:t>
            </a:r>
            <a:r>
              <a:rPr lang="en-US" sz="2000" dirty="0" smtClean="0"/>
              <a:t>[BK’09]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Given  2</a:t>
            </a:r>
            <a:r>
              <a:rPr lang="en-US" baseline="30000" dirty="0" smtClean="0"/>
              <a:t>99  </a:t>
            </a:r>
            <a:r>
              <a:rPr lang="en-US" dirty="0" err="1" smtClean="0"/>
              <a:t>inp</a:t>
            </a:r>
            <a:r>
              <a:rPr lang="en-US" dirty="0" smtClean="0"/>
              <a:t>/out  pairs from </a:t>
            </a:r>
            <a:r>
              <a:rPr lang="en-US" b="1" dirty="0" smtClean="0"/>
              <a:t>four related keys </a:t>
            </a:r>
            <a:r>
              <a:rPr lang="en-US" dirty="0" smtClean="0"/>
              <a:t>in AES-256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can recover keys in time </a:t>
            </a:r>
            <a:r>
              <a:rPr lang="en-US" dirty="0">
                <a:solidFill>
                  <a:srgbClr val="000000"/>
                </a:solidFill>
              </a:rPr>
              <a:t>≈</a:t>
            </a:r>
            <a:r>
              <a:rPr lang="en-US" dirty="0" smtClean="0"/>
              <a:t>2</a:t>
            </a:r>
            <a:r>
              <a:rPr lang="en-US" baseline="30000" dirty="0" smtClean="0"/>
              <a:t>99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19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6437</TotalTime>
  <Words>304</Words>
  <Application>Microsoft Macintosh PowerPoint</Application>
  <PresentationFormat>On-screen Show (16:9)</PresentationFormat>
  <Paragraphs>123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The AES block cipher</vt:lpstr>
      <vt:lpstr>The AES process</vt:lpstr>
      <vt:lpstr>AES is a Subs-Perm network (not Feistel)</vt:lpstr>
      <vt:lpstr>AES-128 schematic</vt:lpstr>
      <vt:lpstr>The round function</vt:lpstr>
      <vt:lpstr>Code size/performance tradeoff</vt:lpstr>
      <vt:lpstr>Example:   Javascript AES</vt:lpstr>
      <vt:lpstr>AES in hardware</vt:lpstr>
      <vt:lpstr>Attacks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434</cp:revision>
  <cp:lastPrinted>2012-01-19T20:27:35Z</cp:lastPrinted>
  <dcterms:created xsi:type="dcterms:W3CDTF">2010-11-06T18:36:35Z</dcterms:created>
  <dcterms:modified xsi:type="dcterms:W3CDTF">2012-02-06T22:59:40Z</dcterms:modified>
</cp:coreProperties>
</file>