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482" r:id="rId4"/>
    <p:sldId id="460" r:id="rId5"/>
    <p:sldId id="461" r:id="rId6"/>
    <p:sldId id="462" r:id="rId7"/>
    <p:sldId id="483" r:id="rId8"/>
    <p:sldId id="466" r:id="rId9"/>
    <p:sldId id="467" r:id="rId10"/>
    <p:sldId id="468" r:id="rId11"/>
    <p:sldId id="485" r:id="rId12"/>
    <p:sldId id="486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8T02:07:32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16958 3387 2434,'19'-20'769,"-19"20"1441,0 0-321,0 0-511,0 0-353,-19 20 160,19-20-320,0 0-161,0 0-95,0 20-33,-20-20-63,20 0-33,-20 0-63,20 0 63,-20 0-95,20 20-33,0-20 0,-19 0-63,19-20-65,0 20-32,-20-20-64,20 20-64,20-20-64,-20 1 0,19-1-32,-19 0 0,20 0 0,0 1 32,-20-1 0,20 0-32,-1-1 32,1 1-64,-20 20 64,20-19-32,-20 19 32,20 0-64,-1-20 0,-19 20 64,20 0 0,-20 0 0,20 20 32,-20-20 0,20 19-32,-20 1 96,0 1-96,21-1 96,-21 19-64,0-19 128,0 0-32,0 0 64,0 19 1,0-19-1,0 0 0,0 19-64,0-18-64,0 19 32,-21-1 32,21 1 1,-20 19-33,20-19 32,-20 0 64,0 0-256,20-1 32,-19 1 224,19-1-352,-20-19 256,20 20-64,-20-21 128,20-19-192,-20 20 160,1 1 0,19-21-64,-20 0 33,0 20-1,0-20-96,20 0-32,-19-20-32,-1 20 64,20-21 0,-21 21-161,21-20 161,0 1-224,0-21 128,0 20 160,21 1-224,-21-1 160,20 0 64,-20 0 0,19 20-192,-19-19 224,20 19-32,0 0 32,0 0-64,-1 0 64,21 0 64,-20 0-63,-1 19 31,-19 1-128,20-20 64,-20 20-32,20 0-32,-20-20-417,0 19-704,20-19-1025,-20 20-1825,0-20-7592</inkml:trace>
  <inkml:trace contextRef="#ctx0" brushRef="#br0" timeOffset="719.7266">17434 3427 3395,'-19'19'672,"19"1"1859,-20 1-962,-1-1-127,1 0-257,20 19-192,-20-19-289,1 19 1,-1-19-96,0 0-225,0 0-128,1 0-64,-1-1-96,0-19 1,0 0-1,20 21-32,-20-21 32,20 0-128,0-21-224,-19 21-97,19 0 129,0-19 64,0 19 0,19-20 64,-19 20-1,0 0 33,20-20 32,-20 20 0,20 0 32,0 0 128,-20 0 33,20 0 95,-1 0 32,-19 20 129,20-20-33,-20 20 160,20-1 33,0 2 0,-20-1-129,19 0 64,-19 0 33,20-1-161,0 1 65,-20 0-193,21 0 224,-1 19-287,-20-19-97,19 0 0,1-1-64,0-19 128,-20 20-192,20-20-705,-20 0-672,0 0-1121,19 0-2820</inkml:trace>
  <inkml:trace contextRef="#ctx0" brushRef="#br0" timeOffset="1721.6797">17533 3348 3811,'0'0'993,"-20"0"1569,20 19-640,-19-19-512,19 20-353,-20 0 96,0 0-256,0 19-161,1-18 97,-1-1-160,-1 19-385,1-19-160,0 20-128,20-21-128,-19 1-993,-1 0-1634,20 0-6469</inkml:trace>
  <inkml:trace contextRef="#ctx0" brushRef="#br0" timeOffset="2302.7344">17811 3586 3106,'0'0'5478,"0"0"-4582,0 0 1379,0 0-642,20 20-288,-20-20-159,20 19-65,-1 1-321,1 0-191,21-20-161,-21 20-223,-1 0-33,1-1-192,0 2-256,-20-21-673,20 20-833,-20-20-1505,19 0-4228</inkml:trace>
  <inkml:trace contextRef="#ctx0" brushRef="#br0" timeOffset="2505.8594">18129 3586 10121,'-40'39'1634,"20"-19"-1218,0 0 1474,-19 20-609,-1-21-288,21 22-513,-22-21-319,21 0-322,0-1-928,20-19-1986</inkml:trace>
  <inkml:trace contextRef="#ctx0" brushRef="#br0" timeOffset="3813.4766">18745 3288 2754,'0'0'2274,"0"0"129,0 0-546,0 0-511,0 0-129,0-19-224,0 19-193,0 0-31,0 0-64,0 0-1,0 0 1,0 0-64,0 0-97,0 0-127,0 0-65,0 0-64,-20 0-192,20 0 65,0 0-65,0 0-32,0 0-32,-20 0 0,20 0 0,0 0 0,-21 0 64,21 0-128,0 19 64,-19-19 32,19 0-32,-20 0 0,20 0 160,-20 20-256,20-20 96,0 0-96,-20 0 96,20 0-96,0 20 64,-20-20-32,20 0-64,0 0 192,0 20-352,0-20 256,20 0-96,-20 19 96,0-19 128,20 20-256,-20-20 160,20 20-32,-20 0 32,0-20-32,0 19 0,0 1 32,0 1 64,0-1-32,0 0-32,0-20 32,-20 19 160,20 1-320,0-20 192,0 0 0,-20 0 32,20 20-288,0-20 192,0 0-224,0 0-64,0 20 96,0-20 64,0 19 128,0 1-32,-20 0 0,20 0 0,0 0 32,-19 20 64,19-20-32,-20 0-64,0 19 32,20-19 224,-20 20-256,1-21 224,19 21-31,0-20-65,-20 19-64,20-18 96,0 19-128,0-21 0,0 1-96,20 0 160,-1-20-192,1 20-96,0-20-993,0 0-961,-1 0-2147</inkml:trace>
  <inkml:trace contextRef="#ctx0" brushRef="#br0" timeOffset="4177.7344">18784 3963 11146,'0'-40'352,"0"1"1442,20 19 32,-20-20-417,20 1-512,19-1-288,1 0-129,-1 20-192,2-20-31,-1 20 31,-21 20 64,21-19-288,-40 19 64,20 19-32,-20 1 129,0 0 31,0 20-192,-20-21 96,0 22 160,0-21-352,1 19 225,-21-19-322,-1 0 193,22-20-224,-1 20-128,0-20-481,20 0-192,0 0-960,0 0-2660,0-20-7622</inkml:trace>
  <inkml:trace contextRef="#ctx0" brushRef="#br0" timeOffset="4649.4141">19220 3903 3138,'0'0'2243,"0"0"1152,0 0-769,0 0-512,0 20-320,0-20-385,0 20-384,-19 0-160,19-1-128,-20 1 0,0-20-353,20 21-256,-20-21-32,20 20-224,-19-20-1025,19 0-801,0 0-2402,19 0-8328</inkml:trace>
  <inkml:trace contextRef="#ctx0" brushRef="#br0" timeOffset="5070.3125">19519 3625 10826,'20'-19'128,"-20"19"2626,0 0-736,0 0-576,0 0-449,0 19 0,0 1-129,0 20-63,0-20-32,-20 20-321,0 0-191,20-20-129,-21 19 0,21-19-128,0-20-64,-19 20-385,19-20-832,0 0-769,19 0-865,-19 0-2626</inkml:trace>
  <inkml:trace contextRef="#ctx0" brushRef="#br0" timeOffset="5899.4141">19677 3308 4676,'0'0'2338,"0"0"-512,0 0 384,0 0-705,0 0-864,20 0 352,-20 0 64,0 0-256,20 0-33,0 0-159,-20 0-32,21 0-129,-2 0 0,-19 0-287,20 0 63,-20 20 0,0-20-32,0 20 32,0-20 33,0 19-161,0 1 96,0 0-96,-20 0 160,20-1-192,-19-19-160,19 20 128,0 1 96,-21-1-224,21-20 96,0 20 0,0-1 32,0-19-96,0 20 96,0-20 0,0 20 64,21 0-192,-21-1 256,0 1-320,19 0 224,-19 0-32,0 0-32,20-1 0,-20 2 96,20 19-64,-20-20 33,20 19 159,-20-19-256,19 0 192,-19 19 0,0 1-64,0-21 0,-19 22 192,19-21 97,-20 0 95,0-1 33,0 1-65,1 0-95,-2-20-65,1 0-32,0 0-256,20 0-32,-20 0-480,1 0-545,19-20-1057,-20 20-1314,20-20-4964</inkml:trace>
  <inkml:trace contextRef="#ctx0" brushRef="#br0" timeOffset="6603.5157">19916 3089 8776,'19'-19'704,"-19"19"2243,0 0-576,0 0-642,0 0-960,0 19 192,0-19 128,0 20-256,0 0-97,-19 0-191,19 0-321,0-1 0,-20 1-288,20 1 224,0-21-224,0 0 64,0 0 32,0 0-32,0 0 64,20 0-64,-1-21 96,1 1-192,0 1 128,20-1-64,-20 0 128,0 0-224,0 0 96,0 20 32,0 0 0,-20 0 289,0 0-193,19 20 160,-19 0 128,0 0 1,-19 19-65,19-19-128,-20 21-160,20-21 0,0-1-96,0-19-448,0 20-1218,0-20-1793,20 0-5734</inkml:trace>
  <inkml:trace contextRef="#ctx0" brushRef="#br0" timeOffset="7541.0157">20294 3705 11562,'0'0'577,"0"-20"1377,0 20-1025,19 0 352,1 0-256,20-20 320,-1 20 0,1 0-352,19 0-64,1-20-160,20 20-128,-21 0-129,20 0-96,-19 0 129,19 0-193,-19 0-352,-1 0 193,1 0-97,-20-20 64,0 20-32,-21 0-128,21 0 96,-20 0 0,-20 0 96,19-19-96,-19 19 64,0 0 225,0 0-161,-19 0-160,19-20-128,-20 20 32,0 0 64,0-20-224,1 20 96,-1 0 96,0 0-32,0 0 32,20 0-32,0 0 128,0 0-320,0 0 31,0 0-191,20 0 416,-20 0-256,20 0 224,-20 0-128,20 20 96,-20-20 96,19 20-192,-19-1 96,0 1 64,0 0 0,0 0-32,-19 0 96,19-1 0,-20 2 0,0-21-32,0 20 64,0-20-224,1 20-160,-2-20-449,21 0-832,-20 20-1859,20-20-3042</inkml:trace>
  <inkml:trace contextRef="#ctx0" brushRef="#br0" timeOffset="8753.9063">21861 3269 3235,'0'0'544,"0"0"1602,0 0-352,-20 0-449,20 0-384,0 0 96,0 0-128,0 0-160,0 0-65,0 0-31,0 0 0,0-20-65,0 20-127,0 0-33,0 0-96,0 0 1,-20 0-65,20 0 32,0 0-64,0 0 33,0 0-65,-19 0-64,19 0 0,0 0-128,-20 0 193,20 0-129,-20 0 96,20 20-64,0-20 0,-20 0 0,20 0-128,-19 0 96,19 19-96,-20-19 0,20 0-160,0 20 128,0-20-32,0 20 0,0-20-32,0 20 32,0-20-32,20 19 192,-20-19-160,19 20-64,1-20 160,-20 20 128,20 0-320,-20-20 192,0 19 0,0 1 160,0 1-288,0-21 192,0 20-64,0 0 32,-20-1 0,20-19-32,-20 20-32,20 0-32,-19-20 160,19 20-256,0-1 32,0-19 160,0 20-192,-20-20 256,20 20-192,0 0 32,0-20 64,-20 20 32,20-20-64,0 19 64,-20 2 0,1-1 160,19-20-128,-20 20-64,0 0 417,-1 19-129,1-19 97,1 19-225,-1-19 256,0 20-224,0-21 1,20 1-193,0 1-225,0-1 161,0 0 32,0-1 129,20-19-129,0 20-385,0-20-352,-1 20-800,1-20-481,21 0-2242</inkml:trace>
  <inkml:trace contextRef="#ctx0" brushRef="#br0" timeOffset="9167.9688">21961 3943 12780,'0'-40'288,"0"21"2114,0-21-768,0 20-289,20-19-576,-20-1-289,39 0-63,-19 20-161,0-20-256,19 20 320,-19 1-448,21-1 256,-21 20-32,19 0-96,-19 20 0,0-1 32,-1 1 96,-19 20-96,0-1-160,0-18 160,-19 19 64,-1-20 97,-20-1-1,1 1 96,-2 0-64,2-20-160,19 20 32,-20-20-96,40 0-96,-20 0-448,20 0-1154,0 0-1313,0 0-2242</inkml:trace>
  <inkml:trace contextRef="#ctx0" brushRef="#br0" timeOffset="9727.5391">22318 4002 4708,'20'-20'1954,"-20"20"1185,0 0-897,19 0-256,-19 20-225,0-20-511,-19 21-321,19-21-129,-20 20 65,0 0-416,0-1-65,1-19-192,19 0-160,-20 20-256,20-20-961,0 0-865,0 0-1826,0 0-7847</inkml:trace>
  <inkml:trace contextRef="#ctx0" brushRef="#br0" timeOffset="10040.0391">22635 3685 13484,'20'0'96,"-20"0"1186,0 0 383,0 20-95,0-20-609,0 40-97,-20-20-31,20 20-288,-19-21-417,19 1 0,-20 0-160,20 0 64,0-20-320,0 19-930,0-19-735,0 0-450,0-19-1664</inkml:trace>
  <inkml:trace contextRef="#ctx0" brushRef="#br0" timeOffset="10795.8985">22893 3407 2882,'0'0'3139,"0"-20"-576,0 20 255,0 0-704,0 0-608,0 0-97,0 0-224,0 0-288,0 0-192,0 0 63,0 0-223,0 0-97,20 0-255,-20 0-65,0 0 128,0 0-256,21 0 0,-21 0 192,20 0-288,-20 0 128,0 0 0,20 20 96,-20-20-192,0 20 128,0-20 32,19 19-32,-19-19 161,0 20-129,-19 1 0,19-1 0,-20-20 32,20 20 32,-20-1-160,20 1 64,0-20-32,-21 20-96,21 0 128,0-1-128,0-19 32,0 20-32,0 20 96,0-20-64,0-1 32,21 2 32,-21-1 0,20 20-32,-20-21 0,20 21 32,-20-20 0,0 19 0,0-19 160,0 19-256,0-19 224,-20 21-31,20-21 319,-20-1-32,-1 1 1,1-20-225,1 20 0,-1-20-96,0 0 96,0 0-512,1 0-481,-1 0-608,20-20-1153,-20 0-2275</inkml:trace>
  <inkml:trace contextRef="#ctx0" brushRef="#br0" timeOffset="11449.2188">23152 3229 11659,'19'-21'1025,"-19"21"1889,0 0-576,0 0-576,0 0-1057,0 0-353,0 0 65,0 21 31,-19-1-32,19 0-159,0-20-161,0 19-64,0 1 32,0-20-32,0 0 32,19 0 0,-19 0 64,0 0 128,0 0-192,21-20 97,-1 1-258,0 19 65,-20-20 32,20 20-32,-1-20 32,-19 20-64,20-21 64,0 21 64,0 0 257,-20 0-321,19 0 256,-19 21-32,0-1 128,0 0 97,0-1-417,0 1 160,0 0-160,0 0 0,0-1-32,0 1-801,0-20-1184,0 20-2468,0-20-11210</inkml:trace>
  <inkml:trace contextRef="#ctx0" brushRef="#br0" timeOffset="12793.9454">21464 4798 8744,'0'0'1057,"0"0"1826,0 0-834,-19 0-1152,19 0-576,-20 19 223,20 1 289,-20 20-32,0-1-33,1 1-95,-1-1-225,-1 1-191,1 0 63,20-20-448,0 20 96,0-21 0,0 1-160,20-20-801,1 20-673,-1-20-1121,19 0-3875</inkml:trace>
  <inkml:trace contextRef="#ctx0" brushRef="#br0" timeOffset="13281.25">21524 5135 6374,'20'0'2498,"-20"0"-2530,0 0 1121,19 0 128,1 0-192,1-20-545,-1 20-191,-20 0-129,20-20-64,-1 20 0,1-20-32,0 20 32,-20-21 32,0 21-32,20-19 1,-20 19-65,0-20 192,0 0-96,-20 20 32,20-20-64,0 20 417,-20 0 255,20 0-95,-20 0-353,1 20 129,-1-20 95,0 20-95,-1 19 95,1-18 1,1-1-65,19 0-256,-20 0 1,20-1-193,0 1 0,0 0-32,20-20 32,-20 20-128,39-20-833,-18 0-449,19 20-1120,-21-20-2531</inkml:trace>
  <inkml:trace contextRef="#ctx0" brushRef="#br0" timeOffset="13608.3985">21861 5273 11947,'0'0'961,"-20"0"1986,20 0-1474,0 0-736,0 0-673,0 0-353,0 0-319,20 0-1378,1 0-3075</inkml:trace>
  <inkml:trace contextRef="#ctx0" brushRef="#br0" timeOffset="14196.2891">22040 5253 12651,'0'-19'353,"0"-1"1376,0 0-159,20-20-545,0 21-545,-1-1-223,1 0-33,1 0-96,-1 20-96,0 0-32,-20 0 32,0 0-64,0 0 192,0 20 96,0 0-31,-20 0 95,20-1-320,-20 1-288,-1 0-1,-18-20 33,19 20 128,0-20 96,20 0 64,-20 0-32,20-20-32,0 20-32,0-20-64,0 20 0,20-20-33,0 1-31,0 19 0,-1 0-96,1 0 0,1 0-65,-1 19-223,-20 1 159,20 0 1,-20 20 224,0-1 96,-20 22-193,20-2-319,-20 0-481,-1 0 608,1-19 609,1-20 993,-1 1 577,0-21 64,20 0-257,-20 0-160,20 0-384,0-21-384,-20 1-193,20 0 1,0 0-417,20 1-32,-20-1 64,20 20 0,-20-20-1250,20 0-800,0 20-1441,-1 0-6630</inkml:trace>
  <inkml:trace contextRef="#ctx0" brushRef="#br0" timeOffset="14385.7422">22377 5373 16719,'0'0'-288,"0"0"416,0 0-160,0 0-1121,0 0-3267</inkml:trace>
  <inkml:trace contextRef="#ctx0" brushRef="#br0" timeOffset="14958.9844">22934 5035 15566,'20'0'256,"-20"0"1090,0 0 768,0 0-1153,-20 19-321,20 2 65,-21-1-193,1 0-191,1 19-193,19-19-32,-20 0-128,0 0 32,20 0-64,0-20 32,0 0 0,20 0 96,0-20 32,-1 0-96,1 0 0,1 0 64,-1 1 0,0-1-128,-1 0 64,1 0-32,0-1 0,-20 21 0,20 0 0,-20 0 0,20 0 64,-20 21 128,0-1-160,0 0 160,0 0 0,0-1-32,0 1-128,0-20 0,0 20-32,0-20-32,0 0-352,0 0-673,19 0-865,-19 0-256,20 0-1730,-20 0-7879</inkml:trace>
  <inkml:trace contextRef="#ctx0" brushRef="#br0" timeOffset="15177.7344">23252 5075 11851,'0'0'2050,"0"0"-513,0 0 641,19 0-640,1 0-513,0-21-641,19 21-192,-19 0-128,20 0-96,0 0-544,0 0-802,-20 0-960,0 0-2402</inkml:trace>
  <inkml:trace contextRef="#ctx0" brushRef="#br0" timeOffset="15366.211">23311 5154 14285,'0'20'160,"0"-20"1954,0 0-1025,20 0-160,-1 0-769,1 0-96,0 0-96,20 0-1025,-20 0-2178,20 0-7815</inkml:trace>
  <inkml:trace contextRef="#ctx0" brushRef="#br0" timeOffset="15670.8985">23867 4995 13452,'19'0'705,"-19"0"928,0 0-319,0 0 479,0 0-864,0 20-192,0 0 192,0-1 0,-19 22-545,-1-21-160,0 19-64,0-19-192,1 20 32,19-20-64,0-1-192,-20-19-929,20 20-1025,20-20-449,-20 0-2562</inkml:trace>
  <inkml:trace contextRef="#ctx0" brushRef="#br0" timeOffset="16099.6094">24066 5054 2017,'-20'0'9481,"20"-19"-8584,0 19 929,0 0-417,20 0-416,-20 0-320,19 0-129,1 0-159,-20 0-97,40 0-32,-21 0 97,1 19-321,-20-19 224,20 0-64,-20 21 96,0-21-95,-20 20-65,0 0-128,1 0 0,-1-1 0,0-19 64,0 20-32,1 0 224,-1 0 96,0 0 1,20-20-129,-20 19-32,20 1-96,20-20-32,-20 20-256,20-20-897,0 0-577,-1 20-1505,21-20-4260</inkml:trace>
  <inkml:trace contextRef="#ctx0" brushRef="#br0" timeOffset="16710.9375">24423 5174 6149,'0'-20'2210,"0"20"865,0-19-672,0 19-450,0-20-543,-20 20-385,20-20-385,0 0-191,0 20-225,20-21-128,-1 2-32,-19-1-224,40 0 480,-20 0-352,20 1-32,20-1 0,-21 20 32,1-20-32,-21 20 32,1 0-96,0 0 288,-20 20-160,0 0 96,-20-1 64,-19 1-96,-1 0-224,1 19 128,-1 2 32,-20 18-32,20-19 0,1 0-32,19-1-32,0-19 96,20 0-32,20 1 0,0-2-96,-1-19-289,1-19 225,20 19-32,-19-21 160,-2 1 64,-19-20 96,0 21-64,0-21 0,0 20 64,-19 0-64,-2 1-192,21-1-1409,0 0-3620</inkml:trace>
  <inkml:trace contextRef="#ctx0" brushRef="#br0" timeOffset="17400.3907">24899 4817 9384,'20'0'929,"0"0"2050,-20 0-897,20 0-64,-20 0-641,19 20-256,1 0-64,-20 0 32,20 19-160,-20 1-96,-20-1-641,20 1 96,-39 20 33,-1-1-97,0 1-96,1 19-96,-1-19 0,0 0-128,0-21-288,1 1-577,19-21-1313,20 1-1186,0 0-2401</inkml:trace>
  <inkml:trace contextRef="#ctx0" brushRef="#br0" timeOffset="19356.4454">21425 4896 1761,'0'0'737,"0"0"736,0 0-127,0-19-482,0 19 482,0 0-65,0 0-160,0 0-32,0 0-128,0 0 0,0 0-160,0 0-193,0 0-31,0 0-65,0 0 1,0 0-33,0 0-128,0 0-95,0 0 31,0 0-32,0 0 0,0 19-63,-20-19 63,20 20 64,0-20-32,-20 20 129,20-20-65,-19 20-32,19-1 1,0-19-129,-20 20 0,20 0-96,-21 0 0,21-20-160,0 19 96,-20 2 128,20-1-192,0 0 128,0 0-160,-20-20 64,20 19 0,0 1 0,0 0-160,0-20 384,0 20-192,0 0 33,0-1-33,0-19 32,0 20-96,0 0 64,0-20 0,0 20 0,0 1-64,20-2 192,-20-19-256,0 20 224,0 0-192,20 0 64,-20-20 0,0 19 128,0-19-224,21 20 96,-21-20 160,0 20-320,0-20 224,0 0-32,0 0-96,0 0 288,0 0-384,0 0 224,20 0-32,-20 0 64,0 0 0,0 0 96,0 0-192,0 0 0,0-20 32,-20 0 129,20 20-258,0-19 97,0-1 65,0 0-98,0 0 66,0 1-33,0-2 0,-21 1 0,21 0 0,0 0 0,0 1-65,0-1 65,0 0 129,0 0-258,21 0 161,-21 1-64,0-1 32,0 0-32,0 0 32,0-1 32,20 2-160,-20-1-128,0 0 576,19 20-288,-19-20-96,0 20 64,0-19 32,20 19-128,-20 0 64,0-20 0,0 20 64,0 0-128,0 0 64,0 0-32,20 0 32,-20 0 32,0 0-32,0-20 64,0 20-64,0 0 64,0 0 96,0 0-128,0 0 0,0 0 0,0 0 96,0 0-192,0 0 96,0 0-64,0 0 32,0 20-64,-20-20 96,20 20 160,-20-1-224,20 1 192,-19 0-128,19 19 128,-20-18-256,20 19 224,-21-20-32,21 19 0,0 1 33,0-1 63,0-19-224,0 0 288,0 0-288,0 1 128,0-2-32,0 1 32,0 0-96,0-20-32,0 0-609,21 20-992,-21-20-1570,20 0-8200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32AE2-2851-45C7-B7B4-7FBA8042E9BD}" type="slidenum">
              <a:rPr lang="en-US"/>
              <a:pPr/>
              <a:t>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Today:   we build ciphers that are semantically secure against one-time use</a:t>
            </a:r>
          </a:p>
          <a:p>
            <a:r>
              <a:rPr lang="en-US" dirty="0"/>
              <a:t>And ciphers that are semantically secure against many-time use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Using 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Modes of operation: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one time key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4457700"/>
            <a:ext cx="8229600" cy="628650"/>
          </a:xfrm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rgbClr val="000090"/>
                </a:solidFill>
              </a:rPr>
              <a:t>        example:    encrypted email, new </a:t>
            </a:r>
            <a:r>
              <a:rPr lang="en-US" dirty="0">
                <a:solidFill>
                  <a:srgbClr val="000090"/>
                </a:solidFill>
              </a:rPr>
              <a:t>key for every message.</a:t>
            </a:r>
          </a:p>
        </p:txBody>
      </p:sp>
    </p:spTree>
    <p:extLst>
      <p:ext uri="{BB962C8B-B14F-4D97-AF65-F5344CB8AC3E}">
        <p14:creationId xmlns:p14="http://schemas.microsoft.com/office/powerpoint/2010/main" val="417983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PRPs and PRFs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42291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Goal</a:t>
            </a:r>
            <a:r>
              <a:rPr lang="en-US" dirty="0"/>
              <a:t>:  build “secure” encryption from a </a:t>
            </a:r>
            <a:r>
              <a:rPr lang="en-US" dirty="0" smtClean="0"/>
              <a:t>secure PRP   (e.g. AES).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This segment:    </a:t>
            </a:r>
            <a:r>
              <a:rPr lang="en-US" b="1" dirty="0" smtClean="0"/>
              <a:t>one-time keys</a:t>
            </a:r>
            <a:endParaRPr lang="en-US" b="1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Adversary’s power:       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Adv</a:t>
            </a:r>
            <a:r>
              <a:rPr lang="en-US" dirty="0" smtClean="0"/>
              <a:t> </a:t>
            </a:r>
            <a:r>
              <a:rPr lang="en-US" dirty="0"/>
              <a:t>sees only one </a:t>
            </a:r>
            <a:r>
              <a:rPr lang="en-US" dirty="0" err="1"/>
              <a:t>ciphertext</a:t>
            </a:r>
            <a:r>
              <a:rPr lang="en-US" dirty="0"/>
              <a:t>   (one-time key)</a:t>
            </a:r>
          </a:p>
          <a:p>
            <a:pPr marL="914400" lvl="1" indent="-457200">
              <a:spcBef>
                <a:spcPts val="2400"/>
              </a:spcBef>
              <a:buFontTx/>
              <a:buAutoNum type="arabicPeriod" startAt="2"/>
            </a:pPr>
            <a:r>
              <a:rPr lang="en-US" dirty="0" smtClean="0"/>
              <a:t>Adversary’s goal:     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Learn </a:t>
            </a:r>
            <a:r>
              <a:rPr lang="en-US" dirty="0"/>
              <a:t>info about PT from CT   (semantic security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Next segment:   many-time keys   (</a:t>
            </a:r>
            <a:r>
              <a:rPr lang="en-US" dirty="0" err="1" smtClean="0"/>
              <a:t>a.k.a</a:t>
            </a:r>
            <a:r>
              <a:rPr lang="en-US" dirty="0" smtClean="0"/>
              <a:t>  chosen-plaintext security)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3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Incorrect use of a PRP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7300"/>
            <a:ext cx="8305800" cy="35433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 smtClean="0"/>
              <a:t>Electronic Code Book (ECB):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1800" dirty="0" smtClean="0"/>
          </a:p>
          <a:p>
            <a:pPr marL="0" indent="0" eaLnBrk="1" hangingPunct="1"/>
            <a:endParaRPr lang="en-US" sz="2000" dirty="0" smtClean="0"/>
          </a:p>
          <a:p>
            <a:pPr marL="0" indent="0" eaLnBrk="1" hangingPunct="1"/>
            <a:endParaRPr lang="en-US" sz="2000" dirty="0" smtClean="0"/>
          </a:p>
          <a:p>
            <a:pPr marL="0" indent="0" eaLnBrk="1" hangingPunct="1">
              <a:buNone/>
            </a:pPr>
            <a:r>
              <a:rPr lang="en-US" u="sng" dirty="0" smtClean="0"/>
              <a:t>Problem</a:t>
            </a:r>
            <a:r>
              <a:rPr lang="en-US" dirty="0" smtClean="0"/>
              <a:t>:   </a:t>
            </a:r>
          </a:p>
          <a:p>
            <a:pPr lvl="1" eaLnBrk="1" hangingPunct="1"/>
            <a:r>
              <a:rPr lang="en-US" dirty="0" smtClean="0"/>
              <a:t>if    m</a:t>
            </a:r>
            <a:r>
              <a:rPr lang="en-US" baseline="-25000" dirty="0" smtClean="0"/>
              <a:t>1</a:t>
            </a:r>
            <a:r>
              <a:rPr lang="en-US" dirty="0" smtClean="0"/>
              <a:t>=m</a:t>
            </a:r>
            <a:r>
              <a:rPr lang="en-US" baseline="-25000" dirty="0" smtClean="0"/>
              <a:t>2</a:t>
            </a:r>
            <a:r>
              <a:rPr lang="en-US" dirty="0" smtClean="0"/>
              <a:t>     then   c</a:t>
            </a:r>
            <a:r>
              <a:rPr lang="en-US" baseline="-25000" dirty="0" smtClean="0"/>
              <a:t>1</a:t>
            </a:r>
            <a:r>
              <a:rPr lang="en-US" dirty="0" smtClean="0"/>
              <a:t>=c</a:t>
            </a:r>
            <a:r>
              <a:rPr lang="en-US" baseline="-25000" dirty="0" smtClean="0"/>
              <a:t>2</a:t>
            </a:r>
          </a:p>
        </p:txBody>
      </p:sp>
      <p:sp>
        <p:nvSpPr>
          <p:cNvPr id="18438" name="AutoShape 4"/>
          <p:cNvSpPr>
            <a:spLocks noChangeArrowheads="1"/>
          </p:cNvSpPr>
          <p:nvPr/>
        </p:nvSpPr>
        <p:spPr bwMode="auto">
          <a:xfrm>
            <a:off x="2468564" y="2349044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5"/>
          <p:cNvSpPr>
            <a:spLocks noChangeArrowheads="1"/>
          </p:cNvSpPr>
          <p:nvPr/>
        </p:nvSpPr>
        <p:spPr bwMode="auto">
          <a:xfrm>
            <a:off x="7350126" y="2349044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>
            <a:off x="6049963" y="2149019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27257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37925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16589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32591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21923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43259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48593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6692900" y="190976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5392738" y="1918096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7226300" y="190976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7759700" y="190976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18"/>
          <p:cNvSpPr txBox="1">
            <a:spLocks noChangeArrowheads="1"/>
          </p:cNvSpPr>
          <p:nvPr/>
        </p:nvSpPr>
        <p:spPr bwMode="auto">
          <a:xfrm>
            <a:off x="980035" y="1828800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18453" name="Line 19"/>
          <p:cNvSpPr>
            <a:spLocks noChangeShapeType="1"/>
          </p:cNvSpPr>
          <p:nvPr/>
        </p:nvSpPr>
        <p:spPr bwMode="auto">
          <a:xfrm>
            <a:off x="6057900" y="2958644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Rectangle 20"/>
          <p:cNvSpPr>
            <a:spLocks noChangeArrowheads="1"/>
          </p:cNvSpPr>
          <p:nvPr/>
        </p:nvSpPr>
        <p:spPr bwMode="auto">
          <a:xfrm>
            <a:off x="27336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1"/>
          <p:cNvSpPr>
            <a:spLocks noChangeArrowheads="1"/>
          </p:cNvSpPr>
          <p:nvPr/>
        </p:nvSpPr>
        <p:spPr bwMode="auto">
          <a:xfrm>
            <a:off x="38004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2"/>
          <p:cNvSpPr>
            <a:spLocks noChangeArrowheads="1"/>
          </p:cNvSpPr>
          <p:nvPr/>
        </p:nvSpPr>
        <p:spPr bwMode="auto">
          <a:xfrm>
            <a:off x="16668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3"/>
          <p:cNvSpPr>
            <a:spLocks noChangeArrowheads="1"/>
          </p:cNvSpPr>
          <p:nvPr/>
        </p:nvSpPr>
        <p:spPr bwMode="auto">
          <a:xfrm>
            <a:off x="32670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4"/>
          <p:cNvSpPr>
            <a:spLocks noChangeArrowheads="1"/>
          </p:cNvSpPr>
          <p:nvPr/>
        </p:nvSpPr>
        <p:spPr bwMode="auto">
          <a:xfrm>
            <a:off x="22002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3338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Rectangle 26"/>
          <p:cNvSpPr>
            <a:spLocks noChangeArrowheads="1"/>
          </p:cNvSpPr>
          <p:nvPr/>
        </p:nvSpPr>
        <p:spPr bwMode="auto">
          <a:xfrm>
            <a:off x="48672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27"/>
          <p:cNvSpPr>
            <a:spLocks noChangeArrowheads="1"/>
          </p:cNvSpPr>
          <p:nvPr/>
        </p:nvSpPr>
        <p:spPr bwMode="auto">
          <a:xfrm>
            <a:off x="6700838" y="285982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28"/>
          <p:cNvSpPr>
            <a:spLocks noChangeArrowheads="1"/>
          </p:cNvSpPr>
          <p:nvPr/>
        </p:nvSpPr>
        <p:spPr bwMode="auto">
          <a:xfrm>
            <a:off x="5400675" y="2868156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234238" y="285982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30"/>
          <p:cNvSpPr>
            <a:spLocks noChangeArrowheads="1"/>
          </p:cNvSpPr>
          <p:nvPr/>
        </p:nvSpPr>
        <p:spPr bwMode="auto">
          <a:xfrm>
            <a:off x="7767638" y="285982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989423" y="2787194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1" y="1828800"/>
            <a:ext cx="492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</a:t>
            </a:r>
            <a:r>
              <a:rPr lang="en-US" sz="2000" baseline="-25000" dirty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4676" y="1828800"/>
            <a:ext cx="492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</a:t>
            </a:r>
            <a:r>
              <a:rPr lang="en-US" sz="2000" baseline="-25000" dirty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239" y="2781240"/>
            <a:ext cx="492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</a:t>
            </a:r>
            <a:r>
              <a:rPr lang="en-US" sz="2000" baseline="-25000" dirty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9439" y="2772906"/>
            <a:ext cx="49212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</a:t>
            </a:r>
            <a:r>
              <a:rPr lang="en-US" sz="2000" baseline="-25000" dirty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50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pictures</a:t>
            </a: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/>
          <a:srcRect l="4735" t="12686" r="3424" b="45523"/>
          <a:stretch>
            <a:fillRect/>
          </a:stretch>
        </p:blipFill>
        <p:spPr bwMode="auto">
          <a:xfrm>
            <a:off x="381000" y="1357312"/>
            <a:ext cx="838200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763720" y="4629150"/>
            <a:ext cx="279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(courtesy B. </a:t>
            </a:r>
            <a:r>
              <a:rPr lang="en-US" sz="2400" dirty="0" err="1" smtClean="0"/>
              <a:t>Preneel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59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152400" y="4287619"/>
            <a:ext cx="891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err="1" smtClean="0"/>
              <a:t>Adv</a:t>
            </a:r>
            <a:r>
              <a:rPr lang="en-US" sz="2400" baseline="-25000" dirty="0" err="1" smtClean="0"/>
              <a:t>SS</a:t>
            </a:r>
            <a:r>
              <a:rPr lang="en-US" sz="2400" dirty="0" smtClean="0"/>
              <a:t>[A,OTP] </a:t>
            </a:r>
            <a:r>
              <a:rPr lang="en-US" sz="2400" dirty="0"/>
              <a:t>= </a:t>
            </a:r>
            <a:r>
              <a:rPr lang="en-US" sz="3600" dirty="0"/>
              <a:t>|</a:t>
            </a:r>
            <a:r>
              <a:rPr lang="en-US" sz="2400" dirty="0"/>
              <a:t>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EXP(0)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−  </a:t>
            </a:r>
            <a:r>
              <a:rPr lang="en-US" sz="2400" dirty="0" err="1"/>
              <a:t>Pr</a:t>
            </a:r>
            <a:r>
              <a:rPr lang="en-US" sz="2400" dirty="0"/>
              <a:t>[ </a:t>
            </a:r>
            <a:r>
              <a:rPr lang="en-US" sz="2400" b="1" dirty="0" smtClean="0"/>
              <a:t>EXP(1)</a:t>
            </a:r>
            <a:r>
              <a:rPr lang="en-US" sz="2000" dirty="0" smtClean="0"/>
              <a:t>=1</a:t>
            </a:r>
            <a:r>
              <a:rPr lang="en-US" sz="2400" dirty="0" smtClean="0"/>
              <a:t> </a:t>
            </a:r>
            <a:r>
              <a:rPr lang="en-US" sz="2400" dirty="0"/>
              <a:t>] </a:t>
            </a:r>
            <a:r>
              <a:rPr lang="en-US" sz="3600" dirty="0" smtClean="0"/>
              <a:t>|</a:t>
            </a:r>
            <a:r>
              <a:rPr lang="en-US" sz="2400" dirty="0"/>
              <a:t> </a:t>
            </a:r>
            <a:r>
              <a:rPr lang="en-US" sz="2400" dirty="0" smtClean="0"/>
              <a:t>  should be “neg.”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971550"/>
            <a:ext cx="9017000" cy="1295400"/>
            <a:chOff x="152400" y="971550"/>
            <a:chExt cx="9017000" cy="1295400"/>
          </a:xfrm>
        </p:grpSpPr>
        <p:sp>
          <p:nvSpPr>
            <p:cNvPr id="9" name="Rounded Rectangle 8"/>
            <p:cNvSpPr/>
            <p:nvPr/>
          </p:nvSpPr>
          <p:spPr>
            <a:xfrm>
              <a:off x="3886200" y="1581150"/>
              <a:ext cx="15240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295400" y="1123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477000" y="1123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600201" y="1477565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>
                  <a:sym typeface="Symbol" pitchFamily="18" charset="2"/>
                </a:rPr>
                <a:t>K</a:t>
              </a:r>
              <a:endParaRPr lang="en-US" b="1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2667000" y="1047750"/>
              <a:ext cx="3810000" cy="403622"/>
              <a:chOff x="1776" y="1783"/>
              <a:chExt cx="2400" cy="339"/>
            </a:xfrm>
          </p:grpSpPr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98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2667000" y="1428750"/>
              <a:ext cx="3733800" cy="522685"/>
              <a:chOff x="1776" y="2018"/>
              <a:chExt cx="2352" cy="439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2581" y="2018"/>
                <a:ext cx="97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000" dirty="0" smtClean="0">
                    <a:sym typeface="Symbol" pitchFamily="18" charset="2"/>
                  </a:rPr>
                  <a:t>E(</a:t>
                </a:r>
                <a:r>
                  <a:rPr lang="en-US" sz="2000" dirty="0" smtClean="0"/>
                  <a:t>k</a:t>
                </a:r>
                <a:r>
                  <a:rPr lang="en-US" sz="2800" dirty="0"/>
                  <a:t>,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000" dirty="0" smtClean="0"/>
                  <a:t>)</a:t>
                </a:r>
                <a:endParaRPr lang="en-US" sz="2400" dirty="0"/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7772400" y="1581150"/>
              <a:ext cx="1397000" cy="461962"/>
              <a:chOff x="4320" y="3290"/>
              <a:chExt cx="880" cy="388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V="1">
                <a:off x="4320" y="367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4340" y="3290"/>
                <a:ext cx="86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066800" y="971550"/>
              <a:ext cx="7391400" cy="12954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1123950"/>
              <a:ext cx="85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EXP(0):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7181" y="2876550"/>
            <a:ext cx="8972219" cy="1295400"/>
            <a:chOff x="197181" y="2876550"/>
            <a:chExt cx="8972219" cy="1295400"/>
          </a:xfrm>
        </p:grpSpPr>
        <p:sp>
          <p:nvSpPr>
            <p:cNvPr id="25" name="Rounded Rectangle 24"/>
            <p:cNvSpPr/>
            <p:nvPr/>
          </p:nvSpPr>
          <p:spPr>
            <a:xfrm>
              <a:off x="3886200" y="3486150"/>
              <a:ext cx="1524000" cy="533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1295400" y="3028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Chal.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477000" y="302895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/>
                <a:t>Adv. A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600201" y="3382565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  <a:r>
                <a:rPr lang="en-US">
                  <a:sym typeface="Symbol" pitchFamily="18" charset="2"/>
                </a:rPr>
                <a:t>K</a:t>
              </a:r>
              <a:endParaRPr lang="en-US" b="1">
                <a:cs typeface="Arial" charset="0"/>
                <a:sym typeface="Symbol" pitchFamily="18" charset="2"/>
              </a:endParaRPr>
            </a:p>
          </p:txBody>
        </p:sp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2667000" y="2952750"/>
              <a:ext cx="3810000" cy="403622"/>
              <a:chOff x="1776" y="1783"/>
              <a:chExt cx="2400" cy="339"/>
            </a:xfrm>
          </p:grpSpPr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 flipH="1">
                <a:off x="1776" y="2122"/>
                <a:ext cx="24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783"/>
                <a:ext cx="198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  </a:t>
                </a:r>
                <a:r>
                  <a:rPr lang="en-US" sz="2000" dirty="0">
                    <a:sym typeface="Symbol" pitchFamily="18" charset="2"/>
                  </a:rPr>
                  <a:t> M :    |m</a:t>
                </a:r>
                <a:r>
                  <a:rPr lang="en-US" sz="2000" baseline="-25000" dirty="0">
                    <a:sym typeface="Symbol" pitchFamily="18" charset="2"/>
                  </a:rPr>
                  <a:t>0</a:t>
                </a:r>
                <a:r>
                  <a:rPr lang="en-US" sz="2000" dirty="0">
                    <a:sym typeface="Symbol" pitchFamily="18" charset="2"/>
                  </a:rPr>
                  <a:t>| = |m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dirty="0">
                    <a:sym typeface="Symbol" pitchFamily="18" charset="2"/>
                  </a:rPr>
                  <a:t>|</a:t>
                </a:r>
              </a:p>
            </p:txBody>
          </p:sp>
        </p:grpSp>
        <p:grpSp>
          <p:nvGrpSpPr>
            <p:cNvPr id="30" name="Group 20"/>
            <p:cNvGrpSpPr>
              <a:grpSpLocks/>
            </p:cNvGrpSpPr>
            <p:nvPr/>
          </p:nvGrpSpPr>
          <p:grpSpPr bwMode="auto">
            <a:xfrm>
              <a:off x="2667000" y="3333750"/>
              <a:ext cx="3733800" cy="522685"/>
              <a:chOff x="1776" y="2018"/>
              <a:chExt cx="2352" cy="439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2352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2581" y="2018"/>
                <a:ext cx="969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000" dirty="0" smtClean="0">
                    <a:sym typeface="Symbol" pitchFamily="18" charset="2"/>
                  </a:rPr>
                  <a:t>E(</a:t>
                </a:r>
                <a:r>
                  <a:rPr lang="en-US" sz="2000" dirty="0" smtClean="0"/>
                  <a:t>k</a:t>
                </a:r>
                <a:r>
                  <a:rPr lang="en-US" sz="2800" dirty="0" smtClean="0"/>
                  <a:t>,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7772400" y="3486150"/>
              <a:ext cx="1397000" cy="461962"/>
              <a:chOff x="4320" y="3290"/>
              <a:chExt cx="880" cy="388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V="1">
                <a:off x="4320" y="367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340" y="3290"/>
                <a:ext cx="86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 </a:t>
                </a:r>
                <a:r>
                  <a:rPr lang="en-US" sz="2400" dirty="0">
                    <a:sym typeface="Symbol" pitchFamily="18" charset="2"/>
                  </a:rPr>
                  <a:t> {0,1}</a:t>
                </a:r>
                <a:endParaRPr lang="en-US" sz="2400" dirty="0"/>
              </a:p>
            </p:txBody>
          </p:sp>
        </p:grp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1066800" y="2876550"/>
              <a:ext cx="7391400" cy="1295400"/>
            </a:xfrm>
            <a:prstGeom prst="rect">
              <a:avLst/>
            </a:prstGeom>
            <a:noFill/>
            <a:ln w="38100">
              <a:solidFill>
                <a:srgbClr val="A6A6A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7181" y="3181350"/>
              <a:ext cx="85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EXP(1):</a:t>
              </a:r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40812" y="2343150"/>
            <a:ext cx="51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time key  ⇒   adversary sees only one </a:t>
            </a:r>
            <a:r>
              <a:rPr lang="en-US" dirty="0" err="1" smtClean="0"/>
              <a:t>ciphertext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6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 </a:t>
            </a:r>
            <a:r>
              <a:rPr lang="en-US" dirty="0"/>
              <a:t>is not </a:t>
            </a:r>
            <a:r>
              <a:rPr lang="en-US" dirty="0" smtClean="0"/>
              <a:t>Semantically Secure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229600" cy="85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ECB is not semantically </a:t>
            </a:r>
            <a:r>
              <a:rPr lang="en-US" dirty="0"/>
              <a:t>secure for messages that contain </a:t>
            </a:r>
            <a:br>
              <a:rPr lang="en-US" dirty="0"/>
            </a:br>
            <a:r>
              <a:rPr lang="en-US" dirty="0"/>
              <a:t>more than one block.</a:t>
            </a:r>
          </a:p>
        </p:txBody>
      </p: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4013200" y="2355056"/>
            <a:ext cx="2209800" cy="369094"/>
            <a:chOff x="1968" y="3054"/>
            <a:chExt cx="1488" cy="310"/>
          </a:xfrm>
        </p:grpSpPr>
        <p:sp>
          <p:nvSpPr>
            <p:cNvPr id="31748" name="AutoShape 4"/>
            <p:cNvSpPr>
              <a:spLocks/>
            </p:cNvSpPr>
            <p:nvPr/>
          </p:nvSpPr>
          <p:spPr bwMode="auto">
            <a:xfrm rot="5400000" flipV="1">
              <a:off x="2688" y="2592"/>
              <a:ext cx="48" cy="1488"/>
            </a:xfrm>
            <a:prstGeom prst="lef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256" y="3054"/>
              <a:ext cx="772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Two blocks</a:t>
              </a:r>
            </a:p>
          </p:txBody>
        </p:sp>
      </p:grp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295400" y="2723356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905000" y="2209006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876425" y="1873250"/>
            <a:ext cx="1051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000" dirty="0">
                <a:sym typeface="Symbol" pitchFamily="18" charset="2"/>
              </a:rPr>
              <a:t>{0,1}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477000" y="2723356"/>
            <a:ext cx="1295400" cy="142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600201" y="3076972"/>
            <a:ext cx="63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>
                <a:sym typeface="Symbol" pitchFamily="18" charset="2"/>
              </a:rPr>
              <a:t>K</a:t>
            </a:r>
            <a:endParaRPr lang="en-US" b="1">
              <a:cs typeface="Arial" charset="0"/>
              <a:sym typeface="Symbol" pitchFamily="18" charset="2"/>
            </a:endParaRP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2667000" y="3104355"/>
            <a:ext cx="3810000" cy="369095"/>
            <a:chOff x="1776" y="1892"/>
            <a:chExt cx="2400" cy="310"/>
          </a:xfrm>
        </p:grpSpPr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2016" y="1892"/>
              <a:ext cx="11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ym typeface="Symbol" pitchFamily="18" charset="2"/>
              </a:endParaRPr>
            </a:p>
          </p:txBody>
        </p:sp>
      </p:grp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667000" y="3919935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352801" y="3473450"/>
            <a:ext cx="2043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/>
              <a:t>(c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/>
              <a:t>2</a:t>
            </a:r>
            <a:r>
              <a:rPr lang="en-US" sz="2000" dirty="0"/>
              <a:t>) </a:t>
            </a:r>
            <a:r>
              <a:rPr lang="en-US" sz="2000" dirty="0">
                <a:sym typeface="Symbol" pitchFamily="18" charset="2"/>
              </a:rPr>
              <a:t> </a:t>
            </a:r>
            <a:r>
              <a:rPr lang="en-US" sz="2000" dirty="0"/>
              <a:t>E(k, </a:t>
            </a:r>
            <a:r>
              <a:rPr lang="en-US" sz="2400" b="1" dirty="0" err="1"/>
              <a:t>m</a:t>
            </a:r>
            <a:r>
              <a:rPr lang="en-US" sz="2400" b="1" baseline="-25000" dirty="0" err="1"/>
              <a:t>b</a:t>
            </a:r>
            <a:r>
              <a:rPr lang="en-US" sz="2000" dirty="0"/>
              <a:t>)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7086600" y="415210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09600" y="2330450"/>
            <a:ext cx="7924800" cy="1993106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743200" y="2566253"/>
            <a:ext cx="31398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latin typeface="Courier New" pitchFamily="49" charset="0"/>
              </a:rPr>
              <a:t>m</a:t>
            </a:r>
            <a:r>
              <a:rPr lang="en-US" sz="2400" baseline="-25000" dirty="0">
                <a:latin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</a:rPr>
              <a:t> = “Hello  World”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m</a:t>
            </a:r>
            <a:r>
              <a:rPr lang="en-US" sz="2400" baseline="-250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= “Hello  Hello”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4985307" y="4533840"/>
            <a:ext cx="354909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If  c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=c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 </a:t>
            </a:r>
            <a:r>
              <a:rPr lang="en-US" sz="2000" b="1" dirty="0"/>
              <a:t>output 0,  else output 1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50864" y="4686300"/>
            <a:ext cx="3130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Then  </a:t>
            </a:r>
            <a:r>
              <a:rPr lang="en-US" sz="2400" dirty="0" err="1" smtClean="0">
                <a:solidFill>
                  <a:srgbClr val="0000FF"/>
                </a:solidFill>
              </a:rPr>
              <a:t>Adv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SS</a:t>
            </a:r>
            <a:r>
              <a:rPr lang="en-US" sz="2400" dirty="0" smtClean="0">
                <a:solidFill>
                  <a:srgbClr val="0000FF"/>
                </a:solidFill>
              </a:rPr>
              <a:t> [</a:t>
            </a:r>
            <a:r>
              <a:rPr lang="en-US" sz="2400" dirty="0">
                <a:solidFill>
                  <a:srgbClr val="0000FF"/>
                </a:solidFill>
              </a:rPr>
              <a:t>A, ECB] = 1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2800" y="4629150"/>
            <a:ext cx="609600" cy="514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7" grpId="0" animBg="1"/>
      <p:bldP spid="31768" grpId="0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</a:t>
            </a:r>
            <a:r>
              <a:rPr lang="en-US" dirty="0" smtClean="0"/>
              <a:t>Construction I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229600" cy="4114800"/>
          </a:xfrm>
        </p:spPr>
        <p:txBody>
          <a:bodyPr>
            <a:normAutofit/>
          </a:bodyPr>
          <a:lstStyle/>
          <a:p>
            <a:pPr>
              <a:spcBef>
                <a:spcPct val="80000"/>
              </a:spcBef>
              <a:buFontTx/>
              <a:buNone/>
            </a:pPr>
            <a:r>
              <a:rPr lang="en-US" dirty="0" smtClean="0"/>
              <a:t>Deterministic </a:t>
            </a:r>
            <a:r>
              <a:rPr lang="en-US" dirty="0"/>
              <a:t>counter mode from a PRF  F :</a:t>
            </a:r>
          </a:p>
          <a:p>
            <a:pPr lvl="2">
              <a:spcBef>
                <a:spcPts val="2376"/>
              </a:spcBef>
            </a:pPr>
            <a:r>
              <a:rPr lang="en-US" dirty="0"/>
              <a:t>E</a:t>
            </a:r>
            <a:r>
              <a:rPr lang="en-US" baseline="-25000" dirty="0"/>
              <a:t>DETCTR</a:t>
            </a:r>
            <a:r>
              <a:rPr lang="en-US" dirty="0"/>
              <a:t> (k</a:t>
            </a:r>
            <a:r>
              <a:rPr lang="en-US" dirty="0" smtClean="0"/>
              <a:t>, m</a:t>
            </a:r>
            <a:r>
              <a:rPr lang="en-US" dirty="0"/>
              <a:t>)  =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spcBef>
                <a:spcPct val="100000"/>
              </a:spcBef>
              <a:buNone/>
            </a:pPr>
            <a:r>
              <a:rPr lang="en-US" dirty="0" smtClean="0"/>
              <a:t>⇒   Stream </a:t>
            </a:r>
            <a:r>
              <a:rPr lang="en-US" dirty="0"/>
              <a:t>cipher built from </a:t>
            </a:r>
            <a:r>
              <a:rPr lang="en-US" dirty="0" smtClean="0"/>
              <a:t>a PRF   </a:t>
            </a:r>
            <a:r>
              <a:rPr lang="en-US" dirty="0"/>
              <a:t>(e.g.  AES, 3DES)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114800" y="20764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m[0]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953000" y="20764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m[1]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791200" y="20764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114800" y="26479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F(k,0)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953000" y="26479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F(k,1)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791200" y="26479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629400" y="20764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m[L]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629400" y="264795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F(k,L)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581400" y="2305050"/>
            <a:ext cx="500063" cy="58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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3657600" y="3105150"/>
            <a:ext cx="4343400" cy="0"/>
          </a:xfrm>
          <a:prstGeom prst="lin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114800" y="327660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c[0]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4953000" y="327660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c[1]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5791200" y="327660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6629400" y="3276600"/>
            <a:ext cx="838200" cy="285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c[L]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61680" y="1105200"/>
              <a:ext cx="2945160" cy="90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0520" y="1095120"/>
                <a:ext cx="296892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67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/>
              <a:t>Det. counter-mode security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610600" cy="44005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ct val="100000"/>
              </a:spcBef>
              <a:buNone/>
            </a:pPr>
            <a:r>
              <a:rPr lang="en-US" u="sng" dirty="0" smtClean="0"/>
              <a:t>Theorem</a:t>
            </a:r>
            <a:r>
              <a:rPr lang="en-US" dirty="0" smtClean="0"/>
              <a:t>:    For </a:t>
            </a:r>
            <a:r>
              <a:rPr lang="en-US" dirty="0"/>
              <a:t>any L&gt;</a:t>
            </a:r>
            <a:r>
              <a:rPr lang="en-US" dirty="0" smtClean="0"/>
              <a:t>0,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If F is a secure PRF over (K,X,X) then </a:t>
            </a:r>
            <a:br>
              <a:rPr lang="en-US" dirty="0"/>
            </a:br>
            <a:r>
              <a:rPr lang="en-US" dirty="0"/>
              <a:t>	E</a:t>
            </a:r>
            <a:r>
              <a:rPr lang="en-US" baseline="-25000" dirty="0"/>
              <a:t>DETCTR</a:t>
            </a:r>
            <a:r>
              <a:rPr lang="en-US" dirty="0"/>
              <a:t> is sem. sec. cipher over (K,X</a:t>
            </a:r>
            <a:r>
              <a:rPr lang="en-US" baseline="30000" dirty="0"/>
              <a:t>L</a:t>
            </a:r>
            <a:r>
              <a:rPr lang="en-US" dirty="0"/>
              <a:t>,X</a:t>
            </a:r>
            <a:r>
              <a:rPr lang="en-US" baseline="30000" dirty="0"/>
              <a:t>L</a:t>
            </a:r>
            <a:r>
              <a:rPr lang="en-US" dirty="0"/>
              <a:t>).</a:t>
            </a:r>
          </a:p>
          <a:p>
            <a:pPr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en-US" dirty="0"/>
              <a:t>		In particular,  for any </a:t>
            </a:r>
            <a:r>
              <a:rPr lang="en-US" dirty="0" smtClean="0"/>
              <a:t>eff. adversary </a:t>
            </a:r>
            <a:r>
              <a:rPr lang="en-US" dirty="0"/>
              <a:t>A attacking E</a:t>
            </a:r>
            <a:r>
              <a:rPr lang="en-US" baseline="-25000" dirty="0"/>
              <a:t>DETCTR	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r>
              <a:rPr lang="en-US" baseline="-25000" dirty="0" smtClean="0"/>
              <a:t>	</a:t>
            </a:r>
            <a:r>
              <a:rPr lang="en-US" dirty="0" smtClean="0"/>
              <a:t>there </a:t>
            </a:r>
            <a:r>
              <a:rPr lang="en-US" dirty="0"/>
              <a:t>exists a </a:t>
            </a:r>
            <a:r>
              <a:rPr lang="en-US" dirty="0" smtClean="0"/>
              <a:t>n eff. PRF </a:t>
            </a:r>
            <a:r>
              <a:rPr lang="en-US" dirty="0"/>
              <a:t>adversary B 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SS</a:t>
            </a:r>
            <a:r>
              <a:rPr lang="en-US" dirty="0" smtClean="0"/>
              <a:t>[</a:t>
            </a:r>
            <a:r>
              <a:rPr lang="en-US" dirty="0"/>
              <a:t>A, E</a:t>
            </a:r>
            <a:r>
              <a:rPr lang="en-US" baseline="-25000" dirty="0"/>
              <a:t>DETCTR</a:t>
            </a:r>
            <a:r>
              <a:rPr lang="en-US" dirty="0"/>
              <a:t>] = </a:t>
            </a:r>
            <a:r>
              <a:rPr lang="en-US" dirty="0" smtClean="0"/>
              <a:t>2 </a:t>
            </a:r>
            <a:r>
              <a:rPr lang="en-US" dirty="0" smtClean="0">
                <a:sym typeface="Symbol" pitchFamily="18" charset="2"/>
              </a:rPr>
              <a:t> </a:t>
            </a:r>
            <a:r>
              <a:rPr lang="en-US" dirty="0" err="1" smtClean="0"/>
              <a:t>Adv</a:t>
            </a:r>
            <a:r>
              <a:rPr lang="en-US" baseline="-25000" dirty="0" err="1" smtClean="0"/>
              <a:t>PRF</a:t>
            </a:r>
            <a:r>
              <a:rPr lang="en-US" dirty="0" smtClean="0"/>
              <a:t>[</a:t>
            </a:r>
            <a:r>
              <a:rPr lang="en-US" dirty="0"/>
              <a:t>B, F</a:t>
            </a:r>
            <a:r>
              <a:rPr lang="en-US" dirty="0" smtClean="0"/>
              <a:t>]</a:t>
            </a:r>
            <a:endParaRPr lang="en-US" dirty="0"/>
          </a:p>
          <a:p>
            <a:pPr>
              <a:lnSpc>
                <a:spcPct val="130000"/>
              </a:lnSpc>
              <a:spcBef>
                <a:spcPts val="2880"/>
              </a:spcBef>
              <a:buFontTx/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Adv</a:t>
            </a:r>
            <a:r>
              <a:rPr lang="en-US" sz="2000" baseline="-25000" dirty="0" err="1" smtClean="0"/>
              <a:t>PRF</a:t>
            </a:r>
            <a:r>
              <a:rPr lang="en-US" sz="2000" dirty="0" smtClean="0"/>
              <a:t>[</a:t>
            </a:r>
            <a:r>
              <a:rPr lang="en-US" sz="2000" dirty="0"/>
              <a:t>B, F]  is negligible  (since F is a secure PRF)</a:t>
            </a:r>
            <a:br>
              <a:rPr lang="en-US" sz="2000" dirty="0"/>
            </a:br>
            <a:r>
              <a:rPr lang="en-US" sz="2000" dirty="0"/>
              <a:t>Hence, </a:t>
            </a:r>
            <a:r>
              <a:rPr lang="en-US" sz="2000" dirty="0" err="1" smtClean="0"/>
              <a:t>Adv</a:t>
            </a:r>
            <a:r>
              <a:rPr lang="en-US" sz="2000" baseline="-25000" dirty="0" err="1" smtClean="0"/>
              <a:t>SS</a:t>
            </a:r>
            <a:r>
              <a:rPr lang="en-US" sz="2000" dirty="0" smtClean="0"/>
              <a:t>[</a:t>
            </a:r>
            <a:r>
              <a:rPr lang="en-US" sz="2000" dirty="0"/>
              <a:t>A, E</a:t>
            </a:r>
            <a:r>
              <a:rPr lang="en-US" sz="2000" baseline="-25000" dirty="0"/>
              <a:t>DETCTR</a:t>
            </a:r>
            <a:r>
              <a:rPr lang="en-US" sz="2000" dirty="0"/>
              <a:t>]  must be negligible.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4248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4800" y="1047750"/>
            <a:ext cx="3886211" cy="1589488"/>
            <a:chOff x="1676400" y="1104900"/>
            <a:chExt cx="3886211" cy="1589488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2514599" y="1695450"/>
              <a:ext cx="1905001" cy="419100"/>
              <a:chOff x="1728" y="2109"/>
              <a:chExt cx="1200" cy="352"/>
            </a:xfrm>
          </p:grpSpPr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1728" y="2109"/>
                <a:ext cx="383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Symbol" pitchFamily="18" charset="2"/>
                  </a:rPr>
                  <a:t></a:t>
                </a:r>
                <a:endParaRPr lang="en-US" sz="2000" b="1" dirty="0"/>
              </a:p>
            </p:txBody>
          </p:sp>
        </p:grpSp>
        <p:grpSp>
          <p:nvGrpSpPr>
            <p:cNvPr id="15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04800" y="3257550"/>
            <a:ext cx="3829050" cy="1553768"/>
            <a:chOff x="1676400" y="1104900"/>
            <a:chExt cx="3829050" cy="1553768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30" name="Group 20"/>
            <p:cNvGrpSpPr>
              <a:grpSpLocks/>
            </p:cNvGrpSpPr>
            <p:nvPr/>
          </p:nvGrpSpPr>
          <p:grpSpPr bwMode="auto">
            <a:xfrm>
              <a:off x="2514599" y="1695337"/>
              <a:ext cx="1905001" cy="408366"/>
              <a:chOff x="1728" y="2109"/>
              <a:chExt cx="1200" cy="343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>
                <a:off x="1776" y="2445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14"/>
              <p:cNvSpPr txBox="1">
                <a:spLocks noChangeArrowheads="1"/>
              </p:cNvSpPr>
              <p:nvPr/>
            </p:nvSpPr>
            <p:spPr bwMode="auto">
              <a:xfrm>
                <a:off x="1728" y="2109"/>
                <a:ext cx="383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Symbol" pitchFamily="18" charset="2"/>
                  </a:rPr>
                  <a:t></a:t>
                </a:r>
                <a:endParaRPr lang="en-US" sz="2000" b="1" dirty="0"/>
              </a:p>
            </p:txBody>
          </p:sp>
        </p:grp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4267200" y="1428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35623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2473464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7" name="Rounded Rectangle 76"/>
          <p:cNvSpPr/>
          <p:nvPr/>
        </p:nvSpPr>
        <p:spPr>
          <a:xfrm>
            <a:off x="152400" y="1047750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52400" y="3257550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2768600" y="1708150"/>
            <a:ext cx="313337" cy="2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18" charset="2"/>
              </a:rPr>
              <a:t>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676400" y="1581150"/>
            <a:ext cx="1143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1" name="Rectangle 5"/>
          <p:cNvSpPr>
            <a:spLocks noChangeArrowheads="1"/>
          </p:cNvSpPr>
          <p:nvPr/>
        </p:nvSpPr>
        <p:spPr bwMode="auto">
          <a:xfrm>
            <a:off x="1676400" y="1962150"/>
            <a:ext cx="1143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/>
              <a:t>F(k,0) … F(</a:t>
            </a:r>
            <a:r>
              <a:rPr lang="en-US" sz="1600" dirty="0" err="1" smtClean="0"/>
              <a:t>k,L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95" name="Text Box 15"/>
          <p:cNvSpPr txBox="1">
            <a:spLocks noChangeArrowheads="1"/>
          </p:cNvSpPr>
          <p:nvPr/>
        </p:nvSpPr>
        <p:spPr bwMode="auto">
          <a:xfrm>
            <a:off x="2692400" y="3917950"/>
            <a:ext cx="313337" cy="2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ym typeface="Symbol" pitchFamily="18" charset="2"/>
              </a:rPr>
              <a:t></a:t>
            </a: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1600200" y="3790950"/>
            <a:ext cx="1143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 smtClean="0"/>
              <a:t>m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1600200" y="4171950"/>
            <a:ext cx="11430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/>
              <a:t>F(k,0) … F(</a:t>
            </a:r>
            <a:r>
              <a:rPr lang="en-US" sz="1600" dirty="0" err="1" smtClean="0"/>
              <a:t>k,L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876800" y="1047750"/>
            <a:ext cx="4114800" cy="1741888"/>
            <a:chOff x="4876800" y="1047750"/>
            <a:chExt cx="4114800" cy="1741888"/>
          </a:xfrm>
        </p:grpSpPr>
        <p:grpSp>
          <p:nvGrpSpPr>
            <p:cNvPr id="81" name="Group 80"/>
            <p:cNvGrpSpPr/>
            <p:nvPr/>
          </p:nvGrpSpPr>
          <p:grpSpPr>
            <a:xfrm>
              <a:off x="4876800" y="1047750"/>
              <a:ext cx="4114800" cy="1741888"/>
              <a:chOff x="4876800" y="1047750"/>
              <a:chExt cx="4114800" cy="174188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029200" y="1123950"/>
                <a:ext cx="3937010" cy="1665688"/>
                <a:chOff x="1562100" y="1104900"/>
                <a:chExt cx="3937010" cy="1665688"/>
              </a:xfrm>
            </p:grpSpPr>
            <p:sp>
              <p:nvSpPr>
                <p:cNvPr id="38" name="Rectangle 4"/>
                <p:cNvSpPr>
                  <a:spLocks noChangeArrowheads="1"/>
                </p:cNvSpPr>
                <p:nvPr/>
              </p:nvSpPr>
              <p:spPr bwMode="auto">
                <a:xfrm>
                  <a:off x="1600200" y="1314459"/>
                  <a:ext cx="914400" cy="87629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 dirty="0" err="1"/>
                    <a:t>c</a:t>
                  </a:r>
                  <a:r>
                    <a:rPr lang="en-US" dirty="0" err="1" smtClean="0"/>
                    <a:t>hal</a:t>
                  </a:r>
                  <a:r>
                    <a:rPr lang="en-US" dirty="0"/>
                    <a:t>.</a:t>
                  </a:r>
                </a:p>
              </p:txBody>
            </p:sp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4419600" y="1352550"/>
                  <a:ext cx="914400" cy="876291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 dirty="0"/>
                    <a:t>a</a:t>
                  </a:r>
                  <a:r>
                    <a:rPr lang="en-US" dirty="0" smtClean="0"/>
                    <a:t>dv</a:t>
                  </a:r>
                  <a:r>
                    <a:rPr lang="en-US" dirty="0"/>
                    <a:t>. A</a:t>
                  </a:r>
                </a:p>
              </p:txBody>
            </p:sp>
            <p:sp>
              <p:nvSpPr>
                <p:cNvPr id="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62100" y="1732518"/>
                  <a:ext cx="92179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ym typeface="Symbol" pitchFamily="18" charset="2"/>
                    </a:rPr>
                    <a:t>f</a:t>
                  </a:r>
                  <a:r>
                    <a:rPr lang="en-US" dirty="0" err="1" smtClean="0">
                      <a:sym typeface="Symbol" pitchFamily="18" charset="2"/>
                    </a:rPr>
                    <a:t>Funs</a:t>
                  </a:r>
                  <a:endParaRPr lang="en-US" b="1" baseline="30000" dirty="0">
                    <a:cs typeface="Arial" charset="0"/>
                    <a:sym typeface="Symbol" pitchFamily="18" charset="2"/>
                  </a:endParaRPr>
                </a:p>
              </p:txBody>
            </p:sp>
            <p:sp>
              <p:nvSpPr>
                <p:cNvPr id="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71800" y="1104900"/>
                  <a:ext cx="11430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m</a:t>
                  </a:r>
                  <a:r>
                    <a:rPr lang="en-US" sz="2000" baseline="-25000" dirty="0"/>
                    <a:t>0</a:t>
                  </a:r>
                  <a:r>
                    <a:rPr lang="en-US" sz="2000" dirty="0"/>
                    <a:t> , </a:t>
                  </a:r>
                  <a:r>
                    <a:rPr lang="en-US" sz="2000" dirty="0" smtClean="0"/>
                    <a:t>m</a:t>
                  </a:r>
                  <a:r>
                    <a:rPr lang="en-US" sz="2000" baseline="-25000" dirty="0" smtClean="0"/>
                    <a:t>1</a:t>
                  </a:r>
                  <a:endParaRPr lang="en-US" sz="2000" dirty="0">
                    <a:sym typeface="Symbol" pitchFamily="18" charset="2"/>
                  </a:endParaRPr>
                </a:p>
              </p:txBody>
            </p:sp>
            <p:grpSp>
              <p:nvGrpSpPr>
                <p:cNvPr id="42" name="Group 20"/>
                <p:cNvGrpSpPr>
                  <a:grpSpLocks/>
                </p:cNvGrpSpPr>
                <p:nvPr/>
              </p:nvGrpSpPr>
              <p:grpSpPr bwMode="auto">
                <a:xfrm>
                  <a:off x="2476499" y="1695450"/>
                  <a:ext cx="1943101" cy="419100"/>
                  <a:chOff x="1704" y="2109"/>
                  <a:chExt cx="1224" cy="352"/>
                </a:xfrm>
              </p:grpSpPr>
              <p:sp>
                <p:nvSpPr>
                  <p:cNvPr id="4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454"/>
                    <a:ext cx="1152" cy="7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4" y="2109"/>
                    <a:ext cx="383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/>
                      <a:t>c</a:t>
                    </a:r>
                    <a:r>
                      <a:rPr lang="en-US" sz="2000" dirty="0" smtClean="0"/>
                      <a:t> </a:t>
                    </a:r>
                    <a:r>
                      <a:rPr lang="en-US" sz="2000" dirty="0" smtClean="0">
                        <a:sym typeface="Symbol" pitchFamily="18" charset="2"/>
                      </a:rPr>
                      <a:t></a:t>
                    </a:r>
                    <a:endParaRPr lang="en-US" sz="2000" b="1" dirty="0"/>
                  </a:p>
                </p:txBody>
              </p:sp>
            </p:grpSp>
            <p:grpSp>
              <p:nvGrpSpPr>
                <p:cNvPr id="43" name="Group 22"/>
                <p:cNvGrpSpPr>
                  <a:grpSpLocks/>
                </p:cNvGrpSpPr>
                <p:nvPr/>
              </p:nvGrpSpPr>
              <p:grpSpPr bwMode="auto">
                <a:xfrm>
                  <a:off x="4762509" y="2247904"/>
                  <a:ext cx="736601" cy="522684"/>
                  <a:chOff x="4392" y="3530"/>
                  <a:chExt cx="464" cy="439"/>
                </a:xfrm>
              </p:grpSpPr>
              <p:sp>
                <p:nvSpPr>
                  <p:cNvPr id="4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3546"/>
                    <a:ext cx="0" cy="32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2" y="3530"/>
                    <a:ext cx="464" cy="4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dirty="0" smtClean="0"/>
                      <a:t>’</a:t>
                    </a:r>
                    <a:r>
                      <a:rPr lang="en-US" sz="2800" dirty="0" smtClean="0"/>
                      <a:t>≟</a:t>
                    </a:r>
                    <a:r>
                      <a:rPr lang="en-US" sz="2000" dirty="0" smtClean="0"/>
                      <a:t>1</a:t>
                    </a:r>
                    <a:endParaRPr lang="en-US" sz="2400" dirty="0"/>
                  </a:p>
                </p:txBody>
              </p: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2590800" y="1504950"/>
                  <a:ext cx="1752600" cy="0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Rounded Rectangle 77"/>
              <p:cNvSpPr/>
              <p:nvPr/>
            </p:nvSpPr>
            <p:spPr>
              <a:xfrm>
                <a:off x="4876800" y="1047750"/>
                <a:ext cx="4114800" cy="16764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 Box 15"/>
            <p:cNvSpPr txBox="1">
              <a:spLocks noChangeArrowheads="1"/>
            </p:cNvSpPr>
            <p:nvPr/>
          </p:nvSpPr>
          <p:spPr bwMode="auto">
            <a:xfrm>
              <a:off x="7569200" y="1784350"/>
              <a:ext cx="313337" cy="27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pitchFamily="18" charset="2"/>
                </a:rPr>
                <a:t></a:t>
              </a: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6477000" y="1657350"/>
              <a:ext cx="1143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m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6477000" y="2038350"/>
              <a:ext cx="11430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  <a:r>
                <a:rPr lang="en-US" sz="1600" dirty="0" smtClean="0"/>
                <a:t>(0) … </a:t>
              </a:r>
              <a:r>
                <a:rPr lang="en-US" sz="1600" dirty="0"/>
                <a:t>f</a:t>
              </a:r>
              <a:r>
                <a:rPr lang="en-US" sz="1600" dirty="0" smtClean="0"/>
                <a:t>(L)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6800" y="3257550"/>
            <a:ext cx="4127500" cy="1676400"/>
            <a:chOff x="4876800" y="3257550"/>
            <a:chExt cx="4127500" cy="1676400"/>
          </a:xfrm>
        </p:grpSpPr>
        <p:grpSp>
          <p:nvGrpSpPr>
            <p:cNvPr id="82" name="Group 81"/>
            <p:cNvGrpSpPr/>
            <p:nvPr/>
          </p:nvGrpSpPr>
          <p:grpSpPr>
            <a:xfrm>
              <a:off x="4876800" y="3257550"/>
              <a:ext cx="4127500" cy="1676400"/>
              <a:chOff x="4876800" y="3257550"/>
              <a:chExt cx="4127500" cy="16764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5067300" y="3257550"/>
                <a:ext cx="3937000" cy="1553768"/>
                <a:chOff x="1562100" y="1104900"/>
                <a:chExt cx="3937000" cy="1553768"/>
              </a:xfrm>
            </p:grpSpPr>
            <p:sp>
              <p:nvSpPr>
                <p:cNvPr id="63" name="Rectangle 4"/>
                <p:cNvSpPr>
                  <a:spLocks noChangeArrowheads="1"/>
                </p:cNvSpPr>
                <p:nvPr/>
              </p:nvSpPr>
              <p:spPr bwMode="auto">
                <a:xfrm>
                  <a:off x="1600200" y="1314459"/>
                  <a:ext cx="914400" cy="87629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 dirty="0" err="1"/>
                    <a:t>c</a:t>
                  </a:r>
                  <a:r>
                    <a:rPr lang="en-US" dirty="0" err="1" smtClean="0"/>
                    <a:t>hal</a:t>
                  </a:r>
                  <a:r>
                    <a:rPr lang="en-US" dirty="0"/>
                    <a:t>.</a:t>
                  </a:r>
                </a:p>
              </p:txBody>
            </p:sp>
            <p:sp>
              <p:nvSpPr>
                <p:cNvPr id="64" name="Rectangle 7"/>
                <p:cNvSpPr>
                  <a:spLocks noChangeArrowheads="1"/>
                </p:cNvSpPr>
                <p:nvPr/>
              </p:nvSpPr>
              <p:spPr bwMode="auto">
                <a:xfrm>
                  <a:off x="4419600" y="1352550"/>
                  <a:ext cx="914400" cy="876291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pPr algn="ctr"/>
                  <a:r>
                    <a:rPr lang="en-US" dirty="0"/>
                    <a:t>a</a:t>
                  </a:r>
                  <a:r>
                    <a:rPr lang="en-US" dirty="0" smtClean="0"/>
                    <a:t>dv</a:t>
                  </a:r>
                  <a:r>
                    <a:rPr lang="en-US" dirty="0"/>
                    <a:t>. A</a:t>
                  </a:r>
                </a:p>
              </p:txBody>
            </p:sp>
            <p:sp>
              <p:nvSpPr>
                <p:cNvPr id="6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62100" y="1732518"/>
                  <a:ext cx="10105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>
                      <a:sym typeface="Symbol" pitchFamily="18" charset="2"/>
                    </a:rPr>
                    <a:t>r{0,1}</a:t>
                  </a:r>
                  <a:r>
                    <a:rPr lang="en-US" baseline="30000" dirty="0" smtClean="0">
                      <a:sym typeface="Symbol" pitchFamily="18" charset="2"/>
                    </a:rPr>
                    <a:t>n</a:t>
                  </a:r>
                  <a:endParaRPr lang="en-US" b="1" baseline="30000" dirty="0">
                    <a:cs typeface="Arial" charset="0"/>
                    <a:sym typeface="Symbol" pitchFamily="18" charset="2"/>
                  </a:endParaRPr>
                </a:p>
              </p:txBody>
            </p:sp>
            <p:sp>
              <p:nvSpPr>
                <p:cNvPr id="6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71800" y="1104900"/>
                  <a:ext cx="11430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/>
                    <a:t>m</a:t>
                  </a:r>
                  <a:r>
                    <a:rPr lang="en-US" sz="2000" baseline="-25000" dirty="0"/>
                    <a:t>0</a:t>
                  </a:r>
                  <a:r>
                    <a:rPr lang="en-US" sz="2000" dirty="0"/>
                    <a:t> , </a:t>
                  </a:r>
                  <a:r>
                    <a:rPr lang="en-US" sz="2000" dirty="0" smtClean="0"/>
                    <a:t>m</a:t>
                  </a:r>
                  <a:r>
                    <a:rPr lang="en-US" sz="2000" baseline="-25000" dirty="0" smtClean="0"/>
                    <a:t>1</a:t>
                  </a:r>
                  <a:endParaRPr lang="en-US" sz="2000" dirty="0">
                    <a:sym typeface="Symbol" pitchFamily="18" charset="2"/>
                  </a:endParaRPr>
                </a:p>
              </p:txBody>
            </p:sp>
            <p:grpSp>
              <p:nvGrpSpPr>
                <p:cNvPr id="67" name="Group 20"/>
                <p:cNvGrpSpPr>
                  <a:grpSpLocks/>
                </p:cNvGrpSpPr>
                <p:nvPr/>
              </p:nvGrpSpPr>
              <p:grpSpPr bwMode="auto">
                <a:xfrm>
                  <a:off x="2514599" y="1695450"/>
                  <a:ext cx="1905001" cy="419100"/>
                  <a:chOff x="1728" y="2109"/>
                  <a:chExt cx="1200" cy="352"/>
                </a:xfrm>
              </p:grpSpPr>
              <p:sp>
                <p:nvSpPr>
                  <p:cNvPr id="7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454"/>
                    <a:ext cx="1152" cy="7"/>
                  </a:xfrm>
                  <a:prstGeom prst="line">
                    <a:avLst/>
                  </a:prstGeom>
                  <a:noFill/>
                  <a:ln w="38100" cmpd="sng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2109"/>
                    <a:ext cx="383" cy="3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dirty="0"/>
                      <a:t>c</a:t>
                    </a:r>
                    <a:r>
                      <a:rPr lang="en-US" sz="2000" dirty="0" smtClean="0"/>
                      <a:t> </a:t>
                    </a:r>
                    <a:r>
                      <a:rPr lang="en-US" sz="2000" dirty="0" smtClean="0">
                        <a:sym typeface="Symbol" pitchFamily="18" charset="2"/>
                      </a:rPr>
                      <a:t></a:t>
                    </a:r>
                    <a:endParaRPr lang="en-US" sz="2000" b="1" dirty="0"/>
                  </a:p>
                </p:txBody>
              </p:sp>
            </p:grpSp>
            <p:grpSp>
              <p:nvGrpSpPr>
                <p:cNvPr id="68" name="Group 22"/>
                <p:cNvGrpSpPr>
                  <a:grpSpLocks/>
                </p:cNvGrpSpPr>
                <p:nvPr/>
              </p:nvGrpSpPr>
              <p:grpSpPr bwMode="auto">
                <a:xfrm>
                  <a:off x="4762500" y="2135984"/>
                  <a:ext cx="736600" cy="522684"/>
                  <a:chOff x="4392" y="3436"/>
                  <a:chExt cx="464" cy="439"/>
                </a:xfrm>
              </p:grpSpPr>
              <p:sp>
                <p:nvSpPr>
                  <p:cNvPr id="7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3546"/>
                    <a:ext cx="0" cy="32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2" y="3436"/>
                    <a:ext cx="464" cy="4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b</a:t>
                    </a:r>
                    <a:r>
                      <a:rPr lang="en-US" sz="2400" dirty="0" smtClean="0"/>
                      <a:t>’</a:t>
                    </a:r>
                    <a:r>
                      <a:rPr lang="en-US" sz="2800" dirty="0" smtClean="0"/>
                      <a:t>≟</a:t>
                    </a:r>
                    <a:r>
                      <a:rPr lang="en-US" sz="2000" dirty="0"/>
                      <a:t>1</a:t>
                    </a:r>
                    <a:endParaRPr lang="en-US" sz="2400" dirty="0"/>
                  </a:p>
                </p:txBody>
              </p:sp>
            </p:grpSp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2590800" y="1504950"/>
                  <a:ext cx="1752600" cy="0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Rounded Rectangle 78"/>
              <p:cNvSpPr/>
              <p:nvPr/>
            </p:nvSpPr>
            <p:spPr>
              <a:xfrm>
                <a:off x="4876800" y="3257550"/>
                <a:ext cx="4114800" cy="16764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 Box 15"/>
            <p:cNvSpPr txBox="1">
              <a:spLocks noChangeArrowheads="1"/>
            </p:cNvSpPr>
            <p:nvPr/>
          </p:nvSpPr>
          <p:spPr bwMode="auto">
            <a:xfrm>
              <a:off x="7569200" y="3917950"/>
              <a:ext cx="313337" cy="27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ym typeface="Symbol" pitchFamily="18" charset="2"/>
                </a:rPr>
                <a:t></a:t>
              </a:r>
            </a:p>
          </p:txBody>
        </p:sp>
        <p:sp>
          <p:nvSpPr>
            <p:cNvPr id="102" name="Rectangle 5"/>
            <p:cNvSpPr>
              <a:spLocks noChangeArrowheads="1"/>
            </p:cNvSpPr>
            <p:nvPr/>
          </p:nvSpPr>
          <p:spPr bwMode="auto">
            <a:xfrm>
              <a:off x="6477000" y="3790950"/>
              <a:ext cx="1143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m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6477000" y="4171950"/>
              <a:ext cx="11430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f</a:t>
              </a:r>
              <a:r>
                <a:rPr lang="en-US" sz="1600" dirty="0" smtClean="0"/>
                <a:t>(0) … </a:t>
              </a:r>
              <a:r>
                <a:rPr lang="en-US" sz="1600" dirty="0"/>
                <a:t>f</a:t>
              </a:r>
              <a:r>
                <a:rPr lang="en-US" sz="1600" dirty="0" smtClean="0"/>
                <a:t>(L)</a:t>
              </a:r>
              <a:endParaRPr lang="en-US" sz="1600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28800" y="2549664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498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10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8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6019</TotalTime>
  <Words>550</Words>
  <Application>Microsoft Macintosh PowerPoint</Application>
  <PresentationFormat>On-screen Show (16:9)</PresentationFormat>
  <Paragraphs>133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Modes of operation: one time key</vt:lpstr>
      <vt:lpstr>Using PRPs and PRFs</vt:lpstr>
      <vt:lpstr>Incorrect use of a PRP</vt:lpstr>
      <vt:lpstr>In pictures</vt:lpstr>
      <vt:lpstr>Semantic Security (one-time key)</vt:lpstr>
      <vt:lpstr>ECB is not Semantically Secure</vt:lpstr>
      <vt:lpstr>Secure Construction I</vt:lpstr>
      <vt:lpstr>Det. counter-mode security</vt:lpstr>
      <vt:lpstr>Proof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406</cp:revision>
  <cp:lastPrinted>2012-01-15T02:09:53Z</cp:lastPrinted>
  <dcterms:created xsi:type="dcterms:W3CDTF">2010-11-06T18:36:35Z</dcterms:created>
  <dcterms:modified xsi:type="dcterms:W3CDTF">2012-02-06T23:02:50Z</dcterms:modified>
</cp:coreProperties>
</file>