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17"/>
  </p:notesMasterIdLst>
  <p:handoutMasterIdLst>
    <p:handoutMasterId r:id="rId18"/>
  </p:handoutMasterIdLst>
  <p:sldIdLst>
    <p:sldId id="492" r:id="rId4"/>
    <p:sldId id="517" r:id="rId5"/>
    <p:sldId id="512" r:id="rId6"/>
    <p:sldId id="513" r:id="rId7"/>
    <p:sldId id="514" r:id="rId8"/>
    <p:sldId id="515" r:id="rId9"/>
    <p:sldId id="516" r:id="rId10"/>
    <p:sldId id="502" r:id="rId11"/>
    <p:sldId id="509" r:id="rId12"/>
    <p:sldId id="491" r:id="rId13"/>
    <p:sldId id="518" r:id="rId14"/>
    <p:sldId id="510" r:id="rId15"/>
    <p:sldId id="493" r:id="rId16"/>
  </p:sldIdLst>
  <p:sldSz cx="9144000" cy="5143500" type="screen16x9"/>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4983" autoAdjust="0"/>
    <p:restoredTop sz="94660"/>
  </p:normalViewPr>
  <p:slideViewPr>
    <p:cSldViewPr>
      <p:cViewPr varScale="1">
        <p:scale>
          <a:sx n="123" d="100"/>
          <a:sy n="123" d="100"/>
        </p:scale>
        <p:origin x="-712" y="-11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3/17/12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8:37.423"/>
    </inkml:context>
    <inkml:brush xml:id="br0">
      <inkml:brushProperty name="width" value="0.05292" units="cm"/>
      <inkml:brushProperty name="height" value="0.05292" units="cm"/>
      <inkml:brushProperty name="color" value="#FF0000"/>
    </inkml:brush>
  </inkml:definitions>
  <inkml:trace contextRef="#ctx0" brushRef="#br0">696 10733 1345,'-19'0'1089,"-1"0"640,20 0-255,-20 0-193,0 0 0,1 0 641,-1 0-513,0 0-480,20 0 256,-20 0-320,20 0-256,-19 0-385,19 0 0,19 0 321,1 0-33,20 0 65,19 0 63,0 0-159,21 0-97,19 0 33,-20 0 31,21 0-224,19-19 32,-20 19-159,21 0-1,-2-20 96,2 20-256,-1 0 160,20-20-96,-20 20 0,-19 0-32,-1 0-801,-60 0-160,-19 0-480,0 0-1442,-20 0-3299</inkml:trace>
  <inkml:trace contextRef="#ctx0" brushRef="#br0" timeOffset="522.4609">637 10952 2178,'-20'0'4356,"-19"0"-4324,39 0 288,-20 0 321,20 0 63,0 0-95,0 0 768,20 0-224,19 20 96,1-20-63,-1 0 31,42-20-417,-2 20-31,0 0-288,20-20 127,20 20-159,-20-20-321,41 20-32,-22-19-32,2 19 0,-1 0-64,-19 0 0,-21 0 32,0 0 0,-20 0-32,-18 0-384,-2 19-449,-19-19-961,0 0-1953,0 0-5318</inkml:trace>
  <inkml:trace contextRef="#ctx0" brushRef="#br0" timeOffset="1009.7656">1948 10455 7046,'19'20'4100,"-19"-20"-4292,20 0 320,0 0 384,0 0 385,-1 0 320,1 0-192,41 20-576,-22 0-97,21-20-64,-1 0 97,-20 20-161,22-20-96,-22 19-32,1 1-32,-20 0 32,19-20 33,-19 21 31,-20-1 32,0-1 128,0 1 129,-20 0 159,-19 19-95,-1-19-97,-19 0-32,18 19-95,-18-19-1,0 0 0,-1 1-32,21-1-127,19-1-193,-1 1-65,1-20-1120,0 20-801,1 0-2498</inkml:trace>
  <inkml:trace contextRef="#ctx0" brushRef="#br0" timeOffset="2720.7031">2166 10852 832,'0'0'993,"0"0"192,0 0-64,0 0-352,0 0-192,0 0-1,0 0-159,0 0 191,0 0-95,-20 0-353,20 0-32,0 0 32,0 0 64,0 0 33,0 0-1,0 0 256,0 21 193,-19-21-96,19 0-161,0 0 64,-20 0-95,20 20-129,0-20 32,0 0-127,0 19 31,0-19-128,-21 0 0,21 0 0,0 20 0,-20-20 32,20 0-64,0 0 64,-20 20 33,20-20-1,0 0 32,-19 20-32,19-20 0,-20 0 32,20 20-95,0-20-33,0 0-32,-20 19 32,20-19-32,0 0 32,-20 0-32,20 0-32,0 20-32,0-20-32,0 0-96,0 0-1186,0 0-3747</inkml:trace>
  <inkml:trace contextRef="#ctx0" brushRef="#br0" timeOffset="5177.7344">18288 2474 672,'0'0'897,"0"0"-320,0 0-97,0 0-64,0 20 353,0-20-96,0 0 480,0 0 96,0 0-96,0 0-64,0 0-128,0 0-224,0 0-129,0 0 33,0 0 64,0 0-129,0 0-63,0 0 31,0 0 33,0 0-33,0 0-31,0 0-33,-20 0-31,20 0-97,0 0-160,0 0-32,20-20 96,-20 20-63,0 0-1,0-19-96,0 19 0,20-20 160,-20 20-288,0-21 160,19 21-64,-19-20 33,20 0-97,-20 1 160,20-1-160,0 0 0,-20 0 32,19 1-32,1-1 32,-20 0-64,21 0 192,-1 0-288,-20 1 96,20 19 32,-20-21-32,19 21 0,-19 0 96,20 21 64,-20-21 32,20 19 0,-20-19-32,20 20 64,-1-20-31,1 0 95,0 0 128,20 0-96,0-20-31,0-20-97,-1 20-64,1-20-32,-1 21 0,21-1-64,-41 0 0,22 0 0,-21 1-288,0-1-257,-1 0-223,21-19-129,-20 19-481,0-1-960,-1 1-1377,-19 20-6151</inkml:trace>
  <inkml:trace contextRef="#ctx0" brushRef="#br0" timeOffset="6071.289">18406 2613 512,'0'19'1281,"0"-19"64,0 0 97,0 0-289,0 0 96,0 0-64,0 0-320,0 0-32,0 0 192,0 0-160,0 0-129,0 0-63,0 0-96,0 0-33,0-19-192,0 19-95,20 0-33,-20-20 96,0 20-32,21-20 33,-1 20-97,-20-20 0,20 20-64,-1-19-64,-19 19-32,20-20 0,-20 0 33,20 20-33,0 0 32,-20 0 0,19 0 32,1 0 64,0 0 64,0 0 65,-20 0 31,20 0-32,20 0 97,-20-20-1,0 20-160,19-19-31,-19-1 63,20-1-320,-1 1 96,-19 0-96,19 1 32,-19-1-353,1 0-383,-21 0-577,0 20-1282,20-19-3010</inkml:trace>
  <inkml:trace contextRef="#ctx0" brushRef="#br0" timeOffset="6565.4297">19181 2276 9833,'0'19'96,"0"1"1185,0 0-256,-20 0 416,20-1-191,0 21-33,0-19-416,0 18-321,0-19-320,0 20-64,20-1-64,-20-19-32,0 0-32,0-1-352,0-19-513,20 0-640,-20 0-609,0 0-1282,0 0-3362</inkml:trace>
  <inkml:trace contextRef="#ctx0" brushRef="#br0" timeOffset="6863.2812">19181 2374 10698,'0'-59'-96,"0"39"288,20 1 96,-1-21 224,2 20 674,19 0 287,-20 1-288,19 19-801,-19 0-255,0 0 31,-1 19 64,1 1 64,-20 0 33,0 20-33,0-21-96,0 21 128,-20-20 353,1-1 192,-1 1-129,0-20-351,0 0-193,-19 0 96,19 20-480,0-20-416,-1-20-1250,2 20-2594</inkml:trace>
  <inkml:trace contextRef="#ctx0" brushRef="#br0" timeOffset="7617.1875">20233 1263 7847,'0'-20'865,"0"20"1889,0-20-1248,0 20-65,0 0-96,0 0-480,-20 0 0,20 20 224,-19 0 32,-1 19 128,20 21-224,-40 0-32,21 19-160,-1 0-609,-20 1-128,20-1-128,20 1 32,0-21 0,0-18-256,20-2-673,20-19-416,-1 0-1185,1-20-3108</inkml:trace>
  <inkml:trace contextRef="#ctx0" brushRef="#br0" timeOffset="8350.5859">20432 1501 9673,'20'-20'32,"-20"1"1954,0 19-1090,0 0 33,0 0 288,0 0-128,19 19-160,-19 1-320,0 20-129,0-1 1,0 1-257,0 0-128,0 20-64,0-21 96,-19 1 193,19-20 191,0-20 161,0 19 288,0-19-193,0 0-672,0-19 33,19-1 31,-19-20 0,20 20-96,0-19-32,0-1 32,1 21-96,-2-22 32,1 21-32,0 0 0,20 1 0,-21-1-320,21 20-1026,-20 0-479,-1 0-1026,1 20-2114</inkml:trace>
  <inkml:trace contextRef="#ctx0" brushRef="#br0" timeOffset="8612.3047">20830 1878 14509,'19'41'128,"-19"-22"449,0 1 256,-19 0 544,-2 0-256,1-1 32,-20 21-576,21-1-385,-21-19-192,20 0-481,20 0-832,0-20-2338</inkml:trace>
  <inkml:trace contextRef="#ctx0" brushRef="#br0" timeOffset="9461.914">21821 1501 9737,'20'0'672,"0"-20"-544,-20 20 994,0 0 255,0 0-352,0 0-32,-20 0-192,20-19-161,-20 19-31,20 0 95,-19 0-319,-1 0-161,0 0 64,0-20-160,1 20 161,-1-20-385,0 20 128,0 0-64,1 0 64,19-20-161,-20 20-95,20 0-160,0 0 384,0 0 128,0 20 0,0 0 96,0 19 97,0 1 127,-20-1 65,20 1-33,0 1 129,0-2-449,0 1-32,-21-1-96,21 1 192,0-20-192,0-1-512,0 1-577,0 0-289,0-20-960,0 0-1986</inkml:trace>
  <inkml:trace contextRef="#ctx0" brushRef="#br0" timeOffset="9650.3906">21464 1759 13452,'0'0'1281,"-19"0"-1473,19 0 673,0 0 319,19 0 161,-19 0-224,20 0-256,0 0-257,20 0-96,-21 20-352,22-20-865,-21 0-1057,19 0-1602</inkml:trace>
  <inkml:trace contextRef="#ctx0" brushRef="#br0" timeOffset="10101.5625">22239 1402 10217,'20'-19'513,"-20"-2"2369,0 21-1280,0-20-161,0 20-576,0 0-288,-20 20-65,0-20 289,20 21 160,-20-2 0,-19 21-353,19-1-31,-1 1 63,1 19-223,-19 2-193,19-2-128,0 0-32,0-19-160,20-1-64,0-19 160,20 21-384,0-41-257,0 20-448,19-1-705,-19-19-288,1 0-1889,-1 0-5671</inkml:trace>
  <inkml:trace contextRef="#ctx0" brushRef="#br0" timeOffset="10515.625">22338 1620 10794,'0'-20'512,"0"0"97,0 20 320,0 0 320,0 0 64,0 0-288,0 20-128,0 21-353,0-22-63,0 21-129,-20-1-160,20 1-128,0-20 65,0 19 95,-20-19 64,20 0-32,0-20 257,0 0 288,0 0-801,0 0 64,0 0-128,0-20 96,0 0-96,0 1-33,0-21 129,20 20-320,-20 0 288,20 1 96,-1-1-64,-19 20-224,20-20 160,1 20 0,-1 0-64,0 0-481,-20 0-544,19 0-512,-19 20-1634,20-20-5285</inkml:trace>
  <inkml:trace contextRef="#ctx0" brushRef="#br0" timeOffset="10806.6406">22716 1362 13100,'59'0'480,"-39"0"1506,-20 21-608,19-2-1,1 1 96,-20 20 193,20-1-225,-20 20-672,0 1-128,0-20-129,-20 20-128,-19-1-31,19 0-289,-20 2 160,21-22-416,-1 1-577,-21-1-961,21-19-1344,1-20-2788</inkml:trace>
  <inkml:trace contextRef="#ctx0" brushRef="#br0" timeOffset="32809.5703">23033 1838 2722,'0'0'1538,"-20"0"1248,20 0-352,0 0-448,0 0-288,0 0-161,0 0-191,0 0-289,0 0-225,0 0-63,20 0-32,-20 0-193,40 0 161,-21 0-32,21-19 31,-1 19-255,2-20-33,-1 20-160,19-20-31,-39 20-161,19 0 32,-19 0-96,0 0-224,0 0-513,0 0-704,0 0-577,0-20-897,-20 20-2274</inkml:trace>
  <inkml:trace contextRef="#ctx0" brushRef="#br0" timeOffset="33500">23212 1641 640,'0'0'3203,"0"0"-897,0-21 417,0 21-545,0 0-833,0 0-544,0 0 288,0 0 0,0 21 0,0-2 64,0 1-96,0 0-32,0 19-64,0 1-160,0 0-321,0-21-159,0 21-97,0 1 96,0-22-256,0 21-96,0-20 224,0-1-672,0 1-609,0-20-929,0 20-897,0-20-3299</inkml:trace>
  <inkml:trace contextRef="#ctx0" brushRef="#br0" timeOffset="35236.3281">23252 1481 224,'0'0'352,"0"-19"32,0 19 321,0 0 352,0 0 481,0 0 31,0 0-224,0-20 289,0 20-161,0 0-127,0 0-225,0 0-64,0 0-97,0-20-191,0 20-160,0 0-33,0 0 33,0 0-129,0 0-127,0-20-33,-20 20-160,20 0-32,0 0-96,-20 0 257,20 0-353,-20 20 192,20-20 32,-21 0-64,21 20 0,-19-20-32,-1 0 64,0 20 32,20-20 97,-20 19-193,20-19 32,-19 20 64,19-20-64,-20 20-64,20 0 160,-20-1-224,20 1 96,0 0 96,-20 0 65,20 1-97,-20-2-128,20 1 256,0 0-288,-19 0 192,19-1-96,-20 1 0,20 0 128,-20 0-224,20 0 32,0-1 64,0 1 0,-21-20-64,21 20 32,0 1 0,0-21 129,0 20-257,0-1 288,-20-19-320,20 20 160,0 0-32,0-20 0,0 20 96,0-20-160,0 19 32,0-19 32,0 0 0,0 20 0,0-20 32,0 20-64,0-20 96,0 20-96,20-20 96,-20 0-64,0 19 0,0-19 64,21 0-32,-21 20-32,20-20 0,-20 0 0,20 20 32,-20-20 0,19 0 0,-19 0-32,20 0 32,0 0 32,0 20-64,0-20 64,-20 0-32,19 0 32,-19 0-128,20 0 64,-20 0 0,20 0 32,-20 0 128,20 0-128,-20 0 64,19 0-256,2 0 192,-1-20-32,-20 20 32,20 0 32,-20 0 64,20 0-256,-20-20 192,19 20-64,1 0 97,-20-20-130,20 20 66,0-19-1,-20 19 0,19 0 0,-19-20 128,20 20-192,-20-20-32,20 20 64,-20 0 64,20-20-96,-20 20 256,20-19-352,-20 19 320,20-20-352,-20 0 384,0 0-320,20 20 96,-20-19 192,0 19-192,0-20 64,0-1-192,0 1 128,20 20 32,-20-20-64,0 1 96,0-1-32,0 20-64,0-20 32,0 0 32,0 0-32,0 20 32,0-19-64,0 19 64,0-20-64,0 20 32,0-20 64,0 0-128,0 1 160,0-2-160,0 1 32,0 20 96,0-20-64,0 20 32,0-20-32,-20 1-32,20 19 224,0 0-288,0-20 128,-20 20 32,20-20-96,-20 20 0,0-20 0,0 20 32,0-19-32,0 19 0,1-20 96,-21 20-256,20 0-545,1 0-576,19 0-1570,-20 20-2370</inkml:trace>
  <inkml:trace contextRef="#ctx0" brushRef="#br0" timeOffset="36376.9531">23668 1660 2978,'0'-19'2403,"0"19"543,0 0-95,0-21-481,-20 21-512,20-20-545,0 20-288,0-20-256,20 20-64,-20 0-1,0 0 33,0 0-481,0 0 1,0 0-161,0 0 320,0 0-128,0 20 33,-20 0 127,20 1-32,0-2 1,0 21-129,0-20-96,0 19-64,-20-19-32,20 20 1,0-21-1,0 1 128,0 21-224,0-21 96,0-1 0,0 1 0,0-20-96,0 20 128,0-20-192,0 20 128,0-20 32,0 0 65,0 0 159,0 0-96,0 0-96,20-20-96,-20 20-64,0-20 128,20 0 64,-20 1-320,20-1 160,-20-1 32,19 1-64,2 0 32,-1-19 0,-20 19-64,20 0 128,-20 0-128,0 1 32,20-1 0,-20 0 64,19 20-64,-19 0-64,0-20 160,0 20-352,20 0 96,-20 0 96,0 20 96,20-20 160,-20 20-288,0 0 160,0 19-32,0-19 32,0 0 0,0 0-32,0-1-32,0 1 64,0-20 0,0 20 0,0-20 32,0 0 128,0 0-160,0 0 224,0 0-352,0-20 0,20 20 96,-20-20-96,19 1-64,1-1 0,0 0 0,0 0-33,0-19 97,0 19 96,0 0-96,0 0 32,0 20 64,0 0-256,-20-19 256,19 19 0,1 19-64,-20-19 288,0 20-256,0 0 288,0 19-288,0-19 96,20 20-64,-20-20 64,0-1-32,0 1-96,0 0-416,0 1-833,0-1-1186,0-20-864,20 19-5221</inkml:trace>
  <inkml:trace contextRef="#ctx0" brushRef="#br0" timeOffset="43071.289">24245 1383 1057,'0'0'1697,"-21"0"-31,21 0-161,0 0-704,0 0-353,0 0 1,0 0-1,0-21-63,0 21-65,0 0 96,0 0 385,0 0 96,0 0-128,0-20-33,0 20-159,0 0-161,0 0-96,0 0 65,0 0-129,0 0 32,0 0-95,0 0 191,0 0 0,0-20 97,0 20 31,0 0 1,0 0-129,0 0 0,0 0-63,0 0-1,0 0-96,0 0 65,0 0-97,0 0-32,0 0 0,0 0 0,0 0-64,0 0 0,0 0 193,0 0-193,0 0-96,0 0 160,0 0-64,0 0 64,0 0-64,0 0-32,0 0 64,0 0 0,0 20 1,21-20-1,-21 0-64,0 0 64,0 0-64,19 0 0,-19 20 0,20-20-64,-20 21 64,20-2-32,-20-19 32,0 20-32,20-20-32,-20 20 32,0 0 0,19-20 64,-19 19-64,0-19-128,20 20 160,-20 0-32,20-20-32,0 20 32,-20-1 1,0-19 191,20 20-320,-20 0 96,0 0 64,0 1 0,0-21-64,0 19 64,0 1 32,0 0-32,0-20 0,19 20-96,-19-20-32,0 19 96,0 1 0,0-20-32,0 20 0,0 0 32,0-20 160,20 20-320,-20-20 128,0 19 64,0 1-32,-20-20 0,20 20-32,0-20 32,0 21 0,0-21-32,0 20 0,0-20 32,0 19 32,-19-19-64,19 20 96,0-20-96,0 20 32,0 0 1,-20-20-1,20 19-32,-20-19 0,20 0 32,0 20 32,-20-20-32,20 20-32,0-20-32,0 20 96,-20-20-32,20 19-32,0-19 224,-19 20-352,-1-20 352,20 20-320,0-20 160,-20 20-32,0-20 0,20 0 64,-19 21-32,19-21 32,0 19-32,-21-19 0,21 0 0,0 20 1,0-20-1,-20 0 0,20 0-32,0 0 64,-20 20 96,20-20-256,0 0 256,0 0-224,0 0 64,0 0 224,0 0-320,0 0 224,0 0 33,0 0-289,0 0-513,0 0-1057,0 0-2722,0 0-8200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1-28T02:09:41.782"/>
    </inkml:context>
    <inkml:brush xml:id="br0">
      <inkml:brushProperty name="width" value="0.05292" units="cm"/>
      <inkml:brushProperty name="height" value="0.05292" units="cm"/>
      <inkml:brushProperty name="color" value="#FF0000"/>
    </inkml:brush>
  </inkml:definitions>
  <inkml:trace contextRef="#ctx0" brushRef="#br0">18406 4857 2498,'-19'0'1537,"19"0"1058,0 0-257,0-20-224,0 20-416,0 0-289,0 0-384,0 0-352,0 0-289,0-20-160,19 20-64,-19 0 0,20-19 1,1 19-65,19-21-32,-21 21 0,21 0-32,-20 0-32,19 0 0,1 0-32,-20 21 64,-1-2-32,2-19 96,-1 20 32,0 20 64,0-21 64,-20 1-31,19 0 95,1 0-128,-20-1 0,20 1 97,19 0-193,1-20 256,-1 0-416,2 20 96,18-20 64,-19 0 64,0 0-256,-1 0 96,-19 19-128,19-19-128,-18 0-449,-1 0 32,0 0-1024,0 0-962,-20 21-2530</inkml:trace>
  <inkml:trace contextRef="#ctx0" brushRef="#br0" timeOffset="551.7578">18347 5115 3715,'0'0'1537,"0"0"1154,0-20-1218,0 20-448,20 0-224,0 0 32,-1 0 0,1 0-225,1 20-95,-1-20 159,19 20 129,-19-20 32,20 19 64,-21-19 128,21 20-417,0-20-191,-21 0-129,22 0-160,-21 0-288,19 20 416,-19-20-96,20 0-288,-21 20-96,21-20 32,19 0-641,-18 20-480,-2-20-1057,1 0-2499</inkml:trace>
  <inkml:trace contextRef="#ctx0" brushRef="#br0" timeOffset="958.9844">19181 5531 11723,'0'20'-161,"-20"0"1154,20 1 865,-20 18-320,1-19-481,19 20-545,-20-1-352,20 1-32,-20-21-128,20 21-512,0-20-865,0-20-1058,0 0-2273</inkml:trace>
  <inkml:trace contextRef="#ctx0" brushRef="#br0" timeOffset="1206.0547">19141 5571 6438,'40'-40'1153,"-20"20"-288,-1 20 1120,2 0-319,-21 0-257,20 0-512,-20 0-192,20 20-97,-20 0 65,0 21-96,0-22-65,-20 1-64,20 0 417,-20-20 320,-1 20-224,2-20-576,-1-20-129,-20 20-448,21-20 32,-1 0-1762,0 20-2402</inkml:trace>
  <inkml:trace contextRef="#ctx0" brushRef="#br0" timeOffset="1831.0547">20491 5075 12972,'-39'20'32,"19"-20"1473,-20 40 609,1-21-320,-20 21-321,18 19-352,1 1-288,1 0-545,19-1-95,0-19-129,20 19 64,20-19 128,20 0-640,-1 0-609,1-20-801,20 19-800,-20-39-2179</inkml:trace>
  <inkml:trace contextRef="#ctx0" brushRef="#br0" timeOffset="2259.7656">20749 5313 11659,'0'-20'928,"0"20"1,0 0 673,0 20 159,0 1-511,0-2-353,-19 21-97,19-1-255,0 1-97,-20 19-384,20-19 128,-20 0-127,20-20 31,0-20 0,0 20 128,0-20 513,0-20-257,0 0-320,20 1 64,0-2 1,-20-19-129,39 1-32,-19 19-256,21-20 384,-2 21-256,1-21 160,-1 40-320,-19-20 95,19 20-479,-39 20-705,20-20-577,-20 20-608,20 19-2339</inkml:trace>
  <inkml:trace contextRef="#ctx0" brushRef="#br0" timeOffset="2491.211">21067 5750 3971,'21'39'8680,"-21"-19"-7590,0 0 1120,-21 0-32,21 20-449,-40-20-512,20 20-672,-19-1-289,-20 1-96,19-21-64,20 1-960,1 0-1378,-2-20-3588</inkml:trace>
  <inkml:trace contextRef="#ctx0" brushRef="#br0" timeOffset="3333.9844">22219 5492 10537,'0'0'417,"0"0"1409,0-20 31,-20 20-351,1 0-545,19-20-321,-20 20-127,-21-20-161,21 1-128,1 19 257,-21-20-289,20 0 128,-19 20-160,19-20-256,0 1 96,0 19 96,1 0 33,19 0-226,-20 0-63,20 19-128,-21 1 544,21 20-96,0-21 225,0 21-65,0-1 129,-20 21-129,20-20-32,0 0-128,0 0-32,0-1 0,0 1 33,0-21-161,0 1 96,0 0-320,0-20-513,0 0-865,0 20-384,0-20-1377,0-20-2883</inkml:trace>
  <inkml:trace contextRef="#ctx0" brushRef="#br0" timeOffset="3516.6016">21683 5671 12171,'0'0'96,"20"0"1858,0 0-673,-1 0-64,21 0-512,-1 0-257,1 20-287,1-20-65,-2 19-385,1-19-1216,-21 20-2050,1-20-8873</inkml:trace>
  <inkml:trace contextRef="#ctx0" brushRef="#br0" timeOffset="3841.7969">22517 5413 1793,'0'-20'10923,"0"0"-9995,-20 20 1315,0 0-866,0 0-288,1 20-224,-1 0 64,-21 19-1,21 1-127,-19-1 64,-1 1-513,21 20-159,-21-20-97,40 19 0,-20-19-32,20-1-32,20-19-417,-20 21-415,20-22-482,19 1-607,-19-20-578,0 20-1761</inkml:trace>
  <inkml:trace contextRef="#ctx0" brushRef="#br0" timeOffset="4228.5156">22517 5571 11274,'0'0'417,"0"0"543,0 21 1347,0 18-610,0-19-736,-20 20-224,20-1-193,0 1-287,-20-1-97,20 1-32,0-19 0,0-2-160,0-19 160,0 0 289,0 0 415,0-19-415,0-2-449,20 1 256,-20 0-128,0-19-192,20 19 160,-20 0-192,20-19 96,-1 39 0,1-20-32,-20 0 0,20 20 32,0 0-64,-1 0 31,1 0-223,1 0-801,-21 20-224,20-20-1217,0 20-2371</inkml:trace>
  <inkml:trace contextRef="#ctx0" brushRef="#br0" timeOffset="4489.2578">22893 5413 11787,'41'0'352,"-21"19"2178,0-19-672,-20 40 192,19-20-192,-19 39-385,0-18-448,-19 18-256,-1 0-321,-21 20-95,2-19-97,-1-20-96,1 0-32,-1-1-96,20-39-833,1 20-992,19 0-2179,19-20-10089</inkml:trace>
  <inkml:trace contextRef="#ctx0" brushRef="#br0" timeOffset="5011.7188">23171 5849 11979,'0'0'608,"0"0"1122,21-20-225,-1 20 193,0 0-417,0 0-96,19 0-64,1 0-384,-1 0-224,1 0-353,20 0-32,-20 0-224,-1 0-417,1 0-736,-20 0-577,-20 0-1473,19 0-2530</inkml:trace>
  <inkml:trace contextRef="#ctx0" brushRef="#br0" timeOffset="5230.4688">23370 5750 8167,'0'20'3812,"0"-20"-2787,0 19 1505,0 1-832,0-20-513,-20 20-544,20 0-257,0 1-224,0-2 96,-19 1-640,19 20-545,0-21-1089,0-19-1890,0 20-7366</inkml:trace>
  <inkml:trace contextRef="#ctx0" brushRef="#br0" timeOffset="5978.5156">23390 5631 800,'0'-20'2082,"0"20"545,0 0-513,0-19-353,0 19-447,-20 0-289,20 0-257,0 0-319,-20 0-65,1 0 33,19 0 159,-20 0 129,0 19 95,0-19 65,-19 20 64,-1 20-160,0-1-32,0-19-321,20 20 32,1-1-255,19-19-65,-20 21-32,20-22-32,0 21-32,0-20 64,0-1 0,20 1 0,-1 20 32,1-21-64,0 1 32,0 0 1,20 0-65,-20 1-32,0-21 96,0 0-224,-1 0 224,21 19-321,-20-19 225,39-19-32,-19 19-64,0-21 256,0 1-416,-1 0 224,1-19 0,-20 19 32,19-20-32,-19 1 0,0-1 64,-20 0-64,19 0 32,-19 1 32,0 19 0,0-20 0,-19 21 0,-1-1 64,-20 0 0,21 0-32,-21 20-64,1 0 0,-1 0-96,0 0-416,20 20-1090,0-20-1441,0 20-3907</inkml:trace>
  <inkml:trace contextRef="#ctx0" brushRef="#br0" timeOffset="6755.8594">23886 5750 8968,'20'-20'3491,"-20"20"-1793,0-20 544,0 20-384,0 0-897,0 0-449,0 0 417,0 20-64,0 0-192,-20 0-193,1 19-64,-1-19-191,20 21-1,-20-2-64,0-19-96,1 19 0,19-19 64,0 0 0,0-20-32,0 20 33,0-20 95,0 0-32,19 0-96,-19-20-32,20 20-64,0-20 0,0 0 128,-1 1-320,21-1 160,-20 0-32,0 0 64,20 1-32,-20-2 32,-20 1 0,20 20 32,-20 0-32,0 0 64,0 0 32,0 0 32,0 20 32,-20 1-96,20-2-32,-20 1-32,0 20 32,20-21 33,0 1-33,-20-20-32,20 20 0,0-20 32,20 0-32,-20 0 0,20 0-32,20-20 0,-20 0-1,19 1-63,1 19 64,-1-20-64,1 0 0,0 0 64,0 1 32,-20 19-32,19 0 0,-39 0 96,0 19 64,0 1-32,0 0-32,-20 0-32,1 19 0,-1-19-96,0 0-224,0 19-609,20-19-480,-19-20-545,19 20-288,0-20-1858,19 0-8327</inkml:trace>
  <inkml:trace contextRef="#ctx0" brushRef="#br0" timeOffset="7053.711">24621 5571 13901,'60'0'320,"-41"0"1762,-19 21-128,20 18-32,-20-19-257,0 39-576,-20 1-416,1-1-97,-1 1-223,-20 19-33,1-19-32,-20 19-352,18 1 160,1-40-32,21 19-32,-1-20-192,0-19-769,0 0-1024,0 1-1250,1-21-3172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3/17/12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segment we will see how</a:t>
            </a:r>
            <a:r>
              <a:rPr lang="en-US" baseline="0" dirty="0" smtClean="0"/>
              <a:t> to use block ciphers encrypt multiple messages using the same key.   This comes up in real life, for example in file systems where the same key is used to encrypt multiple files or in networking protocols like </a:t>
            </a:r>
            <a:r>
              <a:rPr lang="en-US" baseline="0" dirty="0" err="1" smtClean="0"/>
              <a:t>Ipsec</a:t>
            </a:r>
            <a:r>
              <a:rPr lang="en-US" baseline="0" dirty="0" smtClean="0"/>
              <a:t> where the same key is used to encryption multiple packets.   So let’s see how to do it.   The first thing we need to do is to define what security when encrypting multiple messages with the same key.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6287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1628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picture where two messages map to two disjoint </a:t>
            </a:r>
            <a:r>
              <a:rPr lang="en-US" baseline="0" dirty="0" err="1" smtClean="0"/>
              <a:t>ciphertext</a:t>
            </a:r>
            <a:r>
              <a:rPr lang="en-US" baseline="0" dirty="0" smtClean="0"/>
              <a:t> clouds.  Each cloud maps to original message.</a:t>
            </a:r>
          </a:p>
          <a:p>
            <a:r>
              <a:rPr lang="en-US" baseline="0" dirty="0" smtClean="0"/>
              <a:t>Encrypting same message twice results in different </a:t>
            </a:r>
            <a:r>
              <a:rPr lang="en-US" baseline="0" dirty="0" err="1" smtClean="0"/>
              <a:t>ciphertexts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04034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encryption:   random nonce,  no state from file to file</a:t>
            </a:r>
          </a:p>
          <a:p>
            <a:r>
              <a:rPr lang="en-US" dirty="0" smtClean="0"/>
              <a:t>SSL</a:t>
            </a:r>
            <a:r>
              <a:rPr lang="en-US" baseline="0" dirty="0" smtClean="0"/>
              <a:t> </a:t>
            </a:r>
            <a:r>
              <a:rPr lang="en-US" baseline="0" dirty="0" err="1" smtClean="0"/>
              <a:t>encrytpion</a:t>
            </a:r>
            <a:r>
              <a:rPr lang="en-US" baseline="0" dirty="0" smtClean="0"/>
              <a:t> (in order delivery):  counter is fine, no need to send nonce to peer.</a:t>
            </a:r>
          </a:p>
          <a:p>
            <a:r>
              <a:rPr lang="en-US" baseline="0" dirty="0" smtClean="0"/>
              <a:t>IP sec (out of order delivery):  counter is fine, but need to include nonce in every packet.</a:t>
            </a:r>
          </a:p>
          <a:p>
            <a:endParaRPr lang="en-US" dirty="0"/>
          </a:p>
        </p:txBody>
      </p:sp>
      <p:sp>
        <p:nvSpPr>
          <p:cNvPr id="4" name="Slide Number Placeholder 3"/>
          <p:cNvSpPr>
            <a:spLocks noGrp="1"/>
          </p:cNvSpPr>
          <p:nvPr>
            <p:ph type="sldNum" sz="quarter" idx="10"/>
          </p:nvPr>
        </p:nvSpPr>
        <p:spPr/>
        <p:txBody>
          <a:bodyPr/>
          <a:lstStyle/>
          <a:p>
            <a:fld id="{B0DEADE4-9430-487C-94A0-E37CCDC058E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smtClean="0"/>
              <a:t>Dan Boneh</a:t>
            </a:r>
            <a:endParaRPr lang="en-US" sz="900" dirty="0"/>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39" r:id="rId14"/>
    <p:sldLayoutId id="2147483740" r:id="rId15"/>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3/17/12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customXml" Target="../ink/ink1.xml"/><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ustomXml" Target="../ink/ink3.xml"/><Relationship Id="rId3"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customXml" Target="../ink/ink2.xml"/><Relationship Id="rId3"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38150"/>
            <a:ext cx="3153410" cy="3638550"/>
          </a:xfrm>
          <a:prstGeom prst="rect">
            <a:avLst/>
          </a:prstGeom>
        </p:spPr>
      </p:pic>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Using block ciphers</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Security for</a:t>
            </a:r>
            <a:br>
              <a:rPr lang="en-US" sz="4000" dirty="0" smtClean="0">
                <a:solidFill>
                  <a:schemeClr val="tx1">
                    <a:lumMod val="75000"/>
                    <a:lumOff val="25000"/>
                  </a:schemeClr>
                </a:solidFill>
              </a:rPr>
            </a:br>
            <a:r>
              <a:rPr lang="en-US" sz="4000" dirty="0" smtClean="0">
                <a:solidFill>
                  <a:schemeClr val="tx1">
                    <a:lumMod val="75000"/>
                    <a:lumOff val="25000"/>
                  </a:schemeClr>
                </a:solidFill>
              </a:rPr>
              <a:t>many-time key</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sp>
        <p:nvSpPr>
          <p:cNvPr id="10" name="Rectangle 3"/>
          <p:cNvSpPr>
            <a:spLocks noGrp="1" noChangeArrowheads="1"/>
          </p:cNvSpPr>
          <p:nvPr>
            <p:ph type="subTitle" idx="1"/>
          </p:nvPr>
        </p:nvSpPr>
        <p:spPr>
          <a:xfrm>
            <a:off x="152400" y="3867150"/>
            <a:ext cx="8534400" cy="1314450"/>
          </a:xfrm>
        </p:spPr>
        <p:txBody>
          <a:bodyPr>
            <a:normAutofit fontScale="92500" lnSpcReduction="20000"/>
          </a:bodyPr>
          <a:lstStyle/>
          <a:p>
            <a:pPr algn="l">
              <a:spcBef>
                <a:spcPct val="50000"/>
              </a:spcBef>
            </a:pPr>
            <a:r>
              <a:rPr lang="en-US" u="sng" dirty="0">
                <a:solidFill>
                  <a:srgbClr val="000090"/>
                </a:solidFill>
              </a:rPr>
              <a:t>Example applications</a:t>
            </a:r>
            <a:r>
              <a:rPr lang="en-US" dirty="0">
                <a:solidFill>
                  <a:srgbClr val="000090"/>
                </a:solidFill>
              </a:rPr>
              <a:t>:    </a:t>
            </a:r>
          </a:p>
          <a:p>
            <a:pPr algn="l">
              <a:spcBef>
                <a:spcPct val="50000"/>
              </a:spcBef>
            </a:pPr>
            <a:r>
              <a:rPr lang="en-US" dirty="0">
                <a:solidFill>
                  <a:srgbClr val="000090"/>
                </a:solidFill>
              </a:rPr>
              <a:t>1.  File systems:    Same AES key used to encrypt many files.</a:t>
            </a:r>
          </a:p>
          <a:p>
            <a:pPr algn="l">
              <a:spcBef>
                <a:spcPct val="50000"/>
              </a:spcBef>
            </a:pPr>
            <a:r>
              <a:rPr lang="en-US" dirty="0">
                <a:solidFill>
                  <a:srgbClr val="000090"/>
                </a:solidFill>
              </a:rPr>
              <a:t>2.  </a:t>
            </a:r>
            <a:r>
              <a:rPr lang="en-US" dirty="0" err="1">
                <a:solidFill>
                  <a:srgbClr val="000090"/>
                </a:solidFill>
              </a:rPr>
              <a:t>IPsec</a:t>
            </a:r>
            <a:r>
              <a:rPr lang="en-US" dirty="0">
                <a:solidFill>
                  <a:srgbClr val="000090"/>
                </a:solidFill>
              </a:rPr>
              <a:t>:   Same AES key used to encrypt many packets.</a:t>
            </a:r>
          </a:p>
        </p:txBody>
      </p:sp>
    </p:spTree>
    <p:extLst>
      <p:ext uri="{BB962C8B-B14F-4D97-AF65-F5344CB8AC3E}">
        <p14:creationId xmlns:p14="http://schemas.microsoft.com/office/powerpoint/2010/main" val="1234434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nonce-based Encryption</a:t>
            </a:r>
            <a:endParaRPr lang="en-US" dirty="0"/>
          </a:p>
        </p:txBody>
      </p:sp>
      <p:sp>
        <p:nvSpPr>
          <p:cNvPr id="3" name="Content Placeholder 2"/>
          <p:cNvSpPr>
            <a:spLocks noGrp="1"/>
          </p:cNvSpPr>
          <p:nvPr>
            <p:ph idx="1"/>
          </p:nvPr>
        </p:nvSpPr>
        <p:spPr>
          <a:xfrm>
            <a:off x="152400" y="2724150"/>
            <a:ext cx="8991600" cy="2419350"/>
          </a:xfrm>
        </p:spPr>
        <p:txBody>
          <a:bodyPr>
            <a:normAutofit fontScale="92500" lnSpcReduction="20000"/>
          </a:bodyPr>
          <a:lstStyle/>
          <a:p>
            <a:r>
              <a:rPr lang="en-US" dirty="0" smtClean="0"/>
              <a:t>nonce  n:    a value that changes from </a:t>
            </a:r>
            <a:r>
              <a:rPr lang="en-US" dirty="0" err="1" smtClean="0"/>
              <a:t>msg</a:t>
            </a:r>
            <a:r>
              <a:rPr lang="en-US" dirty="0" smtClean="0"/>
              <a:t> to msg.</a:t>
            </a:r>
          </a:p>
          <a:p>
            <a:pPr lvl="1">
              <a:buNone/>
            </a:pPr>
            <a:r>
              <a:rPr lang="en-US" dirty="0"/>
              <a:t>	</a:t>
            </a:r>
            <a:r>
              <a:rPr lang="en-US" dirty="0" smtClean="0"/>
              <a:t>			(</a:t>
            </a:r>
            <a:r>
              <a:rPr lang="en-US" dirty="0" err="1" smtClean="0"/>
              <a:t>k,n</a:t>
            </a:r>
            <a:r>
              <a:rPr lang="en-US" dirty="0" smtClean="0"/>
              <a:t>)  pair </a:t>
            </a:r>
            <a:r>
              <a:rPr lang="en-US" u="sng" dirty="0" smtClean="0"/>
              <a:t>never</a:t>
            </a:r>
            <a:r>
              <a:rPr lang="en-US" dirty="0" smtClean="0"/>
              <a:t> used more than once</a:t>
            </a:r>
          </a:p>
          <a:p>
            <a:pPr>
              <a:spcBef>
                <a:spcPts val="2000"/>
              </a:spcBef>
            </a:pPr>
            <a:r>
              <a:rPr lang="en-US" u="sng" dirty="0"/>
              <a:t>m</a:t>
            </a:r>
            <a:r>
              <a:rPr lang="en-US" u="sng" dirty="0" smtClean="0"/>
              <a:t>ethod </a:t>
            </a:r>
            <a:r>
              <a:rPr lang="en-US" u="sng" dirty="0"/>
              <a:t>1</a:t>
            </a:r>
            <a:r>
              <a:rPr lang="en-US" dirty="0" smtClean="0"/>
              <a:t>:   nonce is a </a:t>
            </a:r>
            <a:r>
              <a:rPr lang="en-US" b="1" dirty="0" smtClean="0"/>
              <a:t>counter</a:t>
            </a:r>
            <a:r>
              <a:rPr lang="en-US" dirty="0" smtClean="0"/>
              <a:t>   (e.g. packet counter)</a:t>
            </a:r>
          </a:p>
          <a:p>
            <a:pPr lvl="1"/>
            <a:r>
              <a:rPr lang="en-US" dirty="0"/>
              <a:t>u</a:t>
            </a:r>
            <a:r>
              <a:rPr lang="en-US" dirty="0" smtClean="0"/>
              <a:t>sed when encryptor keeps state from </a:t>
            </a:r>
            <a:r>
              <a:rPr lang="en-US" dirty="0" err="1" smtClean="0"/>
              <a:t>msg</a:t>
            </a:r>
            <a:r>
              <a:rPr lang="en-US" dirty="0" smtClean="0"/>
              <a:t> to </a:t>
            </a:r>
            <a:r>
              <a:rPr lang="en-US" dirty="0" err="1" smtClean="0"/>
              <a:t>msg</a:t>
            </a:r>
            <a:endParaRPr lang="en-US" dirty="0" smtClean="0"/>
          </a:p>
          <a:p>
            <a:pPr lvl="1"/>
            <a:r>
              <a:rPr lang="en-US" dirty="0"/>
              <a:t>i</a:t>
            </a:r>
            <a:r>
              <a:rPr lang="en-US" dirty="0" smtClean="0"/>
              <a:t>f </a:t>
            </a:r>
            <a:r>
              <a:rPr lang="en-US" dirty="0" err="1" smtClean="0"/>
              <a:t>decryptor</a:t>
            </a:r>
            <a:r>
              <a:rPr lang="en-US" dirty="0" smtClean="0"/>
              <a:t> has same state, need not send nonce with CT</a:t>
            </a:r>
          </a:p>
          <a:p>
            <a:pPr marL="400050">
              <a:spcBef>
                <a:spcPts val="1728"/>
              </a:spcBef>
            </a:pPr>
            <a:r>
              <a:rPr lang="en-US" u="sng" dirty="0"/>
              <a:t>m</a:t>
            </a:r>
            <a:r>
              <a:rPr lang="en-US" u="sng" dirty="0" smtClean="0"/>
              <a:t>ethod 2</a:t>
            </a:r>
            <a:r>
              <a:rPr lang="en-US" dirty="0" smtClean="0"/>
              <a:t>:   </a:t>
            </a:r>
            <a:r>
              <a:rPr lang="en-US" dirty="0" err="1"/>
              <a:t>encryptor</a:t>
            </a:r>
            <a:r>
              <a:rPr lang="en-US" dirty="0"/>
              <a:t> </a:t>
            </a:r>
            <a:r>
              <a:rPr lang="en-US" dirty="0" smtClean="0"/>
              <a:t>chooses a </a:t>
            </a:r>
            <a:r>
              <a:rPr lang="en-US" b="1" dirty="0"/>
              <a:t>random nonce</a:t>
            </a:r>
            <a:r>
              <a:rPr lang="en-US" dirty="0"/>
              <a:t>,   n </a:t>
            </a:r>
            <a:r>
              <a:rPr lang="en-US" dirty="0">
                <a:sym typeface="Symbol"/>
              </a:rPr>
              <a:t> </a:t>
            </a:r>
            <a:r>
              <a:rPr lang="en-US" dirty="0">
                <a:latin typeface="Curlz MT" pitchFamily="82" charset="0"/>
                <a:sym typeface="Symbol"/>
              </a:rPr>
              <a:t>N</a:t>
            </a:r>
            <a:r>
              <a:rPr lang="en-US" dirty="0"/>
              <a:t> </a:t>
            </a:r>
          </a:p>
        </p:txBody>
      </p:sp>
      <p:sp>
        <p:nvSpPr>
          <p:cNvPr id="5" name="Text Box 5"/>
          <p:cNvSpPr txBox="1">
            <a:spLocks noChangeArrowheads="1"/>
          </p:cNvSpPr>
          <p:nvPr/>
        </p:nvSpPr>
        <p:spPr bwMode="auto">
          <a:xfrm>
            <a:off x="1248776" y="1085850"/>
            <a:ext cx="656813"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6" name="Rectangle 6"/>
          <p:cNvSpPr>
            <a:spLocks noChangeArrowheads="1"/>
          </p:cNvSpPr>
          <p:nvPr/>
        </p:nvSpPr>
        <p:spPr bwMode="auto">
          <a:xfrm>
            <a:off x="1219200" y="1460897"/>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7" name="Line 7"/>
          <p:cNvSpPr>
            <a:spLocks noChangeShapeType="1"/>
          </p:cNvSpPr>
          <p:nvPr/>
        </p:nvSpPr>
        <p:spPr bwMode="auto">
          <a:xfrm>
            <a:off x="304800" y="1803797"/>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 name="Text Box 8"/>
          <p:cNvSpPr txBox="1">
            <a:spLocks noChangeArrowheads="1"/>
          </p:cNvSpPr>
          <p:nvPr/>
        </p:nvSpPr>
        <p:spPr bwMode="auto">
          <a:xfrm>
            <a:off x="305608" y="1445419"/>
            <a:ext cx="649261"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m, n</a:t>
            </a:r>
          </a:p>
        </p:txBody>
      </p:sp>
      <p:sp>
        <p:nvSpPr>
          <p:cNvPr id="9" name="Text Box 10"/>
          <p:cNvSpPr txBox="1">
            <a:spLocks noChangeArrowheads="1"/>
          </p:cNvSpPr>
          <p:nvPr/>
        </p:nvSpPr>
        <p:spPr bwMode="auto">
          <a:xfrm>
            <a:off x="2074076" y="1428750"/>
            <a:ext cx="1410963"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k,m,</a:t>
            </a:r>
            <a:r>
              <a:rPr lang="en-US" sz="2400" b="1" dirty="0" err="1">
                <a:latin typeface="Tahoma" pitchFamily="34" charset="0"/>
              </a:rPr>
              <a:t>n</a:t>
            </a:r>
            <a:r>
              <a:rPr lang="en-US" dirty="0">
                <a:latin typeface="Tahoma" pitchFamily="34" charset="0"/>
              </a:rPr>
              <a:t>)=c</a:t>
            </a:r>
          </a:p>
        </p:txBody>
      </p:sp>
      <p:pic>
        <p:nvPicPr>
          <p:cNvPr id="10" name="Picture 11" descr="j0089304"/>
          <p:cNvPicPr>
            <a:picLocks noChangeAspect="1" noChangeArrowheads="1"/>
          </p:cNvPicPr>
          <p:nvPr/>
        </p:nvPicPr>
        <p:blipFill>
          <a:blip r:embed="rId3" cstate="print"/>
          <a:srcRect/>
          <a:stretch>
            <a:fillRect/>
          </a:stretch>
        </p:blipFill>
        <p:spPr bwMode="auto">
          <a:xfrm>
            <a:off x="4171951" y="1346598"/>
            <a:ext cx="1223963" cy="816769"/>
          </a:xfrm>
          <a:prstGeom prst="rect">
            <a:avLst/>
          </a:prstGeom>
          <a:noFill/>
          <a:ln w="9525">
            <a:noFill/>
            <a:miter lim="800000"/>
            <a:headEnd/>
            <a:tailEnd/>
          </a:ln>
        </p:spPr>
      </p:pic>
      <p:sp>
        <p:nvSpPr>
          <p:cNvPr id="11" name="Text Box 12"/>
          <p:cNvSpPr txBox="1">
            <a:spLocks noChangeArrowheads="1"/>
          </p:cNvSpPr>
          <p:nvPr/>
        </p:nvSpPr>
        <p:spPr bwMode="auto">
          <a:xfrm>
            <a:off x="6571414" y="1102519"/>
            <a:ext cx="574759"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12" name="Rectangle 13"/>
          <p:cNvSpPr>
            <a:spLocks noChangeArrowheads="1"/>
          </p:cNvSpPr>
          <p:nvPr/>
        </p:nvSpPr>
        <p:spPr bwMode="auto">
          <a:xfrm>
            <a:off x="6445250" y="1477566"/>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13" name="Line 14"/>
          <p:cNvSpPr>
            <a:spLocks noChangeShapeType="1"/>
          </p:cNvSpPr>
          <p:nvPr/>
        </p:nvSpPr>
        <p:spPr bwMode="auto">
          <a:xfrm>
            <a:off x="5715000" y="1820466"/>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14" name="Text Box 15"/>
          <p:cNvSpPr txBox="1">
            <a:spLocks noChangeArrowheads="1"/>
          </p:cNvSpPr>
          <p:nvPr/>
        </p:nvSpPr>
        <p:spPr bwMode="auto">
          <a:xfrm>
            <a:off x="5735269" y="1460897"/>
            <a:ext cx="597377" cy="400110"/>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c, </a:t>
            </a:r>
            <a:r>
              <a:rPr lang="en-US" sz="2000" b="1" dirty="0">
                <a:latin typeface="Tahoma" pitchFamily="34" charset="0"/>
              </a:rPr>
              <a:t>n</a:t>
            </a:r>
            <a:endParaRPr lang="en-US" b="1" dirty="0">
              <a:latin typeface="Tahoma" pitchFamily="34" charset="0"/>
            </a:endParaRPr>
          </a:p>
        </p:txBody>
      </p:sp>
      <p:sp>
        <p:nvSpPr>
          <p:cNvPr id="15" name="Line 16"/>
          <p:cNvSpPr>
            <a:spLocks noChangeShapeType="1"/>
          </p:cNvSpPr>
          <p:nvPr/>
        </p:nvSpPr>
        <p:spPr bwMode="auto">
          <a:xfrm>
            <a:off x="7207250" y="1820466"/>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7"/>
          <p:cNvSpPr txBox="1">
            <a:spLocks noChangeArrowheads="1"/>
          </p:cNvSpPr>
          <p:nvPr/>
        </p:nvSpPr>
        <p:spPr bwMode="auto">
          <a:xfrm>
            <a:off x="7282765" y="1445419"/>
            <a:ext cx="1438014"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k,c,</a:t>
            </a:r>
            <a:r>
              <a:rPr lang="en-US" sz="2400" b="1" dirty="0" err="1">
                <a:latin typeface="Tahoma" pitchFamily="34" charset="0"/>
              </a:rPr>
              <a:t>n</a:t>
            </a:r>
            <a:r>
              <a:rPr lang="en-US" dirty="0">
                <a:latin typeface="Tahoma" pitchFamily="34" charset="0"/>
              </a:rPr>
              <a:t>)=m</a:t>
            </a:r>
          </a:p>
        </p:txBody>
      </p:sp>
      <p:cxnSp>
        <p:nvCxnSpPr>
          <p:cNvPr id="17" name="Straight Arrow Connector 20"/>
          <p:cNvCxnSpPr>
            <a:cxnSpLocks noChangeShapeType="1"/>
            <a:endCxn id="6" idx="2"/>
          </p:cNvCxnSpPr>
          <p:nvPr/>
        </p:nvCxnSpPr>
        <p:spPr bwMode="auto">
          <a:xfrm rot="5400000" flipH="1" flipV="1">
            <a:off x="1472804" y="2272507"/>
            <a:ext cx="254794" cy="3175"/>
          </a:xfrm>
          <a:prstGeom prst="straightConnector1">
            <a:avLst/>
          </a:prstGeom>
          <a:noFill/>
          <a:ln w="9525" algn="ctr">
            <a:solidFill>
              <a:schemeClr val="tx1"/>
            </a:solidFill>
            <a:round/>
            <a:headEnd/>
            <a:tailEnd type="arrow" w="med" len="med"/>
          </a:ln>
        </p:spPr>
      </p:cxnSp>
      <p:cxnSp>
        <p:nvCxnSpPr>
          <p:cNvPr id="18" name="Straight Arrow Connector 21"/>
          <p:cNvCxnSpPr>
            <a:cxnSpLocks noChangeShapeType="1"/>
          </p:cNvCxnSpPr>
          <p:nvPr/>
        </p:nvCxnSpPr>
        <p:spPr bwMode="auto">
          <a:xfrm rot="5400000" flipH="1" flipV="1">
            <a:off x="6731992" y="2297708"/>
            <a:ext cx="253604" cy="1588"/>
          </a:xfrm>
          <a:prstGeom prst="straightConnector1">
            <a:avLst/>
          </a:prstGeom>
          <a:noFill/>
          <a:ln w="9525" algn="ctr">
            <a:solidFill>
              <a:schemeClr val="tx1"/>
            </a:solidFill>
            <a:round/>
            <a:headEnd/>
            <a:tailEnd type="arrow" w="med" len="med"/>
          </a:ln>
        </p:spPr>
      </p:cxnSp>
      <p:sp>
        <p:nvSpPr>
          <p:cNvPr id="19" name="TextBox 18"/>
          <p:cNvSpPr txBox="1"/>
          <p:nvPr/>
        </p:nvSpPr>
        <p:spPr>
          <a:xfrm>
            <a:off x="1414464" y="2343151"/>
            <a:ext cx="289600" cy="369332"/>
          </a:xfrm>
          <a:prstGeom prst="rect">
            <a:avLst/>
          </a:prstGeom>
          <a:noFill/>
        </p:spPr>
        <p:txBody>
          <a:bodyPr wrap="none">
            <a:spAutoFit/>
          </a:bodyPr>
          <a:lstStyle/>
          <a:p>
            <a:pPr>
              <a:defRPr/>
            </a:pPr>
            <a:r>
              <a:rPr lang="en-US" dirty="0">
                <a:latin typeface="+mn-lt"/>
              </a:rPr>
              <a:t>k</a:t>
            </a:r>
          </a:p>
        </p:txBody>
      </p:sp>
      <p:sp>
        <p:nvSpPr>
          <p:cNvPr id="20" name="TextBox 19"/>
          <p:cNvSpPr txBox="1"/>
          <p:nvPr/>
        </p:nvSpPr>
        <p:spPr>
          <a:xfrm>
            <a:off x="6672263" y="2339578"/>
            <a:ext cx="289600" cy="369332"/>
          </a:xfrm>
          <a:prstGeom prst="rect">
            <a:avLst/>
          </a:prstGeom>
          <a:noFill/>
        </p:spPr>
        <p:txBody>
          <a:bodyPr wrap="none">
            <a:spAutoFit/>
          </a:bodyPr>
          <a:lstStyle/>
          <a:p>
            <a:pPr>
              <a:defRPr/>
            </a:pPr>
            <a:r>
              <a:rPr lang="en-US" dirty="0">
                <a:latin typeface="+mn-lt"/>
              </a:rPr>
              <a:t>k</a:t>
            </a:r>
          </a:p>
        </p:txBody>
      </p:sp>
      <p:cxnSp>
        <p:nvCxnSpPr>
          <p:cNvPr id="21" name="Straight Arrow Connector 27"/>
          <p:cNvCxnSpPr>
            <a:cxnSpLocks noChangeShapeType="1"/>
          </p:cNvCxnSpPr>
          <p:nvPr/>
        </p:nvCxnSpPr>
        <p:spPr bwMode="auto">
          <a:xfrm>
            <a:off x="1981200" y="1828800"/>
            <a:ext cx="2057400" cy="1191"/>
          </a:xfrm>
          <a:prstGeom prst="straightConnector1">
            <a:avLst/>
          </a:prstGeom>
          <a:noFill/>
          <a:ln w="9525" algn="ctr">
            <a:solidFill>
              <a:schemeClr val="tx1"/>
            </a:solidFill>
            <a:round/>
            <a:headEnd/>
            <a:tailEnd type="arrow" w="med" len="med"/>
          </a:ln>
        </p:spPr>
      </p:cxnSp>
      <p:sp>
        <p:nvSpPr>
          <p:cNvPr id="22" name="TextBox 21"/>
          <p:cNvSpPr txBox="1"/>
          <p:nvPr/>
        </p:nvSpPr>
        <p:spPr>
          <a:xfrm>
            <a:off x="3962400" y="914401"/>
            <a:ext cx="761409" cy="369332"/>
          </a:xfrm>
          <a:prstGeom prst="rect">
            <a:avLst/>
          </a:prstGeom>
          <a:noFill/>
          <a:ln w="28575">
            <a:noFill/>
          </a:ln>
        </p:spPr>
        <p:txBody>
          <a:bodyPr wrap="none">
            <a:spAutoFit/>
          </a:bodyPr>
          <a:lstStyle/>
          <a:p>
            <a:pPr>
              <a:defRPr/>
            </a:pPr>
            <a:r>
              <a:rPr lang="en-US" dirty="0">
                <a:solidFill>
                  <a:srgbClr val="002060"/>
                </a:solidFill>
                <a:latin typeface="+mn-lt"/>
              </a:rPr>
              <a:t>nonce</a:t>
            </a:r>
          </a:p>
        </p:txBody>
      </p:sp>
      <p:sp>
        <p:nvSpPr>
          <p:cNvPr id="23" name="Freeform 39"/>
          <p:cNvSpPr>
            <a:spLocks noChangeArrowheads="1"/>
          </p:cNvSpPr>
          <p:nvPr/>
        </p:nvSpPr>
        <p:spPr bwMode="auto">
          <a:xfrm>
            <a:off x="2971800" y="1128713"/>
            <a:ext cx="1084263" cy="475060"/>
          </a:xfrm>
          <a:custGeom>
            <a:avLst/>
            <a:gdLst>
              <a:gd name="T0" fmla="*/ 914400 w 914400"/>
              <a:gd name="T1" fmla="*/ 0 h 634181"/>
              <a:gd name="T2" fmla="*/ 324465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
        <p:nvSpPr>
          <p:cNvPr id="24" name="Freeform 40"/>
          <p:cNvSpPr>
            <a:spLocks noChangeArrowheads="1"/>
          </p:cNvSpPr>
          <p:nvPr/>
        </p:nvSpPr>
        <p:spPr bwMode="auto">
          <a:xfrm flipH="1">
            <a:off x="5029200" y="1085850"/>
            <a:ext cx="1143000" cy="475060"/>
          </a:xfrm>
          <a:custGeom>
            <a:avLst/>
            <a:gdLst>
              <a:gd name="T0" fmla="*/ 2232423 w 914400"/>
              <a:gd name="T1" fmla="*/ 0 h 634181"/>
              <a:gd name="T2" fmla="*/ 792150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Tree>
    <p:extLst>
      <p:ext uri="{BB962C8B-B14F-4D97-AF65-F5344CB8AC3E}">
        <p14:creationId xmlns:p14="http://schemas.microsoft.com/office/powerpoint/2010/main" val="3422357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smtClean="0"/>
              <a:t>CPA </a:t>
            </a:r>
            <a:r>
              <a:rPr lang="en-US" sz="3600" dirty="0"/>
              <a:t>security for nonce-based </a:t>
            </a:r>
            <a:r>
              <a:rPr lang="en-US" sz="3600" dirty="0" smtClean="0"/>
              <a:t>encryption</a:t>
            </a:r>
            <a:endParaRPr lang="en-US" sz="3600" dirty="0"/>
          </a:p>
        </p:txBody>
      </p:sp>
      <p:sp>
        <p:nvSpPr>
          <p:cNvPr id="15363" name="Rectangle 3"/>
          <p:cNvSpPr>
            <a:spLocks noGrp="1" noChangeArrowheads="1"/>
          </p:cNvSpPr>
          <p:nvPr>
            <p:ph type="body" idx="1"/>
          </p:nvPr>
        </p:nvSpPr>
        <p:spPr>
          <a:xfrm>
            <a:off x="304800" y="666750"/>
            <a:ext cx="8839200" cy="4476750"/>
          </a:xfrm>
        </p:spPr>
        <p:txBody>
          <a:bodyPr>
            <a:normAutofit/>
          </a:bodyPr>
          <a:lstStyle/>
          <a:p>
            <a:pPr marL="0" indent="0">
              <a:lnSpc>
                <a:spcPct val="90000"/>
              </a:lnSpc>
              <a:buNone/>
            </a:pPr>
            <a:r>
              <a:rPr lang="en-US" dirty="0" smtClean="0"/>
              <a:t>System should be secure when </a:t>
            </a:r>
            <a:r>
              <a:rPr lang="en-US" dirty="0" err="1" smtClean="0"/>
              <a:t>nonces</a:t>
            </a:r>
            <a:r>
              <a:rPr lang="en-US" dirty="0" smtClean="0"/>
              <a:t> are chosen </a:t>
            </a:r>
            <a:r>
              <a:rPr lang="en-US" dirty="0" err="1" smtClean="0"/>
              <a:t>adversarially</a:t>
            </a:r>
            <a:r>
              <a:rPr lang="en-US" dirty="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a:p>
            <a:pPr marL="0" indent="0">
              <a:lnSpc>
                <a:spcPts val="4480"/>
              </a:lnSpc>
              <a:spcBef>
                <a:spcPts val="0"/>
              </a:spcBef>
              <a:buNone/>
            </a:pPr>
            <a:r>
              <a:rPr lang="en-US" dirty="0" err="1"/>
              <a:t>Def</a:t>
            </a:r>
            <a:r>
              <a:rPr lang="en-US" dirty="0"/>
              <a:t>: </a:t>
            </a:r>
            <a:r>
              <a:rPr lang="en-US" dirty="0" smtClean="0"/>
              <a:t>nonce-based </a:t>
            </a:r>
            <a:r>
              <a:rPr lang="en-US" dirty="0" smtClean="0">
                <a:latin typeface="Castellar" pitchFamily="18" charset="0"/>
              </a:rPr>
              <a:t>E</a:t>
            </a:r>
            <a:r>
              <a:rPr lang="en-US" dirty="0" smtClean="0"/>
              <a:t> </a:t>
            </a:r>
            <a:r>
              <a:rPr lang="en-US" dirty="0"/>
              <a:t>is sem. sec. under CPA if for all “efficient”  A:</a:t>
            </a:r>
            <a:br>
              <a:rPr lang="en-US" dirty="0"/>
            </a:br>
            <a:r>
              <a:rPr lang="en-US" dirty="0" smtClean="0"/>
              <a:t>        </a:t>
            </a:r>
            <a:r>
              <a:rPr lang="en-US" dirty="0" err="1" smtClean="0">
                <a:solidFill>
                  <a:schemeClr val="accent2"/>
                </a:solidFill>
              </a:rPr>
              <a:t>Adv</a:t>
            </a:r>
            <a:r>
              <a:rPr lang="en-US" baseline="-25000" dirty="0" err="1" smtClean="0">
                <a:solidFill>
                  <a:schemeClr val="accent2"/>
                </a:solidFill>
              </a:rPr>
              <a:t>nCPA</a:t>
            </a:r>
            <a:r>
              <a:rPr lang="en-US" dirty="0" smtClean="0">
                <a:solidFill>
                  <a:schemeClr val="accent2"/>
                </a:solidFill>
              </a:rPr>
              <a:t> [</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smtClean="0">
                <a:solidFill>
                  <a:schemeClr val="accent2"/>
                </a:solidFill>
              </a:rPr>
              <a:t>|  </a:t>
            </a:r>
            <a:r>
              <a:rPr lang="en-US" dirty="0" smtClean="0"/>
              <a:t>is </a:t>
            </a:r>
            <a:r>
              <a:rPr lang="en-US" dirty="0"/>
              <a:t>“negligible.”</a:t>
            </a:r>
          </a:p>
        </p:txBody>
      </p:sp>
      <p:sp>
        <p:nvSpPr>
          <p:cNvPr id="15364" name="Rectangle 4"/>
          <p:cNvSpPr>
            <a:spLocks noChangeArrowheads="1"/>
          </p:cNvSpPr>
          <p:nvPr/>
        </p:nvSpPr>
        <p:spPr bwMode="auto">
          <a:xfrm>
            <a:off x="1295400" y="158115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1"/>
          <p:cNvGrpSpPr/>
          <p:nvPr/>
        </p:nvGrpSpPr>
        <p:grpSpPr>
          <a:xfrm>
            <a:off x="2667000" y="1763570"/>
            <a:ext cx="3810000" cy="1006045"/>
            <a:chOff x="2667000" y="2263419"/>
            <a:chExt cx="3810000" cy="1006045"/>
          </a:xfrm>
        </p:grpSpPr>
        <p:sp>
          <p:nvSpPr>
            <p:cNvPr id="15369" name="Line 9"/>
            <p:cNvSpPr>
              <a:spLocks noChangeShapeType="1"/>
            </p:cNvSpPr>
            <p:nvPr/>
          </p:nvSpPr>
          <p:spPr bwMode="auto">
            <a:xfrm flipH="1">
              <a:off x="2667000" y="2693194"/>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2954799" y="2263419"/>
              <a:ext cx="3470434" cy="461665"/>
            </a:xfrm>
            <a:prstGeom prst="rect">
              <a:avLst/>
            </a:prstGeom>
            <a:noFill/>
            <a:ln w="9525">
              <a:noFill/>
              <a:miter lim="800000"/>
              <a:headEnd/>
              <a:tailEnd/>
            </a:ln>
            <a:effectLst/>
          </p:spPr>
          <p:txBody>
            <a:bodyPr wrap="none">
              <a:spAutoFit/>
            </a:bodyPr>
            <a:lstStyle/>
            <a:p>
              <a:r>
                <a:rPr lang="en-US" sz="2400" b="1" dirty="0" err="1" smtClean="0"/>
                <a:t>n</a:t>
              </a:r>
              <a:r>
                <a:rPr lang="en-US" sz="2400" b="1" baseline="-25000" dirty="0" err="1" smtClean="0"/>
                <a:t>i</a:t>
              </a:r>
              <a:r>
                <a:rPr lang="en-US" sz="2400" b="1" dirty="0" smtClean="0"/>
                <a:t> </a:t>
              </a:r>
              <a:r>
                <a:rPr lang="en-US" dirty="0" smtClean="0"/>
                <a:t> and  m</a:t>
              </a:r>
              <a:r>
                <a:rPr lang="en-US" baseline="-25000" dirty="0" smtClean="0"/>
                <a:t>i,0</a:t>
              </a:r>
              <a:r>
                <a:rPr lang="en-US" dirty="0" smtClean="0"/>
                <a:t> </a:t>
              </a:r>
              <a:r>
                <a:rPr lang="en-US" dirty="0"/>
                <a:t>, </a:t>
              </a:r>
              <a:r>
                <a:rPr lang="en-US" dirty="0" smtClean="0"/>
                <a:t>m</a:t>
              </a:r>
              <a:r>
                <a:rPr lang="en-US" baseline="-25000" dirty="0" smtClean="0"/>
                <a:t>i,1  </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i,1</a:t>
              </a:r>
              <a:r>
                <a:rPr lang="en-US" dirty="0" smtClean="0">
                  <a:sym typeface="Symbol" pitchFamily="18" charset="2"/>
                </a:rPr>
                <a:t>|</a:t>
              </a:r>
              <a:endParaRPr lang="en-US" dirty="0">
                <a:sym typeface="Symbol" pitchFamily="18" charset="2"/>
              </a:endParaRPr>
            </a:p>
          </p:txBody>
        </p:sp>
        <p:grpSp>
          <p:nvGrpSpPr>
            <p:cNvPr id="15371" name="Group 11"/>
            <p:cNvGrpSpPr>
              <a:grpSpLocks/>
            </p:cNvGrpSpPr>
            <p:nvPr/>
          </p:nvGrpSpPr>
          <p:grpSpPr bwMode="auto">
            <a:xfrm>
              <a:off x="2667000" y="2807501"/>
              <a:ext cx="3733800" cy="461963"/>
              <a:chOff x="1776" y="2218"/>
              <a:chExt cx="2352" cy="388"/>
            </a:xfrm>
          </p:grpSpPr>
          <p:sp>
            <p:nvSpPr>
              <p:cNvPr id="15372" name="Line 12"/>
              <p:cNvSpPr>
                <a:spLocks noChangeShapeType="1"/>
              </p:cNvSpPr>
              <p:nvPr/>
            </p:nvSpPr>
            <p:spPr bwMode="auto">
              <a:xfrm>
                <a:off x="1776" y="2312"/>
                <a:ext cx="2352" cy="0"/>
              </a:xfrm>
              <a:prstGeom prst="line">
                <a:avLst/>
              </a:prstGeom>
              <a:noFill/>
              <a:ln w="9525">
                <a:solidFill>
                  <a:schemeClr val="tx1"/>
                </a:solidFill>
                <a:round/>
                <a:headEnd/>
                <a:tailEnd type="triangle" w="med" len="med"/>
              </a:ln>
              <a:effectLst/>
            </p:spPr>
            <p:txBody>
              <a:bodyPr/>
              <a:lstStyle/>
              <a:p>
                <a:endParaRPr lang="en-US" dirty="0"/>
              </a:p>
            </p:txBody>
          </p:sp>
          <p:sp>
            <p:nvSpPr>
              <p:cNvPr id="15373" name="Text Box 13"/>
              <p:cNvSpPr txBox="1">
                <a:spLocks noChangeArrowheads="1"/>
              </p:cNvSpPr>
              <p:nvPr/>
            </p:nvSpPr>
            <p:spPr bwMode="auto">
              <a:xfrm>
                <a:off x="2243" y="2218"/>
                <a:ext cx="1167" cy="388"/>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smtClean="0"/>
                  <a:t>i,b</a:t>
                </a:r>
                <a:r>
                  <a:rPr lang="en-US" sz="2000" b="1" baseline="-25000" dirty="0" smtClean="0"/>
                  <a:t> </a:t>
                </a:r>
                <a:r>
                  <a:rPr lang="en-US" sz="2000" b="1" dirty="0" smtClean="0"/>
                  <a:t>, </a:t>
                </a:r>
                <a:r>
                  <a:rPr lang="en-US" sz="2400" b="1" dirty="0" err="1" smtClean="0"/>
                  <a:t>n</a:t>
                </a:r>
                <a:r>
                  <a:rPr lang="en-US" sz="2400" b="1" baseline="-25000" dirty="0" err="1" smtClean="0"/>
                  <a:t>i</a:t>
                </a:r>
                <a:r>
                  <a:rPr lang="en-US" dirty="0" smtClean="0"/>
                  <a:t>)</a:t>
                </a:r>
                <a:endParaRPr lang="en-US" dirty="0"/>
              </a:p>
            </p:txBody>
          </p:sp>
        </p:grpSp>
      </p:grpSp>
      <p:grpSp>
        <p:nvGrpSpPr>
          <p:cNvPr id="4" name="Group 3"/>
          <p:cNvGrpSpPr/>
          <p:nvPr/>
        </p:nvGrpSpPr>
        <p:grpSpPr>
          <a:xfrm>
            <a:off x="7772400" y="2495550"/>
            <a:ext cx="1302177" cy="461665"/>
            <a:chOff x="7772400" y="2495550"/>
            <a:chExt cx="1302177" cy="461665"/>
          </a:xfrm>
        </p:grpSpPr>
        <p:sp>
          <p:nvSpPr>
            <p:cNvPr id="15374" name="Line 14"/>
            <p:cNvSpPr>
              <a:spLocks noChangeShapeType="1"/>
            </p:cNvSpPr>
            <p:nvPr/>
          </p:nvSpPr>
          <p:spPr bwMode="auto">
            <a:xfrm flipV="1">
              <a:off x="7772400" y="29527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55724" y="2495550"/>
              <a:ext cx="1218853"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1352550"/>
            <a:ext cx="7924800" cy="1828800"/>
          </a:xfrm>
          <a:prstGeom prst="rect">
            <a:avLst/>
          </a:prstGeom>
          <a:noFill/>
          <a:ln w="38100">
            <a:solidFill>
              <a:schemeClr val="folHlink"/>
            </a:solidFill>
            <a:miter lim="800000"/>
            <a:headEnd/>
            <a:tailEnd/>
          </a:ln>
          <a:effectLst/>
        </p:spPr>
        <p:txBody>
          <a:bodyPr wrap="none" anchor="ctr"/>
          <a:lstStyle/>
          <a:p>
            <a:endParaRPr lang="en-US"/>
          </a:p>
        </p:txBody>
      </p:sp>
      <p:sp>
        <p:nvSpPr>
          <p:cNvPr id="3" name="TextBox 2"/>
          <p:cNvSpPr txBox="1"/>
          <p:nvPr/>
        </p:nvSpPr>
        <p:spPr>
          <a:xfrm>
            <a:off x="1828800" y="3130550"/>
            <a:ext cx="5185985" cy="461665"/>
          </a:xfrm>
          <a:prstGeom prst="rect">
            <a:avLst/>
          </a:prstGeom>
          <a:noFill/>
        </p:spPr>
        <p:txBody>
          <a:bodyPr wrap="none" rtlCol="0">
            <a:spAutoFit/>
          </a:bodyPr>
          <a:lstStyle/>
          <a:p>
            <a:r>
              <a:rPr lang="en-US" sz="2400" b="1" dirty="0" smtClean="0"/>
              <a:t>All </a:t>
            </a:r>
            <a:r>
              <a:rPr lang="en-US" sz="2400" b="1" dirty="0" err="1" smtClean="0"/>
              <a:t>nonces</a:t>
            </a:r>
            <a:r>
              <a:rPr lang="en-US" sz="2400" b="1" dirty="0" smtClean="0"/>
              <a:t> {n</a:t>
            </a:r>
            <a:r>
              <a:rPr lang="en-US" sz="2400" b="1" baseline="-25000" dirty="0" smtClean="0"/>
              <a:t>1</a:t>
            </a:r>
            <a:r>
              <a:rPr lang="en-US" sz="2400" b="1" dirty="0" smtClean="0"/>
              <a:t>, …, </a:t>
            </a:r>
            <a:r>
              <a:rPr lang="en-US" sz="2400" b="1" dirty="0" err="1" smtClean="0"/>
              <a:t>n</a:t>
            </a:r>
            <a:r>
              <a:rPr lang="en-US" sz="2400" b="1" baseline="-25000" dirty="0" err="1" smtClean="0"/>
              <a:t>q</a:t>
            </a:r>
            <a:r>
              <a:rPr lang="en-US" sz="2400" b="1" dirty="0" smtClean="0"/>
              <a:t>}  must be distinct.</a:t>
            </a:r>
            <a:endParaRPr lang="en-US" sz="2400" b="1" dirty="0"/>
          </a:p>
        </p:txBody>
      </p:sp>
      <p:sp>
        <p:nvSpPr>
          <p:cNvPr id="5" name="TextBox 4"/>
          <p:cNvSpPr txBox="1"/>
          <p:nvPr/>
        </p:nvSpPr>
        <p:spPr>
          <a:xfrm>
            <a:off x="2895600" y="1428750"/>
            <a:ext cx="1252040" cy="369332"/>
          </a:xfrm>
          <a:prstGeom prst="rect">
            <a:avLst/>
          </a:prstGeom>
          <a:noFill/>
        </p:spPr>
        <p:txBody>
          <a:bodyPr wrap="none" rtlCol="0">
            <a:spAutoFit/>
          </a:bodyPr>
          <a:lstStyle/>
          <a:p>
            <a:r>
              <a:rPr lang="en-US" dirty="0"/>
              <a:t>f</a:t>
            </a:r>
            <a:r>
              <a:rPr lang="en-US" dirty="0" smtClean="0"/>
              <a:t>or </a:t>
            </a:r>
            <a:r>
              <a:rPr lang="en-US" dirty="0" err="1" smtClean="0"/>
              <a:t>i</a:t>
            </a:r>
            <a:r>
              <a:rPr lang="en-US" dirty="0"/>
              <a:t>=</a:t>
            </a:r>
            <a:r>
              <a:rPr lang="en-US" dirty="0" smtClean="0"/>
              <a:t>1,…,q:  </a:t>
            </a:r>
            <a:endParaRPr lang="en-US" dirty="0"/>
          </a:p>
        </p:txBody>
      </p:sp>
    </p:spTree>
    <p:extLst>
      <p:ext uri="{BB962C8B-B14F-4D97-AF65-F5344CB8AC3E}">
        <p14:creationId xmlns:p14="http://schemas.microsoft.com/office/powerpoint/2010/main" val="1177779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5750"/>
            <a:ext cx="7438455" cy="2123658"/>
          </a:xfrm>
          <a:prstGeom prst="rect">
            <a:avLst/>
          </a:prstGeom>
          <a:noFill/>
        </p:spPr>
        <p:txBody>
          <a:bodyPr wrap="none" rtlCol="0">
            <a:spAutoFit/>
          </a:bodyPr>
          <a:lstStyle/>
          <a:p>
            <a:r>
              <a:rPr lang="en-US" sz="2400" dirty="0" smtClean="0"/>
              <a:t>Let  F: K × R ⟶ M  be a secure PRF.     Let  r = 0  initially.</a:t>
            </a:r>
          </a:p>
          <a:p>
            <a:endParaRPr lang="en-US" sz="2400" dirty="0"/>
          </a:p>
          <a:p>
            <a:r>
              <a:rPr lang="en-US" sz="2400" dirty="0" smtClean="0"/>
              <a:t>For </a:t>
            </a:r>
            <a:r>
              <a:rPr lang="en-US" sz="2400" dirty="0" err="1" smtClean="0"/>
              <a:t>m∈M</a:t>
            </a:r>
            <a:r>
              <a:rPr lang="en-US" sz="2400" dirty="0" smtClean="0"/>
              <a:t> define   E(</a:t>
            </a:r>
            <a:r>
              <a:rPr lang="en-US" sz="2400" dirty="0" err="1" smtClean="0"/>
              <a:t>k,m</a:t>
            </a:r>
            <a:r>
              <a:rPr lang="en-US" sz="2400" dirty="0" smtClean="0"/>
              <a:t>) = </a:t>
            </a:r>
            <a:r>
              <a:rPr lang="en-US" sz="3200" dirty="0" smtClean="0"/>
              <a:t>[</a:t>
            </a:r>
            <a:r>
              <a:rPr lang="en-US" sz="2400" dirty="0" smtClean="0"/>
              <a:t> r++,  output  </a:t>
            </a:r>
            <a:r>
              <a:rPr lang="en-US" sz="3200" b="1" dirty="0" smtClean="0">
                <a:solidFill>
                  <a:srgbClr val="0000FF"/>
                </a:solidFill>
              </a:rPr>
              <a:t>(</a:t>
            </a:r>
            <a:r>
              <a:rPr lang="en-US" sz="2400" b="1" dirty="0" smtClean="0">
                <a:solidFill>
                  <a:srgbClr val="0000FF"/>
                </a:solidFill>
              </a:rPr>
              <a:t>r, F(</a:t>
            </a:r>
            <a:r>
              <a:rPr lang="en-US" sz="2400" b="1" dirty="0" err="1" smtClean="0">
                <a:solidFill>
                  <a:srgbClr val="0000FF"/>
                </a:solidFill>
              </a:rPr>
              <a:t>k,r</a:t>
            </a:r>
            <a:r>
              <a:rPr lang="en-US" sz="2400" b="1" dirty="0" smtClean="0">
                <a:solidFill>
                  <a:srgbClr val="0000FF"/>
                </a:solidFill>
              </a:rPr>
              <a:t>)⨁m</a:t>
            </a:r>
            <a:r>
              <a:rPr lang="en-US" sz="3200" b="1" dirty="0" smtClean="0">
                <a:solidFill>
                  <a:srgbClr val="0000FF"/>
                </a:solidFill>
              </a:rPr>
              <a:t>)</a:t>
            </a:r>
            <a:r>
              <a:rPr lang="en-US" sz="2400" b="1" dirty="0" smtClean="0">
                <a:solidFill>
                  <a:srgbClr val="0000FF"/>
                </a:solidFill>
              </a:rPr>
              <a:t>  </a:t>
            </a:r>
            <a:r>
              <a:rPr lang="en-US" sz="3200" dirty="0" smtClean="0"/>
              <a:t>]</a:t>
            </a:r>
            <a:endParaRPr lang="en-US" sz="2800" dirty="0" smtClean="0"/>
          </a:p>
          <a:p>
            <a:endParaRPr lang="en-US" sz="2800" dirty="0"/>
          </a:p>
          <a:p>
            <a:r>
              <a:rPr lang="en-US" sz="2400" dirty="0" smtClean="0"/>
              <a:t>Is  E  CPA secure nonce-based encryption?</a:t>
            </a:r>
          </a:p>
        </p:txBody>
      </p:sp>
      <p:sp>
        <p:nvSpPr>
          <p:cNvPr id="6" name="TextBox 5"/>
          <p:cNvSpPr txBox="1"/>
          <p:nvPr/>
        </p:nvSpPr>
        <p:spPr>
          <a:xfrm>
            <a:off x="1371600" y="2724150"/>
            <a:ext cx="4124747" cy="461665"/>
          </a:xfrm>
          <a:prstGeom prst="rect">
            <a:avLst/>
          </a:prstGeom>
          <a:noFill/>
        </p:spPr>
        <p:txBody>
          <a:bodyPr wrap="none" rtlCol="0">
            <a:spAutoFit/>
          </a:bodyPr>
          <a:lstStyle/>
          <a:p>
            <a:r>
              <a:rPr lang="en-US" sz="2400" dirty="0" smtClean="0"/>
              <a:t>Yes, whenever F is a secure PRF</a:t>
            </a:r>
          </a:p>
        </p:txBody>
      </p:sp>
      <p:sp>
        <p:nvSpPr>
          <p:cNvPr id="7" name="TextBox 6"/>
          <p:cNvSpPr txBox="1"/>
          <p:nvPr/>
        </p:nvSpPr>
        <p:spPr>
          <a:xfrm>
            <a:off x="1371600" y="3176885"/>
            <a:ext cx="7641485" cy="461665"/>
          </a:xfrm>
          <a:prstGeom prst="rect">
            <a:avLst/>
          </a:prstGeom>
          <a:noFill/>
        </p:spPr>
        <p:txBody>
          <a:bodyPr wrap="none" rtlCol="0">
            <a:spAutoFit/>
          </a:bodyPr>
          <a:lstStyle/>
          <a:p>
            <a:r>
              <a:rPr lang="en-US" sz="2400" dirty="0" smtClean="0"/>
              <a:t>No, there is always a nonce-based CPA attack on this system</a:t>
            </a:r>
          </a:p>
        </p:txBody>
      </p:sp>
      <p:sp>
        <p:nvSpPr>
          <p:cNvPr id="8" name="TextBox 7"/>
          <p:cNvSpPr txBox="1"/>
          <p:nvPr/>
        </p:nvSpPr>
        <p:spPr>
          <a:xfrm>
            <a:off x="1371600" y="3634085"/>
            <a:ext cx="6552695" cy="461665"/>
          </a:xfrm>
          <a:prstGeom prst="rect">
            <a:avLst/>
          </a:prstGeom>
          <a:noFill/>
        </p:spPr>
        <p:txBody>
          <a:bodyPr wrap="none" rtlCol="0">
            <a:spAutoFit/>
          </a:bodyPr>
          <a:lstStyle/>
          <a:p>
            <a:r>
              <a:rPr lang="en-US" sz="2400" dirty="0" smtClean="0"/>
              <a:t>Yes, but only if R is large enough so r never repeats</a:t>
            </a:r>
          </a:p>
        </p:txBody>
      </p:sp>
      <p:sp>
        <p:nvSpPr>
          <p:cNvPr id="9" name="TextBox 8"/>
          <p:cNvSpPr txBox="1"/>
          <p:nvPr/>
        </p:nvSpPr>
        <p:spPr>
          <a:xfrm>
            <a:off x="1371600" y="4095750"/>
            <a:ext cx="3819525" cy="461665"/>
          </a:xfrm>
          <a:prstGeom prst="rect">
            <a:avLst/>
          </a:prstGeom>
          <a:noFill/>
        </p:spPr>
        <p:txBody>
          <a:bodyPr wrap="none" rtlCol="0">
            <a:spAutoFit/>
          </a:bodyPr>
          <a:lstStyle/>
          <a:p>
            <a:r>
              <a:rPr lang="en-US" sz="2400" dirty="0" smtClean="0"/>
              <a:t>It depends on what F is used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604920" y="1719720"/>
              <a:ext cx="2294640" cy="579600"/>
            </p14:xfrm>
          </p:contentPart>
        </mc:Choice>
        <mc:Fallback xmlns="">
          <p:pic>
            <p:nvPicPr>
              <p:cNvPr id="2" name="Ink 1"/>
              <p:cNvPicPr/>
              <p:nvPr/>
            </p:nvPicPr>
            <p:blipFill>
              <a:blip r:embed="rId3"/>
              <a:stretch>
                <a:fillRect/>
              </a:stretch>
            </p:blipFill>
            <p:spPr>
              <a:xfrm>
                <a:off x="6598080" y="1709640"/>
                <a:ext cx="2314080" cy="600480"/>
              </a:xfrm>
              <a:prstGeom prst="rect">
                <a:avLst/>
              </a:prstGeom>
            </p:spPr>
          </p:pic>
        </mc:Fallback>
      </mc:AlternateContent>
    </p:spTree>
    <p:extLst>
      <p:ext uri="{BB962C8B-B14F-4D97-AF65-F5344CB8AC3E}">
        <p14:creationId xmlns:p14="http://schemas.microsoft.com/office/powerpoint/2010/main" val="41692440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43085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 Security for many-time key</a:t>
            </a:r>
            <a:endParaRPr lang="en-US" dirty="0"/>
          </a:p>
        </p:txBody>
      </p:sp>
      <p:sp>
        <p:nvSpPr>
          <p:cNvPr id="3" name="Content Placeholder 2"/>
          <p:cNvSpPr>
            <a:spLocks noGrp="1"/>
          </p:cNvSpPr>
          <p:nvPr>
            <p:ph idx="1"/>
          </p:nvPr>
        </p:nvSpPr>
        <p:spPr>
          <a:xfrm>
            <a:off x="457200" y="1047750"/>
            <a:ext cx="8534400" cy="4095750"/>
          </a:xfrm>
        </p:spPr>
        <p:txBody>
          <a:bodyPr/>
          <a:lstStyle/>
          <a:p>
            <a:pPr marL="0" indent="0">
              <a:buNone/>
            </a:pPr>
            <a:r>
              <a:rPr lang="en-US" dirty="0" smtClean="0"/>
              <a:t>Key used more than once  ⇒  adv. sees many CTs with same key</a:t>
            </a:r>
          </a:p>
          <a:p>
            <a:pPr marL="0" indent="0">
              <a:buNone/>
            </a:pPr>
            <a:endParaRPr lang="en-US" dirty="0" smtClean="0"/>
          </a:p>
          <a:p>
            <a:pPr marL="0" indent="0">
              <a:buNone/>
            </a:pPr>
            <a:r>
              <a:rPr lang="en-US" b="1" dirty="0" smtClean="0"/>
              <a:t>Adversary’s power</a:t>
            </a:r>
            <a:r>
              <a:rPr lang="en-US" dirty="0" smtClean="0"/>
              <a:t>:    chosen-plaintext attack (CPA)</a:t>
            </a:r>
          </a:p>
          <a:p>
            <a:r>
              <a:rPr lang="en-US" dirty="0" smtClean="0"/>
              <a:t>Can obtain the encryption of arbitrary messages of his choice</a:t>
            </a:r>
          </a:p>
          <a:p>
            <a:pPr marL="0" indent="0">
              <a:buNone/>
            </a:pPr>
            <a:r>
              <a:rPr lang="en-US" dirty="0"/>
              <a:t>	</a:t>
            </a:r>
            <a:r>
              <a:rPr lang="en-US" dirty="0" smtClean="0"/>
              <a:t>	(conservative modeling of real life)</a:t>
            </a:r>
          </a:p>
          <a:p>
            <a:pPr marL="0" indent="0">
              <a:buNone/>
            </a:pPr>
            <a:endParaRPr lang="en-US" dirty="0"/>
          </a:p>
          <a:p>
            <a:pPr marL="0" indent="0">
              <a:buNone/>
            </a:pPr>
            <a:r>
              <a:rPr lang="en-US" b="1" dirty="0" smtClean="0"/>
              <a:t>Adversary’s goal</a:t>
            </a:r>
            <a:r>
              <a:rPr lang="en-US" dirty="0" smtClean="0"/>
              <a:t>:    Break sematic security</a:t>
            </a:r>
            <a:endParaRPr lang="en-US" dirty="0"/>
          </a:p>
        </p:txBody>
      </p:sp>
    </p:spTree>
    <p:extLst>
      <p:ext uri="{BB962C8B-B14F-4D97-AF65-F5344CB8AC3E}">
        <p14:creationId xmlns:p14="http://schemas.microsoft.com/office/powerpoint/2010/main" val="151166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a:t>Semantic Security for many-time </a:t>
            </a:r>
            <a:r>
              <a:rPr lang="en-US" sz="3600" dirty="0" smtClean="0"/>
              <a:t>key</a:t>
            </a:r>
            <a:endParaRPr lang="en-US" sz="3600" dirty="0"/>
          </a:p>
        </p:txBody>
      </p:sp>
      <p:sp>
        <p:nvSpPr>
          <p:cNvPr id="15363" name="Rectangle 3"/>
          <p:cNvSpPr>
            <a:spLocks noGrp="1" noChangeArrowheads="1"/>
          </p:cNvSpPr>
          <p:nvPr>
            <p:ph type="body" idx="1"/>
          </p:nvPr>
        </p:nvSpPr>
        <p:spPr>
          <a:xfrm>
            <a:off x="457200" y="666750"/>
            <a:ext cx="8686800" cy="4476750"/>
          </a:xfrm>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6" name="Group 5"/>
          <p:cNvGrpSpPr/>
          <p:nvPr/>
        </p:nvGrpSpPr>
        <p:grpSpPr>
          <a:xfrm>
            <a:off x="2667000" y="1892880"/>
            <a:ext cx="3810000" cy="400110"/>
            <a:chOff x="2667000" y="1283280"/>
            <a:chExt cx="3810000" cy="400110"/>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422526"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smtClean="0"/>
                <a:t>1,0</a:t>
              </a:r>
              <a:r>
                <a:rPr lang="en-US" sz="2000" dirty="0" smtClean="0"/>
                <a:t> </a:t>
              </a:r>
              <a:r>
                <a:rPr lang="en-US" sz="2000" dirty="0"/>
                <a:t>, </a:t>
              </a:r>
              <a:r>
                <a:rPr lang="en-US" sz="2000" dirty="0" smtClean="0"/>
                <a:t>m</a:t>
              </a:r>
              <a:r>
                <a:rPr lang="en-US" sz="2000" baseline="-25000" dirty="0" smtClean="0"/>
                <a:t>1,1  </a:t>
              </a:r>
              <a:r>
                <a:rPr lang="en-US" dirty="0">
                  <a:sym typeface="Symbol" pitchFamily="18" charset="2"/>
                </a:rPr>
                <a:t> M :    |</a:t>
              </a:r>
              <a:r>
                <a:rPr lang="en-US" dirty="0" smtClean="0">
                  <a:sym typeface="Symbol" pitchFamily="18" charset="2"/>
                </a:rPr>
                <a:t>m</a:t>
              </a:r>
              <a:r>
                <a:rPr lang="en-US" baseline="-25000" dirty="0" smtClean="0">
                  <a:sym typeface="Symbol" pitchFamily="18" charset="2"/>
                </a:rPr>
                <a:t>1,0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1,1</a:t>
              </a:r>
              <a:r>
                <a:rPr lang="en-US" dirty="0" smtClean="0">
                  <a:sym typeface="Symbol" pitchFamily="18" charset="2"/>
                </a:rPr>
                <a:t>|</a:t>
              </a:r>
              <a:endParaRPr lang="en-US" dirty="0">
                <a:sym typeface="Symbol" pitchFamily="18" charset="2"/>
              </a:endParaRPr>
            </a:p>
          </p:txBody>
        </p:sp>
      </p:grpSp>
      <p:grpSp>
        <p:nvGrpSpPr>
          <p:cNvPr id="15371" name="Group 11"/>
          <p:cNvGrpSpPr>
            <a:grpSpLocks/>
          </p:cNvGrpSpPr>
          <p:nvPr/>
        </p:nvGrpSpPr>
        <p:grpSpPr bwMode="auto">
          <a:xfrm>
            <a:off x="2667000" y="2476500"/>
            <a:ext cx="3733800" cy="400050"/>
            <a:chOff x="1776" y="2178"/>
            <a:chExt cx="2352" cy="336"/>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30" cy="336"/>
            </a:xfrm>
            <a:prstGeom prst="rect">
              <a:avLst/>
            </a:prstGeom>
            <a:noFill/>
            <a:ln w="9525">
              <a:noFill/>
              <a:miter lim="800000"/>
              <a:headEnd/>
              <a:tailEnd/>
            </a:ln>
            <a:effectLst/>
          </p:spPr>
          <p:txBody>
            <a:bodyPr wrap="none">
              <a:spAutoFit/>
            </a:bodyPr>
            <a:lstStyle/>
            <a:p>
              <a:r>
                <a:rPr lang="en-US" dirty="0" smtClean="0"/>
                <a:t>c</a:t>
              </a:r>
              <a:r>
                <a:rPr lang="en-US" baseline="-25000" dirty="0" smtClean="0"/>
                <a:t>1</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smtClean="0"/>
                <a:t>1,b</a:t>
              </a:r>
              <a:r>
                <a:rPr lang="en-US" dirty="0" smtClean="0"/>
                <a:t>)</a:t>
              </a:r>
              <a:endParaRPr lang="en-US"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797614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371"/>
                                        </p:tgtEl>
                                        <p:attrNameLst>
                                          <p:attrName>style.visibility</p:attrName>
                                        </p:attrNameLst>
                                      </p:cBhvr>
                                      <p:to>
                                        <p:strVal val="visible"/>
                                      </p:to>
                                    </p:set>
                                    <p:anim calcmode="lin" valueType="num">
                                      <p:cBhvr additive="base">
                                        <p:cTn id="12" dur="500"/>
                                        <p:tgtEl>
                                          <p:spTgt spid="15371"/>
                                        </p:tgtEl>
                                        <p:attrNameLst>
                                          <p:attrName>ppt_x</p:attrName>
                                        </p:attrNameLst>
                                      </p:cBhvr>
                                      <p:tavLst>
                                        <p:tav tm="0">
                                          <p:val>
                                            <p:strVal val="#ppt_x-#ppt_w*1.125000"/>
                                          </p:val>
                                        </p:tav>
                                        <p:tav tm="100000">
                                          <p:val>
                                            <p:strVal val="#ppt_x"/>
                                          </p:val>
                                        </p:tav>
                                      </p:tavLst>
                                    </p:anim>
                                    <p:animEffect transition="in" filter="wipe(right)">
                                      <p:cBhvr>
                                        <p:cTn id="13"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229600" cy="628650"/>
          </a:xfrm>
        </p:spPr>
        <p:txBody>
          <a:bodyPr>
            <a:normAutofit fontScale="90000"/>
          </a:bodyPr>
          <a:lstStyle/>
          <a:p>
            <a:r>
              <a:rPr lang="en-US" sz="3600" dirty="0"/>
              <a:t>Semantic Security for many-time </a:t>
            </a:r>
            <a:r>
              <a:rPr lang="en-US" sz="3600" dirty="0" smtClean="0"/>
              <a:t>key</a:t>
            </a:r>
            <a:endParaRPr lang="en-US" sz="3600" dirty="0"/>
          </a:p>
        </p:txBody>
      </p:sp>
      <p:sp>
        <p:nvSpPr>
          <p:cNvPr id="15363" name="Rectangle 3"/>
          <p:cNvSpPr>
            <a:spLocks noGrp="1" noChangeArrowheads="1"/>
          </p:cNvSpPr>
          <p:nvPr>
            <p:ph type="body" idx="1"/>
          </p:nvPr>
        </p:nvSpPr>
        <p:spPr>
          <a:xfrm>
            <a:off x="457200" y="666750"/>
            <a:ext cx="8686800" cy="4476750"/>
          </a:xfrm>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6" name="Group 5"/>
          <p:cNvGrpSpPr/>
          <p:nvPr/>
        </p:nvGrpSpPr>
        <p:grpSpPr>
          <a:xfrm>
            <a:off x="2667000" y="1892880"/>
            <a:ext cx="3810000" cy="400110"/>
            <a:chOff x="2667000" y="1283280"/>
            <a:chExt cx="3810000" cy="400110"/>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422526"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a:t>2</a:t>
              </a:r>
              <a:r>
                <a:rPr lang="en-US" sz="2000" baseline="-25000" dirty="0" smtClean="0"/>
                <a:t>,0</a:t>
              </a:r>
              <a:r>
                <a:rPr lang="en-US" sz="2000" dirty="0" smtClean="0"/>
                <a:t> </a:t>
              </a:r>
              <a:r>
                <a:rPr lang="en-US" sz="2000" dirty="0"/>
                <a:t>, </a:t>
              </a:r>
              <a:r>
                <a:rPr lang="en-US" sz="2000" dirty="0" smtClean="0"/>
                <a:t>m</a:t>
              </a:r>
              <a:r>
                <a:rPr lang="en-US" sz="2000" baseline="-25000" dirty="0"/>
                <a:t>2</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15371" name="Group 11"/>
          <p:cNvGrpSpPr>
            <a:grpSpLocks/>
          </p:cNvGrpSpPr>
          <p:nvPr/>
        </p:nvGrpSpPr>
        <p:grpSpPr bwMode="auto">
          <a:xfrm>
            <a:off x="2667000" y="2476500"/>
            <a:ext cx="3733800" cy="400050"/>
            <a:chOff x="1776" y="2178"/>
            <a:chExt cx="2352" cy="336"/>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06" cy="336"/>
            </a:xfrm>
            <a:prstGeom prst="rect">
              <a:avLst/>
            </a:prstGeom>
            <a:noFill/>
            <a:ln w="9525">
              <a:noFill/>
              <a:miter lim="800000"/>
              <a:headEnd/>
              <a:tailEnd/>
            </a:ln>
            <a:effectLst/>
          </p:spPr>
          <p:txBody>
            <a:bodyPr wrap="none">
              <a:spAutoFit/>
            </a:bodyPr>
            <a:lstStyle/>
            <a:p>
              <a:r>
                <a:rPr lang="en-US" dirty="0" smtClean="0"/>
                <a:t>c</a:t>
              </a:r>
              <a:r>
                <a:rPr lang="en-US" baseline="-25000" dirty="0"/>
                <a:t>2</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a:t>2</a:t>
              </a:r>
              <a:r>
                <a:rPr lang="en-US" sz="2000" b="1" baseline="-25000" dirty="0" smtClean="0"/>
                <a:t>,b</a:t>
              </a:r>
              <a:r>
                <a:rPr lang="en-US" dirty="0" smtClean="0"/>
                <a:t>)</a:t>
              </a:r>
              <a:endParaRPr lang="en-US"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251154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371"/>
                                        </p:tgtEl>
                                        <p:attrNameLst>
                                          <p:attrName>style.visibility</p:attrName>
                                        </p:attrNameLst>
                                      </p:cBhvr>
                                      <p:to>
                                        <p:strVal val="visible"/>
                                      </p:to>
                                    </p:set>
                                    <p:anim calcmode="lin" valueType="num">
                                      <p:cBhvr additive="base">
                                        <p:cTn id="12" dur="500"/>
                                        <p:tgtEl>
                                          <p:spTgt spid="15371"/>
                                        </p:tgtEl>
                                        <p:attrNameLst>
                                          <p:attrName>ppt_x</p:attrName>
                                        </p:attrNameLst>
                                      </p:cBhvr>
                                      <p:tavLst>
                                        <p:tav tm="0">
                                          <p:val>
                                            <p:strVal val="#ppt_x-#ppt_w*1.125000"/>
                                          </p:val>
                                        </p:tav>
                                        <p:tav tm="100000">
                                          <p:val>
                                            <p:strVal val="#ppt_x"/>
                                          </p:val>
                                        </p:tav>
                                      </p:tavLst>
                                    </p:anim>
                                    <p:animEffect transition="in" filter="wipe(right)">
                                      <p:cBhvr>
                                        <p:cTn id="13"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5250"/>
            <a:ext cx="8382000" cy="628650"/>
          </a:xfrm>
        </p:spPr>
        <p:txBody>
          <a:bodyPr>
            <a:normAutofit fontScale="90000"/>
          </a:bodyPr>
          <a:lstStyle/>
          <a:p>
            <a:r>
              <a:rPr lang="en-US" sz="3600" dirty="0"/>
              <a:t>Semantic Security for many-time </a:t>
            </a:r>
            <a:r>
              <a:rPr lang="en-US" sz="3600" dirty="0" smtClean="0"/>
              <a:t>key   </a:t>
            </a:r>
            <a:r>
              <a:rPr lang="en-US" sz="2700" dirty="0" smtClean="0"/>
              <a:t>(CPA security)</a:t>
            </a:r>
            <a:endParaRPr lang="en-US" sz="2700" dirty="0"/>
          </a:p>
        </p:txBody>
      </p:sp>
      <p:sp>
        <p:nvSpPr>
          <p:cNvPr id="15363" name="Rectangle 3"/>
          <p:cNvSpPr>
            <a:spLocks noGrp="1" noChangeArrowheads="1"/>
          </p:cNvSpPr>
          <p:nvPr>
            <p:ph type="body" idx="1"/>
          </p:nvPr>
        </p:nvSpPr>
        <p:spPr>
          <a:xfrm>
            <a:off x="457200" y="666750"/>
            <a:ext cx="8686800" cy="4476750"/>
          </a:xfrm>
        </p:spPr>
        <p:txBody>
          <a:bodyPr>
            <a:normAutofit fontScale="92500"/>
          </a:bodyPr>
          <a:lstStyle/>
          <a:p>
            <a:pPr marL="0" indent="0">
              <a:lnSpc>
                <a:spcPct val="90000"/>
              </a:lnSpc>
              <a:buNone/>
            </a:pPr>
            <a:r>
              <a:rPr lang="en-US" dirty="0">
                <a:latin typeface="Castellar" pitchFamily="18" charset="0"/>
              </a:rPr>
              <a:t>E </a:t>
            </a:r>
            <a:r>
              <a:rPr lang="en-US" dirty="0"/>
              <a:t>= (E,D)   a cipher defined over  (K,M,C</a:t>
            </a:r>
            <a:r>
              <a:rPr lang="en-US" dirty="0" smtClean="0"/>
              <a:t>)</a:t>
            </a:r>
            <a:r>
              <a:rPr lang="en-US" dirty="0" smtClean="0">
                <a:latin typeface="Castellar" pitchFamily="18" charset="0"/>
              </a:rPr>
              <a:t>.    </a:t>
            </a:r>
            <a:r>
              <a:rPr lang="en-US" dirty="0" smtClean="0"/>
              <a:t>For   </a:t>
            </a:r>
            <a:r>
              <a:rPr lang="en-US" dirty="0"/>
              <a:t>b=0,1   define EXP(b)  as</a:t>
            </a:r>
            <a:r>
              <a:rPr lang="en-US" dirty="0" smtClean="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spcBef>
                <a:spcPct val="100000"/>
              </a:spcBef>
            </a:pPr>
            <a:endParaRPr lang="en-US" dirty="0"/>
          </a:p>
          <a:p>
            <a:pPr marL="0" indent="0">
              <a:lnSpc>
                <a:spcPct val="90000"/>
              </a:lnSpc>
              <a:spcBef>
                <a:spcPts val="5032"/>
              </a:spcBef>
              <a:buNone/>
            </a:pPr>
            <a:r>
              <a:rPr lang="en-US" dirty="0" err="1"/>
              <a:t>Def</a:t>
            </a:r>
            <a:r>
              <a:rPr lang="en-US" dirty="0"/>
              <a:t>: </a:t>
            </a:r>
            <a:r>
              <a:rPr lang="en-US" dirty="0">
                <a:latin typeface="Castellar" pitchFamily="18" charset="0"/>
              </a:rPr>
              <a:t>E</a:t>
            </a:r>
            <a:r>
              <a:rPr lang="en-US" dirty="0"/>
              <a:t> is sem. sec. under CPA if for all “efficient”  A:</a:t>
            </a:r>
            <a:br>
              <a:rPr lang="en-US" dirty="0"/>
            </a:br>
            <a:r>
              <a:rPr lang="en-US" dirty="0"/>
              <a:t>	</a:t>
            </a:r>
            <a:r>
              <a:rPr lang="en-US" dirty="0" err="1" smtClean="0">
                <a:solidFill>
                  <a:schemeClr val="accent2"/>
                </a:solidFill>
              </a:rPr>
              <a:t>Adv</a:t>
            </a:r>
            <a:r>
              <a:rPr lang="en-US" baseline="-25000" dirty="0" err="1" smtClean="0">
                <a:solidFill>
                  <a:schemeClr val="accent2"/>
                </a:solidFill>
              </a:rPr>
              <a:t>CPA</a:t>
            </a:r>
            <a:r>
              <a:rPr lang="en-US" dirty="0" smtClean="0">
                <a:solidFill>
                  <a:schemeClr val="accent2"/>
                </a:solidFill>
              </a:rPr>
              <a:t> [</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smtClean="0">
                <a:solidFill>
                  <a:schemeClr val="accent2"/>
                </a:solidFill>
              </a:rPr>
              <a:t>|    </a:t>
            </a:r>
            <a:r>
              <a:rPr lang="en-US" dirty="0" smtClean="0"/>
              <a:t>is </a:t>
            </a:r>
            <a:r>
              <a:rPr lang="en-US" dirty="0"/>
              <a:t>“negligible.”</a:t>
            </a:r>
          </a:p>
        </p:txBody>
      </p:sp>
      <p:sp>
        <p:nvSpPr>
          <p:cNvPr id="15364" name="Rectangle 4"/>
          <p:cNvSpPr>
            <a:spLocks noChangeArrowheads="1"/>
          </p:cNvSpPr>
          <p:nvPr/>
        </p:nvSpPr>
        <p:spPr bwMode="auto">
          <a:xfrm>
            <a:off x="12954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187850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1512094"/>
            <a:ext cx="346369"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158115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193476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 name="Group 2"/>
          <p:cNvGrpSpPr/>
          <p:nvPr/>
        </p:nvGrpSpPr>
        <p:grpSpPr>
          <a:xfrm>
            <a:off x="7772400" y="2719685"/>
            <a:ext cx="1295053" cy="461665"/>
            <a:chOff x="7772400" y="2647950"/>
            <a:chExt cx="1295053" cy="461665"/>
          </a:xfrm>
        </p:grpSpPr>
        <p:sp>
          <p:nvSpPr>
            <p:cNvPr id="15374" name="Line 14"/>
            <p:cNvSpPr>
              <a:spLocks noChangeShapeType="1"/>
            </p:cNvSpPr>
            <p:nvPr/>
          </p:nvSpPr>
          <p:spPr bwMode="auto">
            <a:xfrm flipV="1">
              <a:off x="7772400" y="31051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48600" y="2647950"/>
              <a:ext cx="1218853"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1276350"/>
            <a:ext cx="7924800" cy="2133600"/>
          </a:xfrm>
          <a:prstGeom prst="rect">
            <a:avLst/>
          </a:prstGeom>
          <a:noFill/>
          <a:ln w="38100">
            <a:solidFill>
              <a:schemeClr val="folHlink"/>
            </a:solidFill>
            <a:miter lim="800000"/>
            <a:headEnd/>
            <a:tailEnd/>
          </a:ln>
          <a:effectLst/>
        </p:spPr>
        <p:txBody>
          <a:bodyPr wrap="none" anchor="ctr"/>
          <a:lstStyle/>
          <a:p>
            <a:endParaRPr lang="en-US"/>
          </a:p>
        </p:txBody>
      </p:sp>
      <p:grpSp>
        <p:nvGrpSpPr>
          <p:cNvPr id="7" name="Group 6"/>
          <p:cNvGrpSpPr/>
          <p:nvPr/>
        </p:nvGrpSpPr>
        <p:grpSpPr>
          <a:xfrm>
            <a:off x="2667000" y="1885950"/>
            <a:ext cx="3810000" cy="400110"/>
            <a:chOff x="2667000" y="2376632"/>
            <a:chExt cx="3810000" cy="400110"/>
          </a:xfrm>
        </p:grpSpPr>
        <p:sp>
          <p:nvSpPr>
            <p:cNvPr id="31" name="Line 9"/>
            <p:cNvSpPr>
              <a:spLocks noChangeShapeType="1"/>
            </p:cNvSpPr>
            <p:nvPr/>
          </p:nvSpPr>
          <p:spPr bwMode="auto">
            <a:xfrm flipH="1">
              <a:off x="2667000" y="2771772"/>
              <a:ext cx="38100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10"/>
            <p:cNvSpPr txBox="1">
              <a:spLocks noChangeArrowheads="1"/>
            </p:cNvSpPr>
            <p:nvPr/>
          </p:nvSpPr>
          <p:spPr bwMode="auto">
            <a:xfrm>
              <a:off x="3048000" y="2376632"/>
              <a:ext cx="3287857" cy="400110"/>
            </a:xfrm>
            <a:prstGeom prst="rect">
              <a:avLst/>
            </a:prstGeom>
            <a:noFill/>
            <a:ln w="9525">
              <a:noFill/>
              <a:miter lim="800000"/>
              <a:headEnd/>
              <a:tailEnd/>
            </a:ln>
            <a:effectLst/>
          </p:spPr>
          <p:txBody>
            <a:bodyPr wrap="none">
              <a:spAutoFit/>
            </a:bodyPr>
            <a:lstStyle/>
            <a:p>
              <a:r>
                <a:rPr lang="en-US" sz="2000" dirty="0" smtClean="0"/>
                <a:t>m</a:t>
              </a:r>
              <a:r>
                <a:rPr lang="en-US" sz="2000" baseline="-25000" dirty="0"/>
                <a:t>i</a:t>
              </a:r>
              <a:r>
                <a:rPr lang="en-US" sz="2000" baseline="-25000" dirty="0" smtClean="0"/>
                <a:t>,0</a:t>
              </a:r>
              <a:r>
                <a:rPr lang="en-US" sz="2000" dirty="0" smtClean="0"/>
                <a:t> </a:t>
              </a:r>
              <a:r>
                <a:rPr lang="en-US" sz="2000" dirty="0"/>
                <a:t>, </a:t>
              </a:r>
              <a:r>
                <a:rPr lang="en-US" sz="2000" dirty="0" smtClean="0"/>
                <a:t>m</a:t>
              </a:r>
              <a:r>
                <a:rPr lang="en-US" sz="2000" baseline="-25000" dirty="0"/>
                <a:t>i</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33" name="Group 11"/>
          <p:cNvGrpSpPr>
            <a:grpSpLocks/>
          </p:cNvGrpSpPr>
          <p:nvPr/>
        </p:nvGrpSpPr>
        <p:grpSpPr bwMode="auto">
          <a:xfrm>
            <a:off x="2667000" y="2476500"/>
            <a:ext cx="3733800" cy="400050"/>
            <a:chOff x="1776" y="2194"/>
            <a:chExt cx="2352" cy="336"/>
          </a:xfrm>
        </p:grpSpPr>
        <p:sp>
          <p:nvSpPr>
            <p:cNvPr id="34" name="Line 12"/>
            <p:cNvSpPr>
              <a:spLocks noChangeShapeType="1"/>
            </p:cNvSpPr>
            <p:nvPr/>
          </p:nvSpPr>
          <p:spPr bwMode="auto">
            <a:xfrm>
              <a:off x="1776" y="2274"/>
              <a:ext cx="2352" cy="0"/>
            </a:xfrm>
            <a:prstGeom prst="line">
              <a:avLst/>
            </a:prstGeom>
            <a:noFill/>
            <a:ln w="9525">
              <a:solidFill>
                <a:schemeClr val="tx1"/>
              </a:solidFill>
              <a:round/>
              <a:headEnd/>
              <a:tailEnd type="triangle" w="med" len="med"/>
            </a:ln>
            <a:effectLst/>
          </p:spPr>
          <p:txBody>
            <a:bodyPr/>
            <a:lstStyle/>
            <a:p>
              <a:endParaRPr lang="en-US"/>
            </a:p>
          </p:txBody>
        </p:sp>
        <p:sp>
          <p:nvSpPr>
            <p:cNvPr id="35" name="Text Box 13"/>
            <p:cNvSpPr txBox="1">
              <a:spLocks noChangeArrowheads="1"/>
            </p:cNvSpPr>
            <p:nvPr/>
          </p:nvSpPr>
          <p:spPr bwMode="auto">
            <a:xfrm>
              <a:off x="2440" y="2194"/>
              <a:ext cx="964" cy="336"/>
            </a:xfrm>
            <a:prstGeom prst="rect">
              <a:avLst/>
            </a:prstGeom>
            <a:noFill/>
            <a:ln w="9525">
              <a:noFill/>
              <a:miter lim="800000"/>
              <a:headEnd/>
              <a:tailEnd/>
            </a:ln>
            <a:effectLst/>
          </p:spPr>
          <p:txBody>
            <a:bodyPr wrap="none">
              <a:spAutoFit/>
            </a:bodyPr>
            <a:lstStyle/>
            <a:p>
              <a:r>
                <a:rPr lang="en-US" sz="2000" dirty="0" smtClean="0"/>
                <a:t>c</a:t>
              </a:r>
              <a:r>
                <a:rPr lang="en-US" sz="2000" baseline="-25000" dirty="0"/>
                <a:t>i</a:t>
              </a:r>
              <a:r>
                <a:rPr lang="en-US" sz="2000"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a:t>i</a:t>
              </a:r>
              <a:r>
                <a:rPr lang="en-US" sz="2000" b="1" baseline="-25000" dirty="0" err="1" smtClean="0"/>
                <a:t>,b</a:t>
              </a:r>
              <a:r>
                <a:rPr lang="en-US" dirty="0" smtClean="0"/>
                <a:t>)</a:t>
              </a:r>
              <a:endParaRPr lang="en-US" dirty="0"/>
            </a:p>
          </p:txBody>
        </p:sp>
      </p:grpSp>
      <p:sp>
        <p:nvSpPr>
          <p:cNvPr id="5" name="TextBox 4"/>
          <p:cNvSpPr txBox="1"/>
          <p:nvPr/>
        </p:nvSpPr>
        <p:spPr>
          <a:xfrm>
            <a:off x="1371600" y="3409950"/>
            <a:ext cx="6790591" cy="461665"/>
          </a:xfrm>
          <a:prstGeom prst="rect">
            <a:avLst/>
          </a:prstGeom>
          <a:noFill/>
        </p:spPr>
        <p:txBody>
          <a:bodyPr wrap="none" rtlCol="0">
            <a:spAutoFit/>
          </a:bodyPr>
          <a:lstStyle/>
          <a:p>
            <a:r>
              <a:rPr lang="en-US" sz="2400" dirty="0"/>
              <a:t>i</a:t>
            </a:r>
            <a:r>
              <a:rPr lang="en-US" sz="2400" dirty="0" smtClean="0"/>
              <a:t>f adv. </a:t>
            </a:r>
            <a:r>
              <a:rPr lang="en-US" sz="2400" dirty="0"/>
              <a:t>w</a:t>
            </a:r>
            <a:r>
              <a:rPr lang="en-US" sz="2400" dirty="0" smtClean="0"/>
              <a:t>ants  c = E(k, m)  it queries with  m</a:t>
            </a:r>
            <a:r>
              <a:rPr lang="en-US" sz="2400" baseline="-25000" dirty="0"/>
              <a:t>j</a:t>
            </a:r>
            <a:r>
              <a:rPr lang="en-US" sz="2400" baseline="-25000" dirty="0" smtClean="0"/>
              <a:t>,0</a:t>
            </a:r>
            <a:r>
              <a:rPr lang="en-US" sz="2400" dirty="0" smtClean="0"/>
              <a:t>= m</a:t>
            </a:r>
            <a:r>
              <a:rPr lang="en-US" sz="2400" baseline="-25000" dirty="0"/>
              <a:t>j</a:t>
            </a:r>
            <a:r>
              <a:rPr lang="en-US" sz="2400" baseline="-25000" dirty="0" smtClean="0"/>
              <a:t>,1</a:t>
            </a:r>
            <a:r>
              <a:rPr lang="en-US" sz="2400" dirty="0" smtClean="0"/>
              <a:t>=m</a:t>
            </a:r>
            <a:r>
              <a:rPr lang="en-US" sz="2400" baseline="-25000" dirty="0" smtClean="0"/>
              <a:t> </a:t>
            </a:r>
            <a:r>
              <a:rPr lang="en-US" sz="2400" dirty="0" smtClean="0"/>
              <a:t>  </a:t>
            </a:r>
            <a:r>
              <a:rPr lang="en-US" sz="2400" baseline="-25000" dirty="0" smtClean="0"/>
              <a:t> </a:t>
            </a:r>
            <a:r>
              <a:rPr lang="en-US" sz="2400" dirty="0" smtClean="0"/>
              <a:t>  </a:t>
            </a:r>
            <a:endParaRPr lang="en-US" sz="2400" baseline="-25000" dirty="0"/>
          </a:p>
        </p:txBody>
      </p:sp>
      <p:sp>
        <p:nvSpPr>
          <p:cNvPr id="27" name="TextBox 26"/>
          <p:cNvSpPr txBox="1"/>
          <p:nvPr/>
        </p:nvSpPr>
        <p:spPr>
          <a:xfrm>
            <a:off x="2895600" y="1428750"/>
            <a:ext cx="1370638" cy="400110"/>
          </a:xfrm>
          <a:prstGeom prst="rect">
            <a:avLst/>
          </a:prstGeom>
          <a:noFill/>
        </p:spPr>
        <p:txBody>
          <a:bodyPr wrap="none" rtlCol="0">
            <a:spAutoFit/>
          </a:bodyPr>
          <a:lstStyle/>
          <a:p>
            <a:r>
              <a:rPr lang="en-US" sz="2000" dirty="0"/>
              <a:t>f</a:t>
            </a:r>
            <a:r>
              <a:rPr lang="en-US" sz="2000" dirty="0" smtClean="0"/>
              <a:t>or </a:t>
            </a:r>
            <a:r>
              <a:rPr lang="en-US" sz="2000" dirty="0" err="1" smtClean="0"/>
              <a:t>i</a:t>
            </a:r>
            <a:r>
              <a:rPr lang="en-US" sz="2000" dirty="0"/>
              <a:t>=</a:t>
            </a:r>
            <a:r>
              <a:rPr lang="en-US" sz="2000" dirty="0" smtClean="0"/>
              <a:t>1,…,q:  </a:t>
            </a:r>
            <a:endParaRPr lang="en-US" sz="2000" dirty="0"/>
          </a:p>
        </p:txBody>
      </p:sp>
    </p:spTree>
    <p:extLst>
      <p:ext uri="{BB962C8B-B14F-4D97-AF65-F5344CB8AC3E}">
        <p14:creationId xmlns:p14="http://schemas.microsoft.com/office/powerpoint/2010/main" val="1136503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71450"/>
            <a:ext cx="8686800" cy="857250"/>
          </a:xfrm>
        </p:spPr>
        <p:txBody>
          <a:bodyPr>
            <a:normAutofit/>
          </a:bodyPr>
          <a:lstStyle/>
          <a:p>
            <a:r>
              <a:rPr lang="en-US" dirty="0" smtClean="0"/>
              <a:t>Ciphers insecure under CPA</a:t>
            </a:r>
            <a:endParaRPr lang="en-US" dirty="0"/>
          </a:p>
        </p:txBody>
      </p:sp>
      <p:sp>
        <p:nvSpPr>
          <p:cNvPr id="20483" name="Rectangle 3"/>
          <p:cNvSpPr>
            <a:spLocks noGrp="1" noChangeArrowheads="1"/>
          </p:cNvSpPr>
          <p:nvPr>
            <p:ph type="body" idx="1"/>
          </p:nvPr>
        </p:nvSpPr>
        <p:spPr>
          <a:xfrm>
            <a:off x="152400" y="819150"/>
            <a:ext cx="8915400" cy="4324350"/>
          </a:xfrm>
        </p:spPr>
        <p:txBody>
          <a:bodyPr>
            <a:normAutofit/>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624"/>
              </a:spcBef>
              <a:buNone/>
            </a:pPr>
            <a:r>
              <a:rPr lang="en-US" dirty="0"/>
              <a:t>So what?	an attacker can learn that two encrypted files are </a:t>
            </a:r>
            <a:br>
              <a:rPr lang="en-US" dirty="0"/>
            </a:br>
            <a:r>
              <a:rPr lang="en-US" dirty="0"/>
              <a:t>		the same,  two encrypted packets are the same, etc.</a:t>
            </a:r>
          </a:p>
          <a:p>
            <a:pPr>
              <a:spcBef>
                <a:spcPts val="1824"/>
              </a:spcBef>
            </a:pPr>
            <a:r>
              <a:rPr lang="en-US"/>
              <a:t>Leads to significant attacks when message space M is small</a:t>
            </a:r>
            <a:endParaRPr lang="en-US" dirty="0"/>
          </a:p>
        </p:txBody>
      </p:sp>
      <p:sp>
        <p:nvSpPr>
          <p:cNvPr id="5" name="Rectangle 4"/>
          <p:cNvSpPr>
            <a:spLocks noChangeArrowheads="1"/>
          </p:cNvSpPr>
          <p:nvPr/>
        </p:nvSpPr>
        <p:spPr bwMode="auto">
          <a:xfrm>
            <a:off x="838200" y="177522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177522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12883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273486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2407839"/>
            <a:ext cx="1358477"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270510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74" cy="336"/>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1657350"/>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69" cy="310"/>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21" name="Group 20"/>
          <p:cNvGrpSpPr>
            <a:grpSpLocks/>
          </p:cNvGrpSpPr>
          <p:nvPr/>
        </p:nvGrpSpPr>
        <p:grpSpPr bwMode="auto">
          <a:xfrm>
            <a:off x="2133600" y="198357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63" cy="310"/>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2568971"/>
            <a:ext cx="100655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2861070"/>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20014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71450"/>
            <a:ext cx="8686800" cy="857250"/>
          </a:xfrm>
        </p:spPr>
        <p:txBody>
          <a:bodyPr>
            <a:normAutofit/>
          </a:bodyPr>
          <a:lstStyle/>
          <a:p>
            <a:r>
              <a:rPr lang="en-US" dirty="0" smtClean="0"/>
              <a:t>Ciphers insecure under CPA</a:t>
            </a:r>
            <a:endParaRPr lang="en-US" dirty="0"/>
          </a:p>
        </p:txBody>
      </p:sp>
      <p:sp>
        <p:nvSpPr>
          <p:cNvPr id="20483" name="Rectangle 3"/>
          <p:cNvSpPr>
            <a:spLocks noGrp="1" noChangeArrowheads="1"/>
          </p:cNvSpPr>
          <p:nvPr>
            <p:ph type="body" idx="1"/>
          </p:nvPr>
        </p:nvSpPr>
        <p:spPr>
          <a:xfrm>
            <a:off x="152400" y="819150"/>
            <a:ext cx="8915400" cy="4324350"/>
          </a:xfrm>
        </p:spPr>
        <p:txBody>
          <a:bodyPr>
            <a:normAutofit/>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2424"/>
              </a:spcBef>
              <a:buNone/>
            </a:pPr>
            <a:r>
              <a:rPr lang="en-US" dirty="0" smtClean="0"/>
              <a:t>If </a:t>
            </a:r>
            <a:r>
              <a:rPr lang="en-US" sz="2600" dirty="0"/>
              <a:t>secret key is to be used multiple times   </a:t>
            </a:r>
            <a:r>
              <a:rPr lang="en-US" sz="2600" dirty="0">
                <a:sym typeface="Symbol" pitchFamily="18" charset="2"/>
              </a:rPr>
              <a:t></a:t>
            </a:r>
          </a:p>
          <a:p>
            <a:pPr>
              <a:buFontTx/>
              <a:buNone/>
            </a:pPr>
            <a:r>
              <a:rPr lang="en-US" sz="2600" dirty="0"/>
              <a:t>		</a:t>
            </a:r>
            <a:r>
              <a:rPr lang="en-US" sz="2600" dirty="0" smtClean="0"/>
              <a:t>given the same plaintext message twice, </a:t>
            </a:r>
            <a:br>
              <a:rPr lang="en-US" sz="2600" dirty="0" smtClean="0"/>
            </a:br>
            <a:r>
              <a:rPr lang="en-US" sz="2600" dirty="0" smtClean="0"/>
              <a:t>	encryption must produce different outputs.</a:t>
            </a:r>
            <a:endParaRPr lang="en-US" sz="2600" dirty="0"/>
          </a:p>
        </p:txBody>
      </p:sp>
      <p:sp>
        <p:nvSpPr>
          <p:cNvPr id="5" name="Rectangle 4"/>
          <p:cNvSpPr>
            <a:spLocks noChangeArrowheads="1"/>
          </p:cNvSpPr>
          <p:nvPr/>
        </p:nvSpPr>
        <p:spPr bwMode="auto">
          <a:xfrm>
            <a:off x="838200" y="177522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177522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128836"/>
            <a:ext cx="63731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273486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2407839"/>
            <a:ext cx="1358477"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270510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74" cy="336"/>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1657350"/>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69" cy="310"/>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21" name="Group 20"/>
          <p:cNvGrpSpPr>
            <a:grpSpLocks/>
          </p:cNvGrpSpPr>
          <p:nvPr/>
        </p:nvGrpSpPr>
        <p:grpSpPr bwMode="auto">
          <a:xfrm>
            <a:off x="2133600" y="198357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63" cy="310"/>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2568971"/>
            <a:ext cx="100655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2861070"/>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387469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1:   randomized encryption</a:t>
            </a:r>
            <a:endParaRPr lang="en-US" dirty="0"/>
          </a:p>
        </p:txBody>
      </p:sp>
      <p:sp>
        <p:nvSpPr>
          <p:cNvPr id="3" name="Content Placeholder 2"/>
          <p:cNvSpPr>
            <a:spLocks noGrp="1"/>
          </p:cNvSpPr>
          <p:nvPr>
            <p:ph idx="1"/>
          </p:nvPr>
        </p:nvSpPr>
        <p:spPr>
          <a:xfrm>
            <a:off x="457200" y="1047750"/>
            <a:ext cx="8382000" cy="4095750"/>
          </a:xfrm>
        </p:spPr>
        <p:txBody>
          <a:bodyPr/>
          <a:lstStyle/>
          <a:p>
            <a:r>
              <a:rPr lang="en-US" dirty="0" smtClean="0"/>
              <a:t>E(</a:t>
            </a:r>
            <a:r>
              <a:rPr lang="en-US" dirty="0" err="1" smtClean="0"/>
              <a:t>k,m</a:t>
            </a:r>
            <a:r>
              <a:rPr lang="en-US" dirty="0" smtClean="0"/>
              <a:t>) is a randomized algorithm:</a:t>
            </a:r>
          </a:p>
          <a:p>
            <a:endParaRPr lang="en-US" dirty="0"/>
          </a:p>
          <a:p>
            <a:endParaRPr lang="en-US" dirty="0" smtClean="0"/>
          </a:p>
          <a:p>
            <a:endParaRPr lang="en-US" dirty="0"/>
          </a:p>
          <a:p>
            <a:pPr marL="0" indent="0">
              <a:spcBef>
                <a:spcPts val="3576"/>
              </a:spcBef>
              <a:buNone/>
            </a:pPr>
            <a:r>
              <a:rPr lang="en-US" dirty="0"/>
              <a:t>⇒ </a:t>
            </a:r>
            <a:r>
              <a:rPr lang="en-US" dirty="0" smtClean="0"/>
              <a:t> encrypting same </a:t>
            </a:r>
            <a:r>
              <a:rPr lang="en-US" dirty="0" err="1" smtClean="0"/>
              <a:t>msg</a:t>
            </a:r>
            <a:r>
              <a:rPr lang="en-US" dirty="0" smtClean="0"/>
              <a:t> twice gives different </a:t>
            </a:r>
            <a:r>
              <a:rPr lang="en-US" dirty="0" err="1" smtClean="0"/>
              <a:t>ciphertexts</a:t>
            </a:r>
            <a:r>
              <a:rPr lang="en-US" dirty="0" smtClean="0"/>
              <a:t>   (</a:t>
            </a:r>
            <a:r>
              <a:rPr lang="en-US" dirty="0" err="1" smtClean="0"/>
              <a:t>w.h.p</a:t>
            </a:r>
            <a:r>
              <a:rPr lang="en-US" dirty="0" smtClean="0"/>
              <a:t>)</a:t>
            </a:r>
          </a:p>
          <a:p>
            <a:pPr marL="0" indent="0">
              <a:spcBef>
                <a:spcPts val="2976"/>
              </a:spcBef>
              <a:buNone/>
            </a:pPr>
            <a:r>
              <a:rPr lang="en-US" dirty="0" smtClean="0"/>
              <a:t>⇒  </a:t>
            </a:r>
            <a:r>
              <a:rPr lang="en-US" dirty="0" err="1" smtClean="0"/>
              <a:t>ciphertext</a:t>
            </a:r>
            <a:r>
              <a:rPr lang="en-US" dirty="0" smtClean="0"/>
              <a:t> must be longer than plaintext</a:t>
            </a:r>
          </a:p>
          <a:p>
            <a:pPr marL="0" indent="0">
              <a:spcBef>
                <a:spcPts val="2376"/>
              </a:spcBef>
              <a:buNone/>
            </a:pPr>
            <a:r>
              <a:rPr lang="en-US" dirty="0"/>
              <a:t>	</a:t>
            </a:r>
            <a:r>
              <a:rPr lang="en-US" dirty="0" smtClean="0"/>
              <a:t>Roughly speaking:   CT-size =   PT-size + “# random bits”</a:t>
            </a:r>
            <a:endParaRPr lang="en-US" dirty="0"/>
          </a:p>
        </p:txBody>
      </p:sp>
      <p:sp>
        <p:nvSpPr>
          <p:cNvPr id="4" name="Rounded Rectangle 3"/>
          <p:cNvSpPr/>
          <p:nvPr/>
        </p:nvSpPr>
        <p:spPr>
          <a:xfrm>
            <a:off x="3733800" y="1733550"/>
            <a:ext cx="1524000" cy="12192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4191000" y="1809750"/>
            <a:ext cx="457200" cy="457200"/>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91000" y="2419350"/>
            <a:ext cx="457200" cy="457200"/>
          </a:xfrm>
          <a:prstGeom prst="ellipse">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76400" y="2338685"/>
            <a:ext cx="534521" cy="461665"/>
          </a:xfrm>
          <a:prstGeom prst="rect">
            <a:avLst/>
          </a:prstGeom>
          <a:noFill/>
        </p:spPr>
        <p:txBody>
          <a:bodyPr wrap="none" rtlCol="0">
            <a:spAutoFit/>
          </a:bodyPr>
          <a:lstStyle/>
          <a:p>
            <a:r>
              <a:rPr lang="en-US" sz="2400" dirty="0" smtClean="0"/>
              <a:t>m</a:t>
            </a:r>
            <a:r>
              <a:rPr lang="en-US" sz="2400" baseline="-25000" dirty="0"/>
              <a:t>1</a:t>
            </a:r>
          </a:p>
        </p:txBody>
      </p:sp>
      <p:cxnSp>
        <p:nvCxnSpPr>
          <p:cNvPr id="29" name="Straight Arrow Connector 28"/>
          <p:cNvCxnSpPr/>
          <p:nvPr/>
        </p:nvCxnSpPr>
        <p:spPr>
          <a:xfrm flipV="1">
            <a:off x="2224801" y="2545360"/>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209800" y="2579837"/>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24801" y="2584837"/>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676400" y="1606550"/>
            <a:ext cx="2853724" cy="588665"/>
            <a:chOff x="1676400" y="1606550"/>
            <a:chExt cx="2853724" cy="588665"/>
          </a:xfrm>
        </p:grpSpPr>
        <p:sp>
          <p:nvSpPr>
            <p:cNvPr id="7" name="TextBox 6"/>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12" name="Straight Arrow Connector 11"/>
            <p:cNvCxnSpPr/>
            <p:nvPr/>
          </p:nvCxnSpPr>
          <p:spPr>
            <a:xfrm flipV="1">
              <a:off x="2225922" y="1929906"/>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a:off x="2210921" y="1964383"/>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225922" y="1969383"/>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58196" y="1606550"/>
              <a:ext cx="518404" cy="369332"/>
            </a:xfrm>
            <a:prstGeom prst="rect">
              <a:avLst/>
            </a:prstGeom>
            <a:noFill/>
          </p:spPr>
          <p:txBody>
            <a:bodyPr wrap="none" rtlCol="0">
              <a:spAutoFit/>
            </a:bodyPr>
            <a:lstStyle/>
            <a:p>
              <a:r>
                <a:rPr lang="en-US" dirty="0" err="1" smtClean="0"/>
                <a:t>enc</a:t>
              </a:r>
              <a:endParaRPr lang="en-US" dirty="0"/>
            </a:p>
          </p:txBody>
        </p:sp>
      </p:grpSp>
      <p:grpSp>
        <p:nvGrpSpPr>
          <p:cNvPr id="34" name="Group 33"/>
          <p:cNvGrpSpPr/>
          <p:nvPr/>
        </p:nvGrpSpPr>
        <p:grpSpPr>
          <a:xfrm flipH="1">
            <a:off x="4510350" y="1581150"/>
            <a:ext cx="2853724" cy="588665"/>
            <a:chOff x="1676400" y="1606550"/>
            <a:chExt cx="2853724" cy="588665"/>
          </a:xfrm>
        </p:grpSpPr>
        <p:sp>
          <p:nvSpPr>
            <p:cNvPr id="35" name="TextBox 34"/>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36" name="Straight Arrow Connector 35"/>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3"/>
            </p:cNvCxnSpPr>
            <p:nvPr/>
          </p:nvCxnSpPr>
          <p:spPr>
            <a:xfrm>
              <a:off x="2210921" y="1964383"/>
              <a:ext cx="2244201"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58196" y="1606550"/>
              <a:ext cx="518404" cy="369332"/>
            </a:xfrm>
            <a:prstGeom prst="rect">
              <a:avLst/>
            </a:prstGeom>
            <a:noFill/>
          </p:spPr>
          <p:txBody>
            <a:bodyPr wrap="none" rtlCol="0">
              <a:spAutoFit/>
            </a:bodyPr>
            <a:lstStyle/>
            <a:p>
              <a:r>
                <a:rPr lang="en-US" dirty="0" err="1" smtClean="0"/>
                <a:t>dec</a:t>
              </a:r>
              <a:endParaRPr lang="en-US" dirty="0"/>
            </a:p>
          </p:txBody>
        </p:sp>
      </p:grpSp>
      <p:grpSp>
        <p:nvGrpSpPr>
          <p:cNvPr id="40" name="Group 39"/>
          <p:cNvGrpSpPr/>
          <p:nvPr/>
        </p:nvGrpSpPr>
        <p:grpSpPr>
          <a:xfrm flipH="1">
            <a:off x="4495800" y="2317750"/>
            <a:ext cx="2853724" cy="461665"/>
            <a:chOff x="1676400" y="1733550"/>
            <a:chExt cx="2853724" cy="461665"/>
          </a:xfrm>
        </p:grpSpPr>
        <p:sp>
          <p:nvSpPr>
            <p:cNvPr id="41" name="TextBox 40"/>
            <p:cNvSpPr txBox="1"/>
            <p:nvPr/>
          </p:nvSpPr>
          <p:spPr>
            <a:xfrm>
              <a:off x="1676400" y="1733550"/>
              <a:ext cx="534521" cy="461665"/>
            </a:xfrm>
            <a:prstGeom prst="rect">
              <a:avLst/>
            </a:prstGeom>
            <a:noFill/>
          </p:spPr>
          <p:txBody>
            <a:bodyPr wrap="none" rtlCol="0">
              <a:spAutoFit/>
            </a:bodyPr>
            <a:lstStyle/>
            <a:p>
              <a:r>
                <a:rPr lang="en-US" sz="2400" dirty="0" smtClean="0"/>
                <a:t>m</a:t>
              </a:r>
              <a:r>
                <a:rPr lang="en-US" sz="2400" baseline="-25000" dirty="0"/>
                <a:t>1</a:t>
              </a:r>
            </a:p>
          </p:txBody>
        </p:sp>
        <p:cxnSp>
          <p:nvCxnSpPr>
            <p:cNvPr id="42" name="Straight Arrow Connector 41"/>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1" idx="3"/>
            </p:cNvCxnSpPr>
            <p:nvPr/>
          </p:nvCxnSpPr>
          <p:spPr>
            <a:xfrm>
              <a:off x="2210921" y="1964383"/>
              <a:ext cx="2244200"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19068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5750"/>
            <a:ext cx="7646194" cy="2123658"/>
          </a:xfrm>
          <a:prstGeom prst="rect">
            <a:avLst/>
          </a:prstGeom>
          <a:noFill/>
        </p:spPr>
        <p:txBody>
          <a:bodyPr wrap="none" rtlCol="0">
            <a:spAutoFit/>
          </a:bodyPr>
          <a:lstStyle/>
          <a:p>
            <a:r>
              <a:rPr lang="en-US" sz="2400" dirty="0" smtClean="0"/>
              <a:t>Let  F: K × R ⟶ M  be a secure PRF.</a:t>
            </a:r>
          </a:p>
          <a:p>
            <a:endParaRPr lang="en-US" sz="2400" dirty="0"/>
          </a:p>
          <a:p>
            <a:r>
              <a:rPr lang="en-US" sz="2400" dirty="0" smtClean="0"/>
              <a:t>For </a:t>
            </a:r>
            <a:r>
              <a:rPr lang="en-US" sz="2400" dirty="0" err="1" smtClean="0"/>
              <a:t>m∈M</a:t>
            </a:r>
            <a:r>
              <a:rPr lang="en-US" sz="2400" dirty="0" smtClean="0"/>
              <a:t> define   E(</a:t>
            </a:r>
            <a:r>
              <a:rPr lang="en-US" sz="2400" dirty="0" err="1" smtClean="0"/>
              <a:t>k,m</a:t>
            </a:r>
            <a:r>
              <a:rPr lang="en-US" sz="2400" dirty="0" smtClean="0"/>
              <a:t>) = </a:t>
            </a:r>
            <a:r>
              <a:rPr lang="en-US" sz="3200" dirty="0" smtClean="0"/>
              <a:t>[</a:t>
            </a:r>
            <a:r>
              <a:rPr lang="en-US" sz="2400" dirty="0" smtClean="0"/>
              <a:t> </a:t>
            </a:r>
            <a:r>
              <a:rPr lang="en-US" sz="2400" dirty="0" err="1" smtClean="0"/>
              <a:t>r⟵R</a:t>
            </a:r>
            <a:r>
              <a:rPr lang="en-US" sz="2400" dirty="0" smtClean="0"/>
              <a:t>,  output  </a:t>
            </a:r>
            <a:r>
              <a:rPr lang="en-US" sz="3200" b="1" dirty="0" smtClean="0">
                <a:solidFill>
                  <a:srgbClr val="0000FF"/>
                </a:solidFill>
              </a:rPr>
              <a:t>(</a:t>
            </a:r>
            <a:r>
              <a:rPr lang="en-US" sz="2400" b="1" dirty="0" smtClean="0">
                <a:solidFill>
                  <a:srgbClr val="0000FF"/>
                </a:solidFill>
              </a:rPr>
              <a:t>r, F(</a:t>
            </a:r>
            <a:r>
              <a:rPr lang="en-US" sz="2400" b="1" dirty="0" err="1" smtClean="0">
                <a:solidFill>
                  <a:srgbClr val="0000FF"/>
                </a:solidFill>
              </a:rPr>
              <a:t>k,r</a:t>
            </a:r>
            <a:r>
              <a:rPr lang="en-US" sz="2400" b="1" dirty="0" smtClean="0">
                <a:solidFill>
                  <a:srgbClr val="0000FF"/>
                </a:solidFill>
              </a:rPr>
              <a:t>)⨁m</a:t>
            </a:r>
            <a:r>
              <a:rPr lang="en-US" sz="3200" b="1" dirty="0" smtClean="0">
                <a:solidFill>
                  <a:srgbClr val="0000FF"/>
                </a:solidFill>
              </a:rPr>
              <a:t>)</a:t>
            </a:r>
            <a:r>
              <a:rPr lang="en-US" sz="2400" b="1" dirty="0" smtClean="0">
                <a:solidFill>
                  <a:srgbClr val="0000FF"/>
                </a:solidFill>
              </a:rPr>
              <a:t>  </a:t>
            </a:r>
            <a:r>
              <a:rPr lang="en-US" sz="3200" dirty="0" smtClean="0"/>
              <a:t>]</a:t>
            </a:r>
            <a:endParaRPr lang="en-US" sz="2800" dirty="0" smtClean="0"/>
          </a:p>
          <a:p>
            <a:endParaRPr lang="en-US" sz="2800" dirty="0"/>
          </a:p>
          <a:p>
            <a:r>
              <a:rPr lang="en-US" sz="2400" dirty="0" smtClean="0"/>
              <a:t>Is  E  semantically secure under CPA?</a:t>
            </a:r>
          </a:p>
        </p:txBody>
      </p:sp>
      <p:sp>
        <p:nvSpPr>
          <p:cNvPr id="5" name="TextBox 4"/>
          <p:cNvSpPr txBox="1"/>
          <p:nvPr/>
        </p:nvSpPr>
        <p:spPr>
          <a:xfrm>
            <a:off x="4419600" y="1120973"/>
            <a:ext cx="282149" cy="307777"/>
          </a:xfrm>
          <a:prstGeom prst="rect">
            <a:avLst/>
          </a:prstGeom>
          <a:noFill/>
        </p:spPr>
        <p:txBody>
          <a:bodyPr wrap="none" rtlCol="0">
            <a:spAutoFit/>
          </a:bodyPr>
          <a:lstStyle/>
          <a:p>
            <a:r>
              <a:rPr lang="en-US" sz="1400" dirty="0" smtClean="0"/>
              <a:t>R</a:t>
            </a:r>
          </a:p>
        </p:txBody>
      </p:sp>
      <p:sp>
        <p:nvSpPr>
          <p:cNvPr id="6" name="TextBox 5"/>
          <p:cNvSpPr txBox="1"/>
          <p:nvPr/>
        </p:nvSpPr>
        <p:spPr>
          <a:xfrm>
            <a:off x="1371600" y="2724150"/>
            <a:ext cx="4124747" cy="461665"/>
          </a:xfrm>
          <a:prstGeom prst="rect">
            <a:avLst/>
          </a:prstGeom>
          <a:noFill/>
        </p:spPr>
        <p:txBody>
          <a:bodyPr wrap="none" rtlCol="0">
            <a:spAutoFit/>
          </a:bodyPr>
          <a:lstStyle/>
          <a:p>
            <a:r>
              <a:rPr lang="en-US" sz="2400" dirty="0" smtClean="0"/>
              <a:t>Yes, whenever F is a secure PRF</a:t>
            </a:r>
          </a:p>
        </p:txBody>
      </p:sp>
      <p:sp>
        <p:nvSpPr>
          <p:cNvPr id="7" name="TextBox 6"/>
          <p:cNvSpPr txBox="1"/>
          <p:nvPr/>
        </p:nvSpPr>
        <p:spPr>
          <a:xfrm>
            <a:off x="1371600" y="3176885"/>
            <a:ext cx="6033924" cy="461665"/>
          </a:xfrm>
          <a:prstGeom prst="rect">
            <a:avLst/>
          </a:prstGeom>
          <a:noFill/>
        </p:spPr>
        <p:txBody>
          <a:bodyPr wrap="none" rtlCol="0">
            <a:spAutoFit/>
          </a:bodyPr>
          <a:lstStyle/>
          <a:p>
            <a:r>
              <a:rPr lang="en-US" sz="2400" dirty="0" smtClean="0"/>
              <a:t>No, there is always a CPA attack on this system</a:t>
            </a:r>
          </a:p>
        </p:txBody>
      </p:sp>
      <p:sp>
        <p:nvSpPr>
          <p:cNvPr id="8" name="TextBox 7"/>
          <p:cNvSpPr txBox="1"/>
          <p:nvPr/>
        </p:nvSpPr>
        <p:spPr>
          <a:xfrm>
            <a:off x="1371600" y="3634085"/>
            <a:ext cx="7507734" cy="461665"/>
          </a:xfrm>
          <a:prstGeom prst="rect">
            <a:avLst/>
          </a:prstGeom>
          <a:noFill/>
        </p:spPr>
        <p:txBody>
          <a:bodyPr wrap="none" rtlCol="0">
            <a:spAutoFit/>
          </a:bodyPr>
          <a:lstStyle/>
          <a:p>
            <a:r>
              <a:rPr lang="en-US" sz="2400" dirty="0" smtClean="0"/>
              <a:t>Yes, but only if R is large enough so r never repeats (</a:t>
            </a:r>
            <a:r>
              <a:rPr lang="en-US" sz="2400" dirty="0" err="1"/>
              <a:t>w</a:t>
            </a:r>
            <a:r>
              <a:rPr lang="en-US" sz="2400" dirty="0" err="1" smtClean="0"/>
              <a:t>.h.p</a:t>
            </a:r>
            <a:r>
              <a:rPr lang="en-US" sz="2400" dirty="0" smtClean="0"/>
              <a:t>)</a:t>
            </a:r>
          </a:p>
        </p:txBody>
      </p:sp>
      <p:sp>
        <p:nvSpPr>
          <p:cNvPr id="9" name="TextBox 8"/>
          <p:cNvSpPr txBox="1"/>
          <p:nvPr/>
        </p:nvSpPr>
        <p:spPr>
          <a:xfrm>
            <a:off x="1371600" y="4095750"/>
            <a:ext cx="3819525" cy="461665"/>
          </a:xfrm>
          <a:prstGeom prst="rect">
            <a:avLst/>
          </a:prstGeom>
          <a:noFill/>
        </p:spPr>
        <p:txBody>
          <a:bodyPr wrap="none" rtlCol="0">
            <a:spAutoFit/>
          </a:bodyPr>
          <a:lstStyle/>
          <a:p>
            <a:r>
              <a:rPr lang="en-US" sz="2400" dirty="0" smtClean="0"/>
              <a:t>It depends on what F is used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86840" y="440280"/>
              <a:ext cx="8619840" cy="3531240"/>
            </p14:xfrm>
          </p:contentPart>
        </mc:Choice>
        <mc:Fallback xmlns="">
          <p:pic>
            <p:nvPicPr>
              <p:cNvPr id="2" name="Ink 1"/>
              <p:cNvPicPr/>
              <p:nvPr/>
            </p:nvPicPr>
            <p:blipFill>
              <a:blip r:embed="rId3"/>
              <a:stretch>
                <a:fillRect/>
              </a:stretch>
            </p:blipFill>
            <p:spPr>
              <a:xfrm>
                <a:off x="177840" y="430200"/>
                <a:ext cx="8641080" cy="3550320"/>
              </a:xfrm>
              <a:prstGeom prst="rect">
                <a:avLst/>
              </a:prstGeom>
            </p:spPr>
          </p:pic>
        </mc:Fallback>
      </mc:AlternateContent>
    </p:spTree>
    <p:extLst>
      <p:ext uri="{BB962C8B-B14F-4D97-AF65-F5344CB8AC3E}">
        <p14:creationId xmlns:p14="http://schemas.microsoft.com/office/powerpoint/2010/main" val="13942563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48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6029</TotalTime>
  <Words>1078</Words>
  <Application>Microsoft Macintosh PowerPoint</Application>
  <PresentationFormat>On-screen Show (16:9)</PresentationFormat>
  <Paragraphs>167</Paragraphs>
  <Slides>13</Slides>
  <Notes>5</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1_Lecture</vt:lpstr>
      <vt:lpstr>2_Office Theme</vt:lpstr>
      <vt:lpstr>3_Office Theme</vt:lpstr>
      <vt:lpstr>Security for many-time key</vt:lpstr>
      <vt:lpstr>Semantic Security for many-time key</vt:lpstr>
      <vt:lpstr>Semantic Security for many-time key</vt:lpstr>
      <vt:lpstr>Semantic Security for many-time key</vt:lpstr>
      <vt:lpstr>Semantic Security for many-time key   (CPA security)</vt:lpstr>
      <vt:lpstr>Ciphers insecure under CPA</vt:lpstr>
      <vt:lpstr>Ciphers insecure under CPA</vt:lpstr>
      <vt:lpstr>Solution 1:   randomized encryption</vt:lpstr>
      <vt:lpstr>PowerPoint Presentation</vt:lpstr>
      <vt:lpstr>Solution 2:  nonce-based Encryption</vt:lpstr>
      <vt:lpstr>CPA security for nonce-based encryption</vt:lpstr>
      <vt:lpstr>PowerPoint Presentation</vt:lpstr>
      <vt:lpstr>End of Segment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Vaibhav Chidrewar</cp:lastModifiedBy>
  <cp:revision>412</cp:revision>
  <cp:lastPrinted>2012-01-15T02:09:53Z</cp:lastPrinted>
  <dcterms:created xsi:type="dcterms:W3CDTF">2010-11-06T18:36:35Z</dcterms:created>
  <dcterms:modified xsi:type="dcterms:W3CDTF">2012-03-17T19:53:36Z</dcterms:modified>
</cp:coreProperties>
</file>