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508" r:id="rId4"/>
    <p:sldId id="477" r:id="rId5"/>
    <p:sldId id="478" r:id="rId6"/>
    <p:sldId id="479" r:id="rId7"/>
    <p:sldId id="506" r:id="rId8"/>
    <p:sldId id="505" r:id="rId9"/>
    <p:sldId id="480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message length is 2^</a:t>
            </a:r>
            <a:r>
              <a:rPr lang="en-US" smtClean="0"/>
              <a:t>64 blocks.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5035A-FCE8-4453-9ACB-43D8443AE300}" type="slidenum">
              <a:rPr lang="en-US"/>
              <a:pPr/>
              <a:t>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ustomXml" Target="../ink/ink1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8150"/>
            <a:ext cx="3153410" cy="36385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Modes of operation: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time key (CTR)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67150"/>
            <a:ext cx="8534400" cy="131445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ct val="50000"/>
              </a:spcBef>
            </a:pPr>
            <a:r>
              <a:rPr lang="en-US" u="sng" dirty="0">
                <a:solidFill>
                  <a:srgbClr val="000090"/>
                </a:solidFill>
              </a:rPr>
              <a:t>Example applications</a:t>
            </a:r>
            <a:r>
              <a:rPr lang="en-US" dirty="0">
                <a:solidFill>
                  <a:srgbClr val="000090"/>
                </a:solidFill>
              </a:rPr>
              <a:t>:   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0090"/>
                </a:solidFill>
              </a:rPr>
              <a:t>1.  File systems:    Same AES key used to encrypt many files.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0090"/>
                </a:solidFill>
              </a:rPr>
              <a:t>2.  </a:t>
            </a:r>
            <a:r>
              <a:rPr lang="en-US" dirty="0" err="1">
                <a:solidFill>
                  <a:srgbClr val="000090"/>
                </a:solidFill>
              </a:rPr>
              <a:t>IPsec</a:t>
            </a:r>
            <a:r>
              <a:rPr lang="en-US" dirty="0">
                <a:solidFill>
                  <a:srgbClr val="000090"/>
                </a:solidFill>
              </a:rPr>
              <a:t>:   Same AES key used to encrypt many packets.</a:t>
            </a:r>
          </a:p>
        </p:txBody>
      </p:sp>
    </p:spTree>
    <p:extLst>
      <p:ext uri="{BB962C8B-B14F-4D97-AF65-F5344CB8AC3E}">
        <p14:creationId xmlns:p14="http://schemas.microsoft.com/office/powerpoint/2010/main" val="20906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295400" y="3543300"/>
            <a:ext cx="5867400" cy="4000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Construction 2:  rand </a:t>
            </a:r>
            <a:r>
              <a:rPr lang="en-US" dirty="0" err="1"/>
              <a:t>ctr</a:t>
            </a:r>
            <a:r>
              <a:rPr lang="en-US" dirty="0"/>
              <a:t>-mode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667000" y="2400300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m[0]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733800" y="2400300"/>
            <a:ext cx="9906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724400" y="2400300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667000" y="2971800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733800" y="2971800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F(k,IV+1)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724400" y="2971800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791200" y="2400300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m[L]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2971800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F(k,IV+L)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086600" y="25943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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838200" y="34290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667000" y="3600450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c[0]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733800" y="3600450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c[1]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724400" y="3600450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791200" y="3600450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c[L]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600200" y="2400300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1600200" y="3600450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165282" y="4476750"/>
            <a:ext cx="4191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note:  parallelizable (unlike CBC)</a:t>
            </a:r>
            <a:endParaRPr lang="en-US" sz="2400" dirty="0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267200" y="2050018"/>
            <a:ext cx="56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msg</a:t>
            </a:r>
            <a:endParaRPr lang="en-US" dirty="0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4038600" y="387881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819150"/>
            <a:ext cx="606140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F: K </a:t>
            </a:r>
            <a:r>
              <a:rPr lang="en-US" sz="2400" dirty="0"/>
              <a:t>× </a:t>
            </a:r>
            <a:r>
              <a:rPr lang="en-US" sz="2400" dirty="0" smtClean="0"/>
              <a:t>{0,1}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⟶ </a:t>
            </a:r>
            <a:r>
              <a:rPr lang="en-US" sz="2400" dirty="0" smtClean="0"/>
              <a:t>{0,1}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</a:t>
            </a:r>
            <a:r>
              <a:rPr lang="en-US" sz="2400" dirty="0"/>
              <a:t>be a secure PRF</a:t>
            </a:r>
            <a:r>
              <a:rPr lang="en-US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E(</a:t>
            </a:r>
            <a:r>
              <a:rPr lang="en-US" sz="2400" dirty="0" err="1" smtClean="0"/>
              <a:t>k,m</a:t>
            </a:r>
            <a:r>
              <a:rPr lang="en-US" sz="2400" smtClean="0"/>
              <a:t>):   </a:t>
            </a:r>
            <a:r>
              <a:rPr lang="en-US" sz="2400" dirty="0" smtClean="0"/>
              <a:t>choose </a:t>
            </a:r>
            <a:r>
              <a:rPr lang="en-US" sz="2400" smtClean="0"/>
              <a:t>a random  </a:t>
            </a:r>
            <a:r>
              <a:rPr lang="en-US" sz="2400" dirty="0" smtClean="0"/>
              <a:t>IV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/>
              <a:t> {</a:t>
            </a:r>
            <a:r>
              <a:rPr lang="en-US" sz="2400" dirty="0" smtClean="0"/>
              <a:t>0,1}</a:t>
            </a:r>
            <a:r>
              <a:rPr lang="en-US" sz="2400" baseline="30000" dirty="0" smtClean="0"/>
              <a:t>n    </a:t>
            </a:r>
            <a:r>
              <a:rPr lang="en-US" sz="2400" dirty="0" smtClean="0"/>
              <a:t>and do: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58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524000" y="2639615"/>
            <a:ext cx="5867400" cy="4000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1450"/>
            <a:ext cx="86868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2’:  nonce </a:t>
            </a:r>
            <a:r>
              <a:rPr lang="en-US" dirty="0" err="1"/>
              <a:t>ctr</a:t>
            </a:r>
            <a:r>
              <a:rPr lang="en-US" dirty="0"/>
              <a:t>-mode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895600" y="1496615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62400" y="1496615"/>
            <a:ext cx="9906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953000" y="1496615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895600" y="2068115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962400" y="2068115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F(k,IV+1)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953000" y="2068115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019800" y="1496615"/>
            <a:ext cx="10668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m[L]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943600" y="206811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F(k,IV+L)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315200" y="1690688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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066800" y="252531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895600" y="2696765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c[0]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962400" y="2696765"/>
            <a:ext cx="990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c[1]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953000" y="2696765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019800" y="2696765"/>
            <a:ext cx="1066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c[L]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828800" y="1496615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1828800" y="2696765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343400" y="1096566"/>
            <a:ext cx="56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msg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4413250" y="3039666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ciphertext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76599" y="4044947"/>
            <a:ext cx="2209800" cy="710289"/>
            <a:chOff x="3581400" y="5031790"/>
            <a:chExt cx="2209800" cy="94705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581400" y="5486400"/>
              <a:ext cx="22098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nonce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1000" y="5031790"/>
              <a:ext cx="92968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128 bits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4420394" y="5715000"/>
              <a:ext cx="457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4724400" y="5486400"/>
              <a:ext cx="91920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counter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00207" y="4248150"/>
            <a:ext cx="51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IV: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6599" y="4728807"/>
            <a:ext cx="74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 bits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4399" y="4728807"/>
            <a:ext cx="74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 bits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3557885"/>
            <a:ext cx="785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ensure  F(</a:t>
            </a:r>
            <a:r>
              <a:rPr lang="en-US" sz="2400" dirty="0" err="1" smtClean="0"/>
              <a:t>k,x</a:t>
            </a:r>
            <a:r>
              <a:rPr lang="en-US" sz="2400" dirty="0" smtClean="0"/>
              <a:t>)  is never used more than once, choose IV as: </a:t>
            </a:r>
            <a:endParaRPr lang="en-US" sz="2400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181600" y="4095750"/>
            <a:ext cx="1637731" cy="421517"/>
          </a:xfrm>
          <a:custGeom>
            <a:avLst/>
            <a:gdLst>
              <a:gd name="connsiteX0" fmla="*/ 1637731 w 1637731"/>
              <a:gd name="connsiteY0" fmla="*/ 477672 h 477672"/>
              <a:gd name="connsiteX1" fmla="*/ 1173707 w 1637731"/>
              <a:gd name="connsiteY1" fmla="*/ 191069 h 477672"/>
              <a:gd name="connsiteX2" fmla="*/ 518615 w 1637731"/>
              <a:gd name="connsiteY2" fmla="*/ 13648 h 477672"/>
              <a:gd name="connsiteX3" fmla="*/ 0 w 1637731"/>
              <a:gd name="connsiteY3" fmla="*/ 272956 h 477672"/>
              <a:gd name="connsiteX0" fmla="*/ 1637731 w 1637731"/>
              <a:gd name="connsiteY0" fmla="*/ 569794 h 569794"/>
              <a:gd name="connsiteX1" fmla="*/ 1173707 w 1637731"/>
              <a:gd name="connsiteY1" fmla="*/ 283191 h 569794"/>
              <a:gd name="connsiteX2" fmla="*/ 304800 w 1637731"/>
              <a:gd name="connsiteY2" fmla="*/ 13648 h 569794"/>
              <a:gd name="connsiteX3" fmla="*/ 0 w 1637731"/>
              <a:gd name="connsiteY3" fmla="*/ 365078 h 569794"/>
              <a:gd name="connsiteX0" fmla="*/ 1713931 w 1713931"/>
              <a:gd name="connsiteY0" fmla="*/ 562022 h 562022"/>
              <a:gd name="connsiteX1" fmla="*/ 1249907 w 1713931"/>
              <a:gd name="connsiteY1" fmla="*/ 275419 h 562022"/>
              <a:gd name="connsiteX2" fmla="*/ 381000 w 1713931"/>
              <a:gd name="connsiteY2" fmla="*/ 5876 h 562022"/>
              <a:gd name="connsiteX3" fmla="*/ 0 w 1713931"/>
              <a:gd name="connsiteY3" fmla="*/ 310676 h 562022"/>
              <a:gd name="connsiteX0" fmla="*/ 1713931 w 1713931"/>
              <a:gd name="connsiteY0" fmla="*/ 562022 h 562022"/>
              <a:gd name="connsiteX1" fmla="*/ 1249907 w 1713931"/>
              <a:gd name="connsiteY1" fmla="*/ 275419 h 562022"/>
              <a:gd name="connsiteX2" fmla="*/ 381000 w 1713931"/>
              <a:gd name="connsiteY2" fmla="*/ 5876 h 562022"/>
              <a:gd name="connsiteX3" fmla="*/ 0 w 1713931"/>
              <a:gd name="connsiteY3" fmla="*/ 310676 h 562022"/>
              <a:gd name="connsiteX0" fmla="*/ 1637731 w 1637731"/>
              <a:gd name="connsiteY0" fmla="*/ 562022 h 562022"/>
              <a:gd name="connsiteX1" fmla="*/ 1173707 w 1637731"/>
              <a:gd name="connsiteY1" fmla="*/ 275419 h 562022"/>
              <a:gd name="connsiteX2" fmla="*/ 304800 w 1637731"/>
              <a:gd name="connsiteY2" fmla="*/ 5876 h 562022"/>
              <a:gd name="connsiteX3" fmla="*/ 0 w 1637731"/>
              <a:gd name="connsiteY3" fmla="*/ 310676 h 56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731" h="562022">
                <a:moveTo>
                  <a:pt x="1637731" y="562022"/>
                </a:moveTo>
                <a:cubicBezTo>
                  <a:pt x="1498978" y="457389"/>
                  <a:pt x="1395862" y="368110"/>
                  <a:pt x="1173707" y="275419"/>
                </a:cubicBezTo>
                <a:cubicBezTo>
                  <a:pt x="951552" y="182728"/>
                  <a:pt x="500418" y="0"/>
                  <a:pt x="304800" y="5876"/>
                </a:cubicBezTo>
                <a:cubicBezTo>
                  <a:pt x="109182" y="11752"/>
                  <a:pt x="17059" y="141216"/>
                  <a:pt x="0" y="31067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6999" y="4500208"/>
            <a:ext cx="146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at 0</a:t>
            </a:r>
            <a:br>
              <a:rPr lang="en-US" dirty="0" smtClean="0"/>
            </a:br>
            <a:r>
              <a:rPr lang="en-US" dirty="0" smtClean="0"/>
              <a:t>for every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6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76400" y="3486150"/>
            <a:ext cx="7239000" cy="571500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rand </a:t>
            </a:r>
            <a:r>
              <a:rPr lang="en-US" dirty="0" err="1"/>
              <a:t>ctr</a:t>
            </a:r>
            <a:r>
              <a:rPr lang="en-US" dirty="0"/>
              <a:t>-</a:t>
            </a:r>
            <a:r>
              <a:rPr lang="en-US" dirty="0" smtClean="0"/>
              <a:t>mode </a:t>
            </a:r>
            <a:r>
              <a:rPr lang="en-US" sz="4000" dirty="0" smtClean="0"/>
              <a:t>(rand. IV)</a:t>
            </a:r>
            <a:r>
              <a:rPr lang="en-US" dirty="0" smtClean="0"/>
              <a:t>:   </a:t>
            </a:r>
            <a:r>
              <a:rPr lang="en-US" dirty="0"/>
              <a:t>CPA analysis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8915400" cy="4343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u="sng" dirty="0" smtClean="0"/>
              <a:t>Counter</a:t>
            </a:r>
            <a:r>
              <a:rPr lang="en-US" u="sng" dirty="0"/>
              <a:t>-mode 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If F is a secure PRF over (K,X,X) then </a:t>
            </a:r>
            <a:br>
              <a:rPr lang="en-US" dirty="0"/>
            </a:br>
            <a:r>
              <a:rPr lang="en-US" dirty="0"/>
              <a:t>	E</a:t>
            </a:r>
            <a:r>
              <a:rPr lang="en-US" baseline="-25000" dirty="0"/>
              <a:t>CTR</a:t>
            </a:r>
            <a:r>
              <a:rPr lang="en-US" dirty="0"/>
              <a:t> is a sem. sec. under CPA over (K,X</a:t>
            </a:r>
            <a:r>
              <a:rPr lang="en-US" baseline="30000" dirty="0"/>
              <a:t>L</a:t>
            </a:r>
            <a:r>
              <a:rPr lang="en-US" dirty="0"/>
              <a:t>,X</a:t>
            </a:r>
            <a:r>
              <a:rPr lang="en-US" baseline="30000" dirty="0"/>
              <a:t>L+1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  <a:spcBef>
                <a:spcPts val="1680"/>
              </a:spcBef>
              <a:buFontTx/>
              <a:buNone/>
            </a:pPr>
            <a:r>
              <a:rPr lang="en-US" dirty="0"/>
              <a:t>		In particular,  for a q-query adversary A attacking E</a:t>
            </a:r>
            <a:r>
              <a:rPr lang="en-US" baseline="-25000" dirty="0"/>
              <a:t>CTR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a PRF 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   </a:t>
            </a:r>
            <a:r>
              <a:rPr lang="en-US" dirty="0" smtClean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[</a:t>
            </a:r>
            <a:r>
              <a:rPr lang="en-US" dirty="0"/>
              <a:t>A, E</a:t>
            </a:r>
            <a:r>
              <a:rPr lang="en-US" baseline="-25000" dirty="0"/>
              <a:t>CTR</a:t>
            </a:r>
            <a:r>
              <a:rPr lang="en-US" dirty="0"/>
              <a:t>]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 2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Adv</a:t>
            </a:r>
            <a:r>
              <a:rPr lang="en-US" baseline="-25000" dirty="0" smtClean="0"/>
              <a:t>PRF</a:t>
            </a:r>
            <a:r>
              <a:rPr lang="en-US" dirty="0" smtClean="0"/>
              <a:t>[</a:t>
            </a:r>
            <a:r>
              <a:rPr lang="en-US" dirty="0"/>
              <a:t>B, F]  +  </a:t>
            </a:r>
            <a:r>
              <a:rPr lang="en-US" b="1" dirty="0">
                <a:solidFill>
                  <a:srgbClr val="FF0000"/>
                </a:solidFill>
              </a:rPr>
              <a:t>2 q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L / |X|</a:t>
            </a:r>
          </a:p>
          <a:p>
            <a:pPr marL="0" indent="0">
              <a:spcBef>
                <a:spcPts val="4680"/>
              </a:spcBef>
              <a:buNone/>
            </a:pPr>
            <a:r>
              <a:rPr lang="en-US" u="sng" dirty="0" smtClean="0"/>
              <a:t>Note</a:t>
            </a:r>
            <a:r>
              <a:rPr lang="en-US" dirty="0" smtClean="0"/>
              <a:t>:  </a:t>
            </a:r>
            <a:r>
              <a:rPr lang="en-US" dirty="0" err="1" smtClean="0"/>
              <a:t>ctr</a:t>
            </a:r>
            <a:r>
              <a:rPr lang="en-US" dirty="0"/>
              <a:t>-mode only secure as long </a:t>
            </a:r>
            <a:r>
              <a:rPr lang="en-US" dirty="0" smtClean="0"/>
              <a:t>as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L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&lt;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| </a:t>
            </a:r>
            <a:r>
              <a:rPr lang="en-US" dirty="0" smtClean="0"/>
              <a:t>.    Better </a:t>
            </a:r>
            <a:r>
              <a:rPr lang="en-US" dirty="0"/>
              <a:t>then CBC !    </a:t>
            </a:r>
          </a:p>
        </p:txBody>
      </p:sp>
    </p:spTree>
    <p:extLst>
      <p:ext uri="{BB962C8B-B14F-4D97-AF65-F5344CB8AC3E}">
        <p14:creationId xmlns:p14="http://schemas.microsoft.com/office/powerpoint/2010/main" val="361822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35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 = # messages encrypted with k  ,    L = length of max message</a:t>
            </a:r>
            <a:endParaRPr lang="en-US" dirty="0"/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/>
              <a:t>Suppose we want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 </a:t>
            </a:r>
            <a:r>
              <a:rPr lang="en-US" dirty="0"/>
              <a:t>[A, </a:t>
            </a:r>
            <a:r>
              <a:rPr lang="en-US" dirty="0" smtClean="0"/>
              <a:t>E</a:t>
            </a:r>
            <a:r>
              <a:rPr lang="en-US" baseline="-25000" dirty="0" smtClean="0"/>
              <a:t>CTR</a:t>
            </a:r>
            <a:r>
              <a:rPr lang="en-US" dirty="0" smtClean="0"/>
              <a:t>] ≤  1/2</a:t>
            </a:r>
            <a:r>
              <a:rPr lang="en-US" baseline="30000" dirty="0" smtClean="0"/>
              <a:t>32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aseline="30000" dirty="0" smtClean="0"/>
              <a:t>  </a:t>
            </a:r>
            <a:r>
              <a:rPr lang="en-US" dirty="0" smtClean="0"/>
              <a:t>    ⇐    q</a:t>
            </a:r>
            <a:r>
              <a:rPr lang="en-US" baseline="30000" dirty="0" smtClean="0"/>
              <a:t>2</a:t>
            </a:r>
            <a:r>
              <a:rPr lang="en-US" dirty="0" smtClean="0"/>
              <a:t> L /|X| &lt; 1/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>
              <a:spcBef>
                <a:spcPts val="3576"/>
              </a:spcBef>
            </a:pPr>
            <a:r>
              <a:rPr lang="en-US" dirty="0" smtClean="0"/>
              <a:t>AES:     |X| = 2</a:t>
            </a:r>
            <a:r>
              <a:rPr lang="en-US" baseline="30000" dirty="0" smtClean="0"/>
              <a:t>128</a:t>
            </a:r>
            <a:r>
              <a:rPr lang="en-US" dirty="0" smtClean="0"/>
              <a:t>    ⇒   q L</a:t>
            </a:r>
            <a:r>
              <a:rPr lang="en-US" baseline="30000" dirty="0" smtClean="0"/>
              <a:t>1/2</a:t>
            </a:r>
            <a:r>
              <a:rPr lang="en-US" dirty="0" smtClean="0"/>
              <a:t> &lt; 2</a:t>
            </a:r>
            <a:r>
              <a:rPr lang="en-US" baseline="30000" dirty="0" smtClean="0"/>
              <a:t>48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So, after  2</a:t>
            </a:r>
            <a:r>
              <a:rPr lang="en-US" baseline="30000" dirty="0" smtClean="0"/>
              <a:t>32</a:t>
            </a:r>
            <a:r>
              <a:rPr lang="en-US" dirty="0" smtClean="0"/>
              <a:t>  CTs each of </a:t>
            </a:r>
            <a:r>
              <a:rPr lang="en-US" dirty="0" err="1" smtClean="0"/>
              <a:t>len</a:t>
            </a:r>
            <a:r>
              <a:rPr lang="en-US" dirty="0" smtClean="0"/>
              <a:t>  2</a:t>
            </a:r>
            <a:r>
              <a:rPr lang="en-US" baseline="30000" dirty="0" smtClean="0"/>
              <a:t>32 </a:t>
            </a:r>
            <a:r>
              <a:rPr lang="en-US" dirty="0" smtClean="0"/>
              <a:t>, must change key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		(total of 2</a:t>
            </a:r>
            <a:r>
              <a:rPr lang="en-US" baseline="30000" dirty="0" smtClean="0"/>
              <a:t>64</a:t>
            </a:r>
            <a:r>
              <a:rPr lang="en-US" dirty="0" smtClean="0"/>
              <a:t> AES blocks)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0200" y="971550"/>
            <a:ext cx="597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Adv</a:t>
            </a:r>
            <a:r>
              <a:rPr lang="en-US" sz="2400" baseline="-25000" dirty="0" err="1"/>
              <a:t>CPA</a:t>
            </a:r>
            <a:r>
              <a:rPr lang="en-US" sz="2400" dirty="0"/>
              <a:t> [A, </a:t>
            </a:r>
            <a:r>
              <a:rPr lang="en-US" sz="2400" dirty="0" smtClean="0"/>
              <a:t>E</a:t>
            </a:r>
            <a:r>
              <a:rPr lang="en-US" sz="2400" baseline="-25000" dirty="0" smtClean="0"/>
              <a:t>CTR</a:t>
            </a:r>
            <a:r>
              <a:rPr lang="en-US" sz="2400" dirty="0" smtClean="0"/>
              <a:t>]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 2</a:t>
            </a:r>
            <a:r>
              <a:rPr lang="en-US" sz="2400" dirty="0" smtClean="0">
                <a:sym typeface="Symbol" pitchFamily="18" charset="2"/>
              </a:rPr>
              <a:t></a:t>
            </a:r>
            <a:r>
              <a:rPr lang="en-US" sz="2400" dirty="0" smtClean="0"/>
              <a:t>Adv</a:t>
            </a:r>
            <a:r>
              <a:rPr lang="en-US" sz="2400" baseline="-25000" dirty="0" smtClean="0"/>
              <a:t>PRF</a:t>
            </a:r>
            <a:r>
              <a:rPr lang="en-US" sz="2400" dirty="0" smtClean="0"/>
              <a:t>[</a:t>
            </a:r>
            <a:r>
              <a:rPr lang="en-US" sz="2400" dirty="0"/>
              <a:t>B, E]  +  </a:t>
            </a:r>
            <a:r>
              <a:rPr lang="en-US" sz="2400" b="1" dirty="0">
                <a:solidFill>
                  <a:srgbClr val="FF0000"/>
                </a:solidFill>
              </a:rPr>
              <a:t>2 q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L </a:t>
            </a:r>
            <a:r>
              <a:rPr lang="en-US" sz="2400" b="1" dirty="0">
                <a:solidFill>
                  <a:srgbClr val="FF0000"/>
                </a:solidFill>
              </a:rPr>
              <a:t>/ |X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47800" y="895350"/>
            <a:ext cx="65532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 </a:t>
            </a:r>
            <a:r>
              <a:rPr lang="en-US" dirty="0" err="1" smtClean="0"/>
              <a:t>ctr</a:t>
            </a:r>
            <a:r>
              <a:rPr lang="en-US" dirty="0" smtClean="0"/>
              <a:t> vs. CBC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13931"/>
              </p:ext>
            </p:extLst>
          </p:nvPr>
        </p:nvGraphicFramePr>
        <p:xfrm>
          <a:off x="609600" y="1200150"/>
          <a:ext cx="7772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5"/>
                <a:gridCol w="2169795"/>
                <a:gridCol w="2590800"/>
              </a:tblGrid>
              <a:tr h="419100"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CBC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ctr</a:t>
                      </a:r>
                      <a:r>
                        <a:rPr lang="en-US" sz="2400" dirty="0" smtClean="0"/>
                        <a:t> mode</a:t>
                      </a:r>
                      <a:endParaRPr lang="en-US" sz="24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uses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PRF</a:t>
                      </a:r>
                      <a:endParaRPr lang="en-US" sz="24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parallel processing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Security of rand. enc.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q^2 L^2  &lt;&lt;</a:t>
                      </a:r>
                      <a:r>
                        <a:rPr lang="en-US" sz="2400" baseline="0" dirty="0" smtClean="0"/>
                        <a:t> |X|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q^2 L  &lt;&lt;</a:t>
                      </a:r>
                      <a:r>
                        <a:rPr lang="en-US" sz="2400" baseline="0" dirty="0" smtClean="0"/>
                        <a:t> |X|</a:t>
                      </a:r>
                      <a:endParaRPr lang="en-US" sz="2400" baseline="30000" dirty="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dummy padding block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1 byte </a:t>
                      </a:r>
                      <a:r>
                        <a:rPr lang="en-US" sz="2200" dirty="0" err="1" smtClean="0"/>
                        <a:t>msgs</a:t>
                      </a:r>
                      <a:r>
                        <a:rPr lang="en-US" sz="2200" dirty="0" smtClean="0"/>
                        <a:t>  </a:t>
                      </a:r>
                      <a:r>
                        <a:rPr lang="en-US" sz="1800" dirty="0" smtClean="0"/>
                        <a:t>(nonce-based)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16x expansion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expansion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4604" y="4552950"/>
            <a:ext cx="68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CBC, dummy padding block can be solved using </a:t>
            </a:r>
            <a:r>
              <a:rPr lang="en-US" dirty="0" err="1" smtClean="0"/>
              <a:t>ciphertext</a:t>
            </a:r>
            <a:r>
              <a:rPr lang="en-US" dirty="0" smtClean="0"/>
              <a:t> stealing)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66750"/>
            <a:ext cx="8686800" cy="3829050"/>
          </a:xfrm>
        </p:spPr>
        <p:txBody>
          <a:bodyPr/>
          <a:lstStyle/>
          <a:p>
            <a:pPr marL="288925" indent="-288925"/>
            <a:r>
              <a:rPr lang="en-US" dirty="0"/>
              <a:t>PRPs and PRFs:   a useful abstraction of block ciphers.</a:t>
            </a:r>
          </a:p>
          <a:p>
            <a:pPr marL="288925" indent="-288925">
              <a:spcBef>
                <a:spcPct val="80000"/>
              </a:spcBef>
            </a:pPr>
            <a:r>
              <a:rPr lang="en-US" dirty="0"/>
              <a:t>We examined two security notions:    </a:t>
            </a:r>
            <a:r>
              <a:rPr lang="en-US" dirty="0" smtClean="0"/>
              <a:t> </a:t>
            </a:r>
            <a:r>
              <a:rPr lang="en-US" sz="2000" dirty="0" smtClean="0"/>
              <a:t>(security against eavesdropping) </a:t>
            </a:r>
            <a:endParaRPr lang="en-US" sz="2000" dirty="0"/>
          </a:p>
          <a:p>
            <a:pPr marL="914400" lvl="1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Semantic security against one-time CPA.</a:t>
            </a:r>
          </a:p>
          <a:p>
            <a:pPr marL="914400" lvl="1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Semantic security against many-time CPA</a:t>
            </a:r>
            <a:r>
              <a:rPr lang="en-US" dirty="0"/>
              <a:t>.</a:t>
            </a:r>
          </a:p>
          <a:p>
            <a:pPr marL="914400" lvl="1" indent="-342900">
              <a:buFontTx/>
              <a:buNone/>
            </a:pPr>
            <a:r>
              <a:rPr lang="en-US" dirty="0"/>
              <a:t>Note:   neither mode ensures data integrity.</a:t>
            </a:r>
          </a:p>
          <a:p>
            <a:pPr marL="288925" indent="-288925">
              <a:spcBef>
                <a:spcPct val="80000"/>
              </a:spcBef>
            </a:pPr>
            <a:r>
              <a:rPr lang="en-US" dirty="0"/>
              <a:t>Stated security results summarized in the following table:</a:t>
            </a:r>
          </a:p>
          <a:p>
            <a:pPr marL="288925" indent="-288925"/>
            <a:endParaRPr lang="en-US" dirty="0"/>
          </a:p>
        </p:txBody>
      </p:sp>
      <p:graphicFrame>
        <p:nvGraphicFramePr>
          <p:cNvPr id="307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4100"/>
              </p:ext>
            </p:extLst>
          </p:nvPr>
        </p:nvGraphicFramePr>
        <p:xfrm>
          <a:off x="609600" y="3828335"/>
          <a:ext cx="7696200" cy="1258015"/>
        </p:xfrm>
        <a:graphic>
          <a:graphicData uri="http://schemas.openxmlformats.org/drawingml/2006/table">
            <a:tbl>
              <a:tblPr/>
              <a:tblGrid>
                <a:gridCol w="1666875"/>
                <a:gridCol w="2062163"/>
                <a:gridCol w="2290762"/>
                <a:gridCol w="1676400"/>
              </a:tblGrid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one-time key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Many-time key (CPA)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CPA   and</a:t>
                      </a:r>
                      <a:b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Sem. Sec.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steam-ciphers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det.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ctr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-mode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 CBC</a:t>
                      </a:r>
                      <a:b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 ctr-mode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609600" y="3828335"/>
            <a:ext cx="1676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685800" y="4056935"/>
            <a:ext cx="615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3828335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3607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6019</TotalTime>
  <Words>509</Words>
  <Application>Microsoft Macintosh PowerPoint</Application>
  <PresentationFormat>On-screen Show (16:9)</PresentationFormat>
  <Paragraphs>104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Modes of operation: many time key (CTR)</vt:lpstr>
      <vt:lpstr>Construction 2:  rand ctr-mode</vt:lpstr>
      <vt:lpstr>Construction 2’:  nonce ctr-mode</vt:lpstr>
      <vt:lpstr>rand ctr-mode (rand. IV):   CPA analysis</vt:lpstr>
      <vt:lpstr>An example</vt:lpstr>
      <vt:lpstr>Comparison:  ctr vs. CBC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406</cp:revision>
  <cp:lastPrinted>2012-01-15T02:09:53Z</cp:lastPrinted>
  <dcterms:created xsi:type="dcterms:W3CDTF">2010-11-06T18:36:35Z</dcterms:created>
  <dcterms:modified xsi:type="dcterms:W3CDTF">2012-02-06T23:02:03Z</dcterms:modified>
</cp:coreProperties>
</file>