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1"/>
  </p:notesMasterIdLst>
  <p:handoutMasterIdLst>
    <p:handoutMasterId r:id="rId12"/>
  </p:handoutMasterIdLst>
  <p:sldIdLst>
    <p:sldId id="344" r:id="rId4"/>
    <p:sldId id="347" r:id="rId5"/>
    <p:sldId id="310" r:id="rId6"/>
    <p:sldId id="354" r:id="rId7"/>
    <p:sldId id="348" r:id="rId8"/>
    <p:sldId id="350" r:id="rId9"/>
    <p:sldId id="333" r:id="rId10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376" y="-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3T04:01:20.738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607 10666 5957,'-41'0'1794,"21"0"-161,20 0-63,-19 0 288,19 0-33,0 20-319,-19-20-609,19 0-353,0 0 385,19 0-256,0 0-193,22-20 65,17 20-193,2 0 225,0-21-417,20 21 128,-1 0-160,1-19 0,19 19 32,-20 0 33,20-20-129,0 20 192,-20 0-384,22 0 256,-22-20-160,1 20 32,-22 0-224,2 0-289,-21-19-256,-18 19-352,-1 0 64,-1 0 192,-19 0-31,0 0-1443,0 0-2849</inkml:trace>
  <inkml:trace contextRef="#ctx0" brushRef="#br0" timeOffset="404.0231">607 10844 7014,'-41'20'-160,"41"-20"-32,0 0 1569,0 0 993,21 0-31,-1 0-578,18 0-127,3 0-353,19 0 32,-2 0-256,22 0-128,-1 0-256,1 0-257,18-20-96,3 20 65,-2 0-321,0-19 160,21 19-256,-21-20 32,-20 20 32,1 0 0,-22-20-64,2 20-320,-41 0-705,22 0-256,-22 0-129,-19 0-159,0-20-1763</inkml:trace>
  <inkml:trace contextRef="#ctx0" brushRef="#br0" timeOffset="833.0477">1500 10407 10249,'-19'0'128,"19"-19"1762,19 19-96,0 0-225,22 0-159,-2 0-385,1 0-289,19 0 65,1 0-128,0 19-161,-2 1-159,2 1-353,-19-2 96,17 21 128,2 0-64,-19-20-96,-3-1 96,-18 21 257,-20-21-193,0 2 192,0 18 97,-39-19 63,-2 20-127,3 0-97,-3-20-128,-17 19-128,17-18 32,2-2 97,-21 21-321,0-21 96,-19 22 96,20-22-385,19 1-1088,1 0-1153,39-20-1058,-21 20-8295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3T04:01:41.2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19385 1210 7110,'0'-20'2691,"0"20"-930,0 0-63,0-19-417,0 19-288,0 0-288,-19 0-289,19 0-127,-22 19 159,3 1 321,0 21 192,-1-2-129,-20 21-159,20-1-225,1 22-416,-3-3 33,3-19 127,19 1-224,0-19-160,0-23-65,19 3-928,-19-1-256,41 1-897,-21-21-2467</inkml:trace>
  <inkml:trace contextRef="#ctx0" brushRef="#br0" timeOffset="513.0293">19445 1391 6758,'0'-21'2370,"20"1"-32,-20 20-640,0-20-641,0 20-577,0 0-63,0 0 384,0 20-97,0 0-63,0 1-33,0 18-255,-20 0-161,20 0-96,0 2-96,-21 19-160,21-21-289,0-19-287,-20 20-513,20-40-513,0 20-1121,0-20-320</inkml:trace>
  <inkml:trace contextRef="#ctx0" brushRef="#br0" timeOffset="775.0443">19662 1350 8968,'22'-20'961,"-22"20"1601,0 0-1761,-22 0 416,22 0-32,-39 20-416,20 0-32,-2 19 192,-18 1-385,20-20-95,-3 19-257,22-19 128,-19 1-320,19-2 160,19-19-64,3 20-96,-3-20-704,0 0-97,1 0-448,1 21-673,-2-21-1377,1 0-2787</inkml:trace>
  <inkml:trace contextRef="#ctx0" brushRef="#br0" timeOffset="1006.0575">19761 1568 9737,'0'0'640,"0"0"1602,0 0-672,0 0-225,-19 0-160,19 20-576,0 1-449,0-3-96,-20 3-32,20-1 0,0-1-384,0 2-641,0-1-865,0-2-1281,0-18-1761</inkml:trace>
  <inkml:trace contextRef="#ctx0" brushRef="#br0" timeOffset="1181.0675">19862 1746 6950,'0'21'3331,"0"-21"-928,0 20-450,-22 1-447,22-21-481,-19 19-481,0 0-223,-1-19-225,20 21-64,-21-21-513,21 19-768,-19-19-1474,19 0-3362</inkml:trace>
  <inkml:trace contextRef="#ctx0" brushRef="#br0" timeOffset="1474.0843">20139 1370 12491,'19'-20'609,"-19"20"512,0 0 192,0 0 161,0 20-353,0 1-481,0 18 161,-19-20-449,19 22-256,-19 18-31,-1-20-65,20-18-225,-21 18-511,21-19-257,-20-1-609,20 2-736,0-1-1217,0-20-1602</inkml:trace>
  <inkml:trace contextRef="#ctx0" brushRef="#br0" timeOffset="1736.0992">20339 1391 9192,'19'-41'1057,"-19"41"1922,0 0-1570,0 0-480,-19 0 384,19 20-544,-22-20-288,-17 39 127,20-18 65,-2 18 32,1 0-417,1-19-160,0 20-192,-3-20 96,22 1 96,22-3-192,-22-18-288,19 21-481,0-21-320,1 20-961,1-20-1506</inkml:trace>
  <inkml:trace contextRef="#ctx0" brushRef="#br0" timeOffset="2049.1172">20397 1648 5829,'0'0'3075,"0"0"-2274,0-21 704,19 21-320,-19 0 128,21-18-640,-1 18-449,-20 0-64,19 0 65,0 0-65,-19 0 224,0 18 129,0-18 95,0 21 33,0-1-1,-19-1 1,0 2-160,19-1-33,-20-2-96,20-18 65,0 21-225,0-21-288,0 20 192,0-20 0,0 21-769,20-2-832,-20-19-1090,19 19-2946</inkml:trace>
  <inkml:trace contextRef="#ctx0" brushRef="#br0" timeOffset="2321.1327">20854 1251 10922,'60'-20'640,"-41"20"1603,1 0-834,-20 20 128,0 19 193,19-20-417,-19 42-352,-19-1-192,-1 0-353,1 18-320,-2 2 0,-18 0 1,-2-21 95,3 0-577,18-19-287,-21 1-1122,3-22-1537</inkml:trace>
  <inkml:trace contextRef="#ctx0" brushRef="#br0" timeOffset="3547.2028">21608 1568 7943,'0'-19'673,"0"-2"2978,0 21-1505,0-20-929,0 20-448,-20 0-449,20 0-31,-19 0-33,-2 0 0,1 20 225,1 20-1,0-20-288,-3 19 32,3 2-95,0-1-226,19-20 290,-20 19-418,20-39 257,0 20-64,0-20 353,20 0-129,-20 0-160,19-20-256,22-1 224,-22 3-353,20-2 289,1-20-224,-20-19 0,21 18 64,-3 1-65,3-19 161,-2-1 64,1 21 64,-1-22 0,-19 23 96,-1 18 192,2 0 129,-21 20-65,0 0-320,0 0 32,-21 0 225,2 20-257,-1 0 192,-19 18-192,18 3 320,-18 0-256,20 17-32,-2-17-32,1 18 64,1-20-96,19 0 161,-19-18-290,19 18 129,0-18-32,0-1 0,0-20-96,19 18-128,-19-18 192,19 0-320,1 0 63,20 0 129,-20-18 64,20-2-32,-20-1 64,19 2 96,-20-1 0,2-1 0,18-18 0,-20 19 32,3 1 32,-22-2 0,0 1 64,19 20-32,-19-18 288,0 18-351,-19 0-33,19 0 224,-22 0 32,3 18 128,-20 2-95,18 1 223,2-2-96,-20 22-127,19-23-225,20 3 0,-21 18 96,21-18-96,21-1-192,-21-20 256,20 18-64,-1 3 192,1-21-448,20 0-384,-20 0-353,18 0-224,-16 0-193,17-21-960,-20 21-2114</inkml:trace>
  <inkml:trace contextRef="#ctx0" brushRef="#br0" timeOffset="3948.2258">22164 1568 8359,'0'-19'2563,"0"19"-609,0 0-1057,0 0 256,0 0-257,0 19-95,0 1-64,0 1 0,0-3-257,0 23-256,0-22-32,0 22-288,-19-23 225,19 3-33,0-1 0,0-20 288,0 0-32,0 0-159,0 0-322,0-20 97,0-1 32,19 21-96,-19-18 256,0-2-288,0-1 192,19 21-64,-19-19 64,20 19-320,-20-20-320,21 20-417,-21 20-769,20-20-1537,-20 0-3684</inkml:trace>
  <inkml:trace contextRef="#ctx0" brushRef="#br0" timeOffset="4147.2372">22422 1609 11498,'0'0'417,"0"0"-161,0 18 1089,0-18 449,0 21-449,-20-1-960,20 20-385,0-20-545,0-2-1825,0 3-5061</inkml:trace>
  <inkml:trace contextRef="#ctx0" brushRef="#br0" timeOffset="4295.2456">22521 1588 13708,'-20'-80'-288,"20"41"1505,0 19-128,0-20-672,0 22-321,0-3-192,0 21-1602,0 0-1281,0 0-832</inkml:trace>
  <inkml:trace contextRef="#ctx0" brushRef="#br0" timeOffset="4516.2583">22542 1508 9096,'0'41'1185,"0"-22"961,0 1-160,0-20-192,0 21-705,0-3-673,0 3-320,0-1-64,0-1 0,0 2 32,0-1 289,19-20 63,-19 0-128,20-20-384,-1 20 353,-19-21-385,19 2 95,3-1-639,-3-1-994,20 3-1761</inkml:trace>
  <inkml:trace contextRef="#ctx0" brushRef="#br0" timeOffset="4913.281">22759 1708 6053,'0'20'929,"19"-20"545,3 0-962,-3 0 673,0 0 128,22-20-1088,-21 20 127,-1 0-32,0-21-160,3 21 33,-3-19 95,0 19-32,-19-20 0,0 20 65,0-21 63,0 3 0,0 18 129,0 0-97,-19-21-128,0 21 321,19 0 224,-22 21 32,3-3-1,0-18 97,-1 41-288,-1-22-257,1 2-384,1 17-32,0-17-128,19-1-897,0-20-192,0 21-641,19-21-1281,0 0-3779</inkml:trace>
  <inkml:trace contextRef="#ctx0" brushRef="#br0" timeOffset="5339.3053">23216 1648 11659,'0'0'832,"0"0"1090,-19 0-416,-2 20 255,-18-20 65,20 40-545,-22-20-608,21-2-257,1 23-160,-2-1-352,1-21 96,20 21 96,-19-20-416,38-20-128,-19 21 63,20-21-191,1 0-33,-2 0 33,20-21 95,-17 1 193,16 1-160,3-21-289,-2 0-192,-1-19-96,-16-1 224,36 1 481,-37-22 224,18 22 224,2-1 609,-22 21 672,20-1 32,-39 0-159,21 21-193,-21 19-385,0 0-704,-21 19 385,-18 0 127,20 22-31,-22 0-65,2-2-192,18 21-160,-18 18 96,-2-19-1249,22 22-1345,0-22-961</inkml:trace>
  <inkml:trace contextRef="#ctx0" brushRef="#br0" timeOffset="6240.3569">21112 2124 11210,'0'-19'256,"0"19"1186,0 0-481,0 0-32,-20 0-97,1 0-319,-2 0-225,21 0 32,-20 0 65,1 0-257,0 0-64,-3 0-64,3 0 0,-1 0 0,1 0 0,-2 0-64,21 0 32,0 0-64,-20 0 0,20 19 160,0-19 96,-19 41 96,19-21 257,-19 19 159,-3 1 1,22-20-65,0 19-223,-19-19-225,19 20 0,0-20 32,-19 0-288,19-1 96,0 1 32,0-20-384,0 21-673,0-21-673,0 0-384,0 0-993</inkml:trace>
  <inkml:trace contextRef="#ctx0" brushRef="#br0" timeOffset="6416.3669">20714 2343 11498,'-19'-20'705,"19"1"993,0 19-417,0 0 416,19 0-511,-19 0-706,20 0-352,1 0 96,-1 0-192,-1 19-224,0 1 352,22-20-960,-22 21-834,1-21-1249,20 19-2338</inkml:trace>
  <inkml:trace contextRef="#ctx0" brushRef="#br0" timeOffset="6710.3838">21112 2304 9705,'0'19'0,"0"1"608,0 1 417,0-2 609,0 1-289,19 19-832,-19-19-257,0 20-128,0-20 64,20-20 224,-20 20 289,0-20 288,0 0 416,0-20-448,0 20-288,0-39-96,0 18-257,21 1 128,-21 1-127,0-21 31,19 21-256,1-2-160,-1 1 0,2 1-288,-1 19-481,-1-20-929,22 20-896,-22 0-2595</inkml:trace>
  <inkml:trace contextRef="#ctx0" brushRef="#br0" timeOffset="7002.4005">21430 2502 10409,'0'-40'-192,"0"20"1217,0 1-160,0-1 384,19 0-64,-19 20-736,19-19-161,3 19-32,-22 0-96,19 0 193,-19 19 95,0 1 1,0 19-97,0-19-64,-19 20-128,19-20 32,-22 20-63,22-40-1,-19 20 0,19-20-32,0 0-320,-19 0-353,19 0-512,0-20-1121,0 20-1794</inkml:trace>
  <inkml:trace contextRef="#ctx0" brushRef="#br0" timeOffset="7479.4277">21687 2304 10698,'20'0'1185,"-20"0"352,0 0-512,0 0 481,0 19-97,-20 1-448,20 1-256,0-2 159,0 1-319,-19 0-33,19 19-384,-19-18-192,19-2 225,0-19-129,0 20 0,0-20 0,19 0 128,0-20-224,1 1-225,1-2 1,-2 1 128,1-19-32,-1 19 128,2 1 0,-1 19 32,-1-21-128,1 21 320,-20 0 192,19 21 0,-19-21-95,0 19-33,0 1 32,-19 0-320,19-1 256,0 1-256,0-20 32,0 21 96,0-21-224,0 0 224,19 0 32,2 0-256,-1 0 160,18-21-96,-16 21 64,-3 0 64,1 0-160,-20 0 288,0 0-128,19 0 192,-19 21-224,0-2-160,21 1-256,-21 0-1634,20 0-2178</inkml:trace>
  <inkml:trace contextRef="#ctx0" brushRef="#br0" timeOffset="7824.4475">22581 2264 15214,'0'0'480,"0"0"161,0 20 960,-20-20 129,20 39-545,0-19-416,-19 20-96,19 0-481,-21-21-64,1 22-192,20-2-96,0-19-417,-19 0-416,19 0-640,19-20-321,-19 0-961,20 0-2018</inkml:trace>
  <inkml:trace contextRef="#ctx0" brushRef="#br0" timeOffset="8075.4618">22858 2284 14349,'-20'0'256,"-18"20"321,16-20 448,-16 19 352,-3 22 129,2-22-674,20 1-223,-3 19-33,3-19 33,19 1-321,0-2 385,19-19 64,3 20-65,17 0-95,1-20-97,-1 0-352,2 20-64,-3-20 161,3 0-225,-21 20-929,-1-20-1281,0 20-2467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2/5/12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k1, k2 are derived from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1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86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0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  <p:sldLayoutId id="2147483742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4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customXml" Target="../ink/ink2.xml"/><Relationship Id="rId3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Integrity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 padding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8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Recall:   ECBC</a:t>
            </a:r>
            <a:r>
              <a:rPr lang="en-US" dirty="0"/>
              <a:t>-</a:t>
            </a:r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68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7432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9436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62000" y="137160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286000" y="1371600"/>
            <a:ext cx="16764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3962400" y="1371600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m[3]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562600" y="137160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m[4]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172200" y="17583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971800" y="17583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200400" y="16811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6400800" y="16573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3200400" y="2171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6400800" y="2171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1447800" y="173355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1447800" y="3086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Freeform 28"/>
          <p:cNvSpPr>
            <a:spLocks/>
          </p:cNvSpPr>
          <p:nvPr/>
        </p:nvSpPr>
        <p:spPr bwMode="auto">
          <a:xfrm>
            <a:off x="1447800" y="2057400"/>
            <a:ext cx="16002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3200400" y="3086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44196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421" name="Freeform 37"/>
          <p:cNvSpPr>
            <a:spLocks/>
          </p:cNvSpPr>
          <p:nvPr/>
        </p:nvSpPr>
        <p:spPr bwMode="auto">
          <a:xfrm>
            <a:off x="3200400" y="2057400"/>
            <a:ext cx="16002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Freeform 38"/>
          <p:cNvSpPr>
            <a:spLocks/>
          </p:cNvSpPr>
          <p:nvPr/>
        </p:nvSpPr>
        <p:spPr bwMode="auto">
          <a:xfrm>
            <a:off x="4876800" y="2057400"/>
            <a:ext cx="13716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4684714" y="17583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4913313" y="16811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4913313" y="2171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>
            <a:off x="4876800" y="3086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6399214" y="3086100"/>
            <a:ext cx="1587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6019800" y="40005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</a:t>
            </a:r>
            <a:r>
              <a:rPr lang="en-US" sz="2400" b="1"/>
              <a:t>k</a:t>
            </a:r>
            <a:r>
              <a:rPr lang="en-US" sz="2400" b="1" baseline="-25000"/>
              <a:t>1</a:t>
            </a:r>
            <a:r>
              <a:rPr lang="en-US" sz="2400"/>
              <a:t>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>
            <a:off x="6934200" y="4343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7391400" y="4019550"/>
            <a:ext cx="48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228600" y="3867150"/>
            <a:ext cx="5040320" cy="978729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Let  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F: K </a:t>
            </a:r>
            <a:r>
              <a:rPr lang="en-US" sz="2400" b="1" dirty="0">
                <a:solidFill>
                  <a:srgbClr val="FF0000"/>
                </a:solidFill>
              </a:rPr>
              <a:t>× X </a:t>
            </a:r>
            <a:r>
              <a:rPr lang="en-US" sz="2400" b="1" dirty="0" smtClean="0">
                <a:solidFill>
                  <a:srgbClr val="FF0000"/>
                </a:solidFill>
              </a:rPr>
              <a:t>⟶ X   </a:t>
            </a:r>
            <a:r>
              <a:rPr lang="en-US" sz="2400" dirty="0"/>
              <a:t>be </a:t>
            </a:r>
            <a:r>
              <a:rPr lang="en-US" sz="2400" dirty="0" smtClean="0"/>
              <a:t>a PRP 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Define </a:t>
            </a:r>
            <a:r>
              <a:rPr lang="en-US" sz="2400" dirty="0"/>
              <a:t>new PRF 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ECBC 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 × 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≤L</a:t>
            </a:r>
            <a:r>
              <a:rPr lang="en-US" sz="2800" b="1" dirty="0">
                <a:solidFill>
                  <a:srgbClr val="FF0000"/>
                </a:solidFill>
              </a:rPr>
              <a:t> ⟶ </a:t>
            </a:r>
            <a:r>
              <a:rPr lang="en-US" sz="2800" b="1" dirty="0" smtClean="0">
                <a:solidFill>
                  <a:srgbClr val="FF0000"/>
                </a:solidFill>
              </a:rPr>
              <a:t>X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3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9050"/>
            <a:ext cx="89154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if msg. </a:t>
            </a:r>
            <a:r>
              <a:rPr lang="en-US" sz="3600" dirty="0" err="1" smtClean="0"/>
              <a:t>len</a:t>
            </a:r>
            <a:r>
              <a:rPr lang="en-US" sz="3600" dirty="0" smtClean="0"/>
              <a:t>. is </a:t>
            </a:r>
            <a:r>
              <a:rPr lang="en-US" sz="3600" dirty="0"/>
              <a:t>not multiple of block-</a:t>
            </a:r>
            <a:r>
              <a:rPr lang="en-US" sz="3600" dirty="0" smtClean="0"/>
              <a:t>size? </a:t>
            </a:r>
            <a:endParaRPr lang="en-US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68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432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9436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62000" y="137160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286000" y="1371600"/>
            <a:ext cx="16764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962400" y="1371600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m[3]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562600" y="1371600"/>
            <a:ext cx="1524000" cy="285750"/>
          </a:xfrm>
          <a:prstGeom prst="rect">
            <a:avLst/>
          </a:prstGeom>
          <a:solidFill>
            <a:srgbClr val="E46C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r"/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6172200" y="17583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2971800" y="17583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3200400" y="16811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6400800" y="16573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200400" y="2171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6400800" y="2171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1447800" y="173355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1447800" y="3086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8"/>
          <p:cNvSpPr>
            <a:spLocks/>
          </p:cNvSpPr>
          <p:nvPr/>
        </p:nvSpPr>
        <p:spPr bwMode="auto">
          <a:xfrm>
            <a:off x="1447800" y="2057400"/>
            <a:ext cx="16002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3200400" y="3086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44196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23" name="Freeform 37"/>
          <p:cNvSpPr>
            <a:spLocks/>
          </p:cNvSpPr>
          <p:nvPr/>
        </p:nvSpPr>
        <p:spPr bwMode="auto">
          <a:xfrm>
            <a:off x="3200400" y="2057400"/>
            <a:ext cx="16002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38"/>
          <p:cNvSpPr>
            <a:spLocks/>
          </p:cNvSpPr>
          <p:nvPr/>
        </p:nvSpPr>
        <p:spPr bwMode="auto">
          <a:xfrm>
            <a:off x="4876800" y="2057400"/>
            <a:ext cx="13716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4684714" y="17583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>
            <a:off x="4913313" y="16811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1"/>
          <p:cNvSpPr>
            <a:spLocks noChangeShapeType="1"/>
          </p:cNvSpPr>
          <p:nvPr/>
        </p:nvSpPr>
        <p:spPr bwMode="auto">
          <a:xfrm>
            <a:off x="4913313" y="2171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2"/>
          <p:cNvSpPr>
            <a:spLocks noChangeShapeType="1"/>
          </p:cNvSpPr>
          <p:nvPr/>
        </p:nvSpPr>
        <p:spPr bwMode="auto">
          <a:xfrm>
            <a:off x="4876800" y="3086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399214" y="3086100"/>
            <a:ext cx="1587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6019800" y="40005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</a:t>
            </a:r>
            <a:r>
              <a:rPr lang="en-US" sz="2400" b="1"/>
              <a:t>k</a:t>
            </a:r>
            <a:r>
              <a:rPr lang="en-US" sz="2400" b="1" baseline="-25000"/>
              <a:t>1</a:t>
            </a:r>
            <a:r>
              <a:rPr lang="en-US" sz="2400"/>
              <a:t>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31" name="Line 52"/>
          <p:cNvSpPr>
            <a:spLocks noChangeShapeType="1"/>
          </p:cNvSpPr>
          <p:nvPr/>
        </p:nvSpPr>
        <p:spPr bwMode="auto">
          <a:xfrm>
            <a:off x="6934200" y="4343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53"/>
          <p:cNvSpPr txBox="1">
            <a:spLocks noChangeArrowheads="1"/>
          </p:cNvSpPr>
          <p:nvPr/>
        </p:nvSpPr>
        <p:spPr bwMode="auto">
          <a:xfrm>
            <a:off x="7391400" y="4019550"/>
            <a:ext cx="48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5562600" y="1377950"/>
            <a:ext cx="838200" cy="283464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m[4]</a:t>
            </a:r>
          </a:p>
        </p:txBody>
      </p:sp>
    </p:spTree>
    <p:extLst>
      <p:ext uri="{BB962C8B-B14F-4D97-AF65-F5344CB8AC3E}">
        <p14:creationId xmlns:p14="http://schemas.microsoft.com/office/powerpoint/2010/main" val="234371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/>
              <a:t>CBC MAC padding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2724150"/>
            <a:ext cx="3003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the MAC is secure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3583285"/>
            <a:ext cx="692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given tag on </a:t>
            </a:r>
            <a:r>
              <a:rPr lang="en-US" sz="2400" dirty="0" err="1" smtClean="0"/>
              <a:t>msg</a:t>
            </a:r>
            <a:r>
              <a:rPr lang="en-US" sz="2400" dirty="0" smtClean="0"/>
              <a:t>  </a:t>
            </a:r>
            <a:r>
              <a:rPr lang="en-US" sz="2800" b="1" dirty="0" smtClean="0"/>
              <a:t>m</a:t>
            </a:r>
            <a:r>
              <a:rPr lang="en-US" sz="2400" dirty="0" smtClean="0"/>
              <a:t>  attacker obtains tag on </a:t>
            </a:r>
            <a:r>
              <a:rPr lang="en-US" sz="2800" b="1" dirty="0" smtClean="0"/>
              <a:t>mll0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0250" y="3176885"/>
            <a:ext cx="446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 on the underlying MAC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295400" y="1581150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895600" y="1587500"/>
            <a:ext cx="838200" cy="283464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029200" y="1587500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629400" y="1587500"/>
            <a:ext cx="1524000" cy="285750"/>
          </a:xfrm>
          <a:prstGeom prst="rect">
            <a:avLst/>
          </a:prstGeom>
          <a:solidFill>
            <a:srgbClr val="E46C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r"/>
            <a:r>
              <a:rPr lang="en-US" dirty="0" smtClean="0"/>
              <a:t>0000</a:t>
            </a:r>
            <a:endParaRPr lang="en-US" dirty="0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629400" y="1593850"/>
            <a:ext cx="838200" cy="283464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013200" y="1663700"/>
            <a:ext cx="6858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895350"/>
            <a:ext cx="3702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Bad idea</a:t>
            </a:r>
            <a:r>
              <a:rPr lang="en-US" sz="2400" dirty="0"/>
              <a:t>:   pad  m  with  0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2110085"/>
            <a:ext cx="381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the resulting MAC secure?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733800" y="4476750"/>
            <a:ext cx="400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   pad(m) = pad(mll0)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2880" y="3739680"/>
              <a:ext cx="607320" cy="250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440" y="3728160"/>
                <a:ext cx="630360" cy="2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409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9050"/>
            <a:ext cx="89154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CBC MAC padding</a:t>
            </a:r>
            <a:endParaRPr lang="en-US" sz="40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95350"/>
            <a:ext cx="8686800" cy="2514600"/>
          </a:xfrm>
        </p:spPr>
        <p:txBody>
          <a:bodyPr>
            <a:normAutofit/>
          </a:bodyPr>
          <a:lstStyle/>
          <a:p>
            <a:pPr marL="0" indent="0">
              <a:spcBef>
                <a:spcPct val="100000"/>
              </a:spcBef>
              <a:buNone/>
            </a:pPr>
            <a:r>
              <a:rPr lang="en-US" dirty="0"/>
              <a:t>For security, padding must be invertible </a:t>
            </a:r>
            <a:r>
              <a:rPr lang="en-US" dirty="0" smtClean="0"/>
              <a:t>!    </a:t>
            </a:r>
          </a:p>
          <a:p>
            <a:pPr marL="0" indent="0">
              <a:spcBef>
                <a:spcPts val="17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m</a:t>
            </a:r>
            <a:r>
              <a:rPr lang="en-US" baseline="-25000" dirty="0" smtClean="0"/>
              <a:t>0</a:t>
            </a:r>
            <a:r>
              <a:rPr lang="en-US" dirty="0" smtClean="0"/>
              <a:t> ≠ m</a:t>
            </a:r>
            <a:r>
              <a:rPr lang="en-US" baseline="-25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    ⇒     pad(m</a:t>
            </a:r>
            <a:r>
              <a:rPr lang="en-US" baseline="-25000" dirty="0" smtClean="0"/>
              <a:t>0</a:t>
            </a:r>
            <a:r>
              <a:rPr lang="en-US" dirty="0"/>
              <a:t>) ≠ </a:t>
            </a:r>
            <a:r>
              <a:rPr lang="en-US" dirty="0" smtClean="0"/>
              <a:t>pad(m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u="sng" dirty="0" smtClean="0"/>
              <a:t>ISO</a:t>
            </a:r>
            <a:r>
              <a:rPr lang="en-US" dirty="0"/>
              <a:t>:   pad with  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1000</a:t>
            </a:r>
            <a:r>
              <a:rPr lang="en-US" dirty="0">
                <a:sym typeface="Symbol" charset="0"/>
              </a:rPr>
              <a:t>00</a:t>
            </a:r>
            <a:r>
              <a:rPr lang="ja-JP" altLang="en-US" dirty="0">
                <a:latin typeface="Arial"/>
                <a:sym typeface="Symbol" charset="0"/>
              </a:rPr>
              <a:t>”</a:t>
            </a:r>
            <a:r>
              <a:rPr lang="en-US" dirty="0">
                <a:sym typeface="Symbol" charset="0"/>
              </a:rPr>
              <a:t>.    Add new </a:t>
            </a:r>
            <a:r>
              <a:rPr lang="en-US" dirty="0" smtClean="0">
                <a:sym typeface="Symbol" charset="0"/>
              </a:rPr>
              <a:t>dummy block </a:t>
            </a:r>
            <a:r>
              <a:rPr lang="en-US" dirty="0">
                <a:sym typeface="Symbol" charset="0"/>
              </a:rPr>
              <a:t>if needed.</a:t>
            </a:r>
          </a:p>
          <a:p>
            <a:pPr lvl="1">
              <a:spcBef>
                <a:spcPct val="40000"/>
              </a:spcBef>
            </a:pPr>
            <a:r>
              <a:rPr lang="en-US" dirty="0">
                <a:sym typeface="Symbol" charset="0"/>
              </a:rPr>
              <a:t>The </a:t>
            </a:r>
            <a:r>
              <a:rPr lang="ja-JP" altLang="en-US" dirty="0">
                <a:latin typeface="Arial"/>
                <a:sym typeface="Symbol" charset="0"/>
              </a:rPr>
              <a:t>“</a:t>
            </a:r>
            <a:r>
              <a:rPr lang="en-US" dirty="0">
                <a:sym typeface="Symbol" charset="0"/>
              </a:rPr>
              <a:t>1</a:t>
            </a:r>
            <a:r>
              <a:rPr lang="ja-JP" altLang="en-US" dirty="0">
                <a:latin typeface="Arial"/>
                <a:sym typeface="Symbol" charset="0"/>
              </a:rPr>
              <a:t>”</a:t>
            </a:r>
            <a:r>
              <a:rPr lang="en-US" dirty="0">
                <a:sym typeface="Symbol" charset="0"/>
              </a:rPr>
              <a:t> indicates beginning of pad</a:t>
            </a:r>
            <a:r>
              <a:rPr lang="en-US" dirty="0" smtClean="0">
                <a:sym typeface="Symbol" charset="0"/>
              </a:rPr>
              <a:t>.</a:t>
            </a:r>
            <a:endParaRPr lang="en-US" dirty="0">
              <a:sym typeface="Symbo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14400" y="3486150"/>
            <a:ext cx="7315200" cy="1215136"/>
            <a:chOff x="914400" y="3486150"/>
            <a:chExt cx="7315200" cy="1215136"/>
          </a:xfrm>
        </p:grpSpPr>
        <p:grpSp>
          <p:nvGrpSpPr>
            <p:cNvPr id="2" name="Group 1"/>
            <p:cNvGrpSpPr/>
            <p:nvPr/>
          </p:nvGrpSpPr>
          <p:grpSpPr>
            <a:xfrm>
              <a:off x="914400" y="3486150"/>
              <a:ext cx="1676400" cy="349250"/>
              <a:chOff x="609600" y="2552700"/>
              <a:chExt cx="2438400" cy="292100"/>
            </a:xfrm>
          </p:grpSpPr>
          <p:sp>
            <p:nvSpPr>
              <p:cNvPr id="4" name="Rectangle 12"/>
              <p:cNvSpPr>
                <a:spLocks noChangeArrowheads="1"/>
              </p:cNvSpPr>
              <p:nvPr/>
            </p:nvSpPr>
            <p:spPr bwMode="auto">
              <a:xfrm>
                <a:off x="609600" y="2559050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[0]</a:t>
                </a:r>
                <a:endParaRPr lang="en-US" dirty="0"/>
              </a:p>
            </p:txBody>
          </p:sp>
          <p:sp>
            <p:nvSpPr>
              <p:cNvPr id="5" name="Rectangle 13"/>
              <p:cNvSpPr>
                <a:spLocks noChangeArrowheads="1"/>
              </p:cNvSpPr>
              <p:nvPr/>
            </p:nvSpPr>
            <p:spPr bwMode="auto">
              <a:xfrm>
                <a:off x="2209800" y="2552700"/>
                <a:ext cx="838200" cy="283464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[1]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953000" y="3486150"/>
              <a:ext cx="2057400" cy="359664"/>
              <a:chOff x="4648200" y="2565400"/>
              <a:chExt cx="3124200" cy="289814"/>
            </a:xfrm>
          </p:grpSpPr>
          <p:sp>
            <p:nvSpPr>
              <p:cNvPr id="6" name="Rectangle 12"/>
              <p:cNvSpPr>
                <a:spLocks noChangeArrowheads="1"/>
              </p:cNvSpPr>
              <p:nvPr/>
            </p:nvSpPr>
            <p:spPr bwMode="auto">
              <a:xfrm>
                <a:off x="4648200" y="2565400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[0]</a:t>
                </a:r>
                <a:endParaRPr lang="en-US" dirty="0"/>
              </a:p>
            </p:txBody>
          </p:sp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6248400" y="2565401"/>
                <a:ext cx="1524000" cy="285750"/>
              </a:xfrm>
              <a:prstGeom prst="rect">
                <a:avLst/>
              </a:prstGeom>
              <a:solidFill>
                <a:srgbClr val="E46C0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r"/>
                <a:r>
                  <a:rPr lang="en-US" dirty="0" smtClean="0"/>
                  <a:t>100</a:t>
                </a:r>
                <a:endParaRPr lang="en-US" dirty="0"/>
              </a:p>
            </p:txBody>
          </p:sp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6248400" y="2571750"/>
                <a:ext cx="838200" cy="283464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[1]</a:t>
                </a:r>
                <a:endParaRPr lang="en-US" dirty="0"/>
              </a:p>
            </p:txBody>
          </p:sp>
        </p:grpSp>
        <p:sp>
          <p:nvSpPr>
            <p:cNvPr id="9" name="Right Arrow 8"/>
            <p:cNvSpPr/>
            <p:nvPr/>
          </p:nvSpPr>
          <p:spPr>
            <a:xfrm>
              <a:off x="3505200" y="3632200"/>
              <a:ext cx="6858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3505200" y="4491736"/>
              <a:ext cx="6858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14400" y="4324350"/>
              <a:ext cx="2209800" cy="374650"/>
              <a:chOff x="609600" y="3418586"/>
              <a:chExt cx="3200400" cy="289814"/>
            </a:xfrm>
          </p:grpSpPr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609600" y="3418586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’[0]</a:t>
                </a:r>
                <a:endParaRPr lang="en-US" dirty="0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2209800" y="3422650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’[1]</a:t>
                </a:r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953000" y="4324350"/>
              <a:ext cx="3276600" cy="376936"/>
              <a:chOff x="5181600" y="3422650"/>
              <a:chExt cx="4762500" cy="288036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5181600" y="3424936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’[0]</a:t>
                </a:r>
                <a:endParaRPr lang="en-US" dirty="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781800" y="3422650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’[1]</a:t>
                </a:r>
                <a:endParaRPr lang="en-US" dirty="0"/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8343900" y="3422650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1000…000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602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71450"/>
            <a:ext cx="89154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CMAC   </a:t>
            </a:r>
            <a:r>
              <a:rPr lang="en-US" sz="2400" dirty="0" smtClean="0"/>
              <a:t>(NIST standard)</a:t>
            </a:r>
            <a:endParaRPr lang="en-US" sz="24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23900"/>
            <a:ext cx="8686800" cy="1543050"/>
          </a:xfrm>
        </p:spPr>
        <p:txBody>
          <a:bodyPr>
            <a:normAutofit/>
          </a:bodyPr>
          <a:lstStyle/>
          <a:p>
            <a:pPr marL="0" indent="0">
              <a:spcBef>
                <a:spcPct val="100000"/>
              </a:spcBef>
              <a:buNone/>
            </a:pPr>
            <a:r>
              <a:rPr lang="en-US" dirty="0" smtClean="0">
                <a:sym typeface="Symbol" charset="0"/>
              </a:rPr>
              <a:t>Variant of CBC-MAC where      key = (k, k</a:t>
            </a:r>
            <a:r>
              <a:rPr lang="en-US" baseline="-25000" dirty="0" smtClean="0">
                <a:sym typeface="Symbol" charset="0"/>
              </a:rPr>
              <a:t>1</a:t>
            </a:r>
            <a:r>
              <a:rPr lang="en-US" dirty="0" smtClean="0">
                <a:sym typeface="Symbol" charset="0"/>
              </a:rPr>
              <a:t>, k</a:t>
            </a:r>
            <a:r>
              <a:rPr lang="en-US" baseline="-25000" dirty="0" smtClean="0">
                <a:sym typeface="Symbol" charset="0"/>
              </a:rPr>
              <a:t>2</a:t>
            </a:r>
            <a:r>
              <a:rPr lang="en-US" dirty="0" smtClean="0">
                <a:sym typeface="Symbol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ym typeface="Symbol" charset="0"/>
              </a:rPr>
              <a:t>No final encryption step   </a:t>
            </a:r>
            <a:r>
              <a:rPr lang="en-US" sz="2000" dirty="0" smtClean="0">
                <a:sym typeface="Symbol" charset="0"/>
              </a:rPr>
              <a:t>(extension attack thwarted by last keyed </a:t>
            </a:r>
            <a:r>
              <a:rPr lang="en-US" sz="2000" dirty="0" err="1" smtClean="0">
                <a:sym typeface="Symbol" charset="0"/>
              </a:rPr>
              <a:t>xor</a:t>
            </a:r>
            <a:r>
              <a:rPr lang="en-US" sz="2000" dirty="0" smtClean="0">
                <a:sym typeface="Symbol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ym typeface="Symbol" charset="0"/>
              </a:rPr>
              <a:t>No dummy </a:t>
            </a:r>
            <a:r>
              <a:rPr lang="en-US" dirty="0">
                <a:sym typeface="Symbol" charset="0"/>
              </a:rPr>
              <a:t>block </a:t>
            </a:r>
            <a:r>
              <a:rPr lang="en-US" dirty="0" smtClean="0">
                <a:sym typeface="Symbol" charset="0"/>
              </a:rPr>
              <a:t>  </a:t>
            </a:r>
            <a:r>
              <a:rPr lang="en-US" sz="2000" dirty="0" smtClean="0">
                <a:sym typeface="Symbol" charset="0"/>
              </a:rPr>
              <a:t>(ambiguity resolved by use of k</a:t>
            </a:r>
            <a:r>
              <a:rPr lang="en-US" sz="2000" baseline="-25000" dirty="0" smtClean="0">
                <a:sym typeface="Symbol" charset="0"/>
              </a:rPr>
              <a:t>1</a:t>
            </a:r>
            <a:r>
              <a:rPr lang="en-US" sz="2000" dirty="0" smtClean="0">
                <a:sym typeface="Symbol" charset="0"/>
              </a:rPr>
              <a:t> or k</a:t>
            </a:r>
            <a:r>
              <a:rPr lang="en-US" sz="2000" baseline="-25000" dirty="0" smtClean="0">
                <a:sym typeface="Symbol" charset="0"/>
              </a:rPr>
              <a:t>2</a:t>
            </a:r>
            <a:r>
              <a:rPr lang="en-US" sz="2000" dirty="0">
                <a:sym typeface="Symbol" charset="0"/>
              </a:rPr>
              <a:t>)</a:t>
            </a:r>
          </a:p>
          <a:p>
            <a:pPr>
              <a:spcBef>
                <a:spcPts val="600"/>
              </a:spcBef>
            </a:pPr>
            <a:endParaRPr lang="en-US" dirty="0" smtClean="0">
              <a:sym typeface="Symbo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6195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00200" y="36195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81000" y="2495550"/>
            <a:ext cx="990600" cy="2476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828800" y="284422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2057400" y="27670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2057400" y="32766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914400" y="281940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914400" y="42481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>
            <a:off x="914400" y="3219450"/>
            <a:ext cx="9906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>
            <a:off x="2057400" y="42481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371600" y="2495550"/>
            <a:ext cx="990600" cy="2476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2667000" y="2495550"/>
            <a:ext cx="990600" cy="2476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anchor="ctr"/>
          <a:lstStyle/>
          <a:p>
            <a:r>
              <a:rPr lang="en-US" dirty="0"/>
              <a:t>m</a:t>
            </a:r>
            <a:r>
              <a:rPr lang="en-US" dirty="0" smtClean="0"/>
              <a:t>[w]</a:t>
            </a:r>
            <a:endParaRPr lang="en-US" dirty="0"/>
          </a:p>
        </p:txBody>
      </p:sp>
      <p:sp>
        <p:nvSpPr>
          <p:cNvPr id="31" name="Freeform 28"/>
          <p:cNvSpPr>
            <a:spLocks/>
          </p:cNvSpPr>
          <p:nvPr/>
        </p:nvSpPr>
        <p:spPr bwMode="auto">
          <a:xfrm>
            <a:off x="2057400" y="3219450"/>
            <a:ext cx="9906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2743200" y="36195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2971800" y="284422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4" name="Line 20"/>
          <p:cNvSpPr>
            <a:spLocks noChangeShapeType="1"/>
          </p:cNvSpPr>
          <p:nvPr/>
        </p:nvSpPr>
        <p:spPr bwMode="auto">
          <a:xfrm>
            <a:off x="3200400" y="27670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3200400" y="32766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3200400" y="42481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2350" y="2376785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⋯</a:t>
            </a:r>
            <a:endParaRPr lang="en-US" sz="2400" b="1" dirty="0"/>
          </a:p>
        </p:txBody>
      </p:sp>
      <p:sp>
        <p:nvSpPr>
          <p:cNvPr id="38" name="Text Box 53"/>
          <p:cNvSpPr txBox="1">
            <a:spLocks noChangeArrowheads="1"/>
          </p:cNvSpPr>
          <p:nvPr/>
        </p:nvSpPr>
        <p:spPr bwMode="auto">
          <a:xfrm>
            <a:off x="3149600" y="4324350"/>
            <a:ext cx="48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3200400" y="2508250"/>
            <a:ext cx="457200" cy="228600"/>
          </a:xfrm>
          <a:prstGeom prst="rect">
            <a:avLst/>
          </a:prstGeom>
          <a:solidFill>
            <a:srgbClr val="E46C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352800" y="318135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86227" y="3049885"/>
            <a:ext cx="428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105400" y="36195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6248400" y="36195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5029200" y="2495550"/>
            <a:ext cx="990600" cy="2476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6477000" y="284422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47" name="Line 20"/>
          <p:cNvSpPr>
            <a:spLocks noChangeShapeType="1"/>
          </p:cNvSpPr>
          <p:nvPr/>
        </p:nvSpPr>
        <p:spPr bwMode="auto">
          <a:xfrm>
            <a:off x="6705600" y="27670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6705600" y="32766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5562600" y="281940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7"/>
          <p:cNvSpPr>
            <a:spLocks noChangeShapeType="1"/>
          </p:cNvSpPr>
          <p:nvPr/>
        </p:nvSpPr>
        <p:spPr bwMode="auto">
          <a:xfrm>
            <a:off x="5562600" y="42481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28"/>
          <p:cNvSpPr>
            <a:spLocks/>
          </p:cNvSpPr>
          <p:nvPr/>
        </p:nvSpPr>
        <p:spPr bwMode="auto">
          <a:xfrm>
            <a:off x="5562600" y="3219450"/>
            <a:ext cx="9906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6705600" y="42481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6019800" y="2495550"/>
            <a:ext cx="990600" cy="2476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7315200" y="2495550"/>
            <a:ext cx="990600" cy="2476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[w]</a:t>
            </a:r>
            <a:endParaRPr lang="en-US" dirty="0"/>
          </a:p>
        </p:txBody>
      </p:sp>
      <p:sp>
        <p:nvSpPr>
          <p:cNvPr id="55" name="Freeform 28"/>
          <p:cNvSpPr>
            <a:spLocks/>
          </p:cNvSpPr>
          <p:nvPr/>
        </p:nvSpPr>
        <p:spPr bwMode="auto">
          <a:xfrm>
            <a:off x="6705600" y="3219450"/>
            <a:ext cx="9906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7391400" y="36195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7620000" y="284422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>
            <a:off x="7848600" y="27670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>
            <a:off x="7848600" y="32766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29"/>
          <p:cNvSpPr>
            <a:spLocks noChangeShapeType="1"/>
          </p:cNvSpPr>
          <p:nvPr/>
        </p:nvSpPr>
        <p:spPr bwMode="auto">
          <a:xfrm>
            <a:off x="7848600" y="42481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940550" y="2387600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⋯</a:t>
            </a:r>
            <a:endParaRPr lang="en-US" sz="2400" b="1" dirty="0"/>
          </a:p>
        </p:txBody>
      </p:sp>
      <p:sp>
        <p:nvSpPr>
          <p:cNvPr id="62" name="Text Box 53"/>
          <p:cNvSpPr txBox="1">
            <a:spLocks noChangeArrowheads="1"/>
          </p:cNvSpPr>
          <p:nvPr/>
        </p:nvSpPr>
        <p:spPr bwMode="auto">
          <a:xfrm>
            <a:off x="7797800" y="4324350"/>
            <a:ext cx="48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8001000" y="318135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334427" y="3049885"/>
            <a:ext cx="428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/>
              <a:t>2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495800" y="2495550"/>
            <a:ext cx="0" cy="220980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899760" y="421560"/>
              <a:ext cx="1572840" cy="515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8240" y="411840"/>
                <a:ext cx="1595880" cy="53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920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92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3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6181</TotalTime>
  <Words>403</Words>
  <Application>Microsoft Macintosh PowerPoint</Application>
  <PresentationFormat>On-screen Show (16:9)</PresentationFormat>
  <Paragraphs>92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1_Lecture</vt:lpstr>
      <vt:lpstr>2_Office Theme</vt:lpstr>
      <vt:lpstr>3_Office Theme</vt:lpstr>
      <vt:lpstr>MAC padding</vt:lpstr>
      <vt:lpstr>Recall:   ECBC-MAC</vt:lpstr>
      <vt:lpstr>What if msg. len. is not multiple of block-size? </vt:lpstr>
      <vt:lpstr>CBC MAC padding</vt:lpstr>
      <vt:lpstr>CBC MAC padding</vt:lpstr>
      <vt:lpstr>CMAC   (NIST standard)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441</cp:revision>
  <cp:lastPrinted>2012-01-15T02:09:53Z</cp:lastPrinted>
  <dcterms:created xsi:type="dcterms:W3CDTF">2010-11-06T18:36:35Z</dcterms:created>
  <dcterms:modified xsi:type="dcterms:W3CDTF">2012-02-05T22:59:49Z</dcterms:modified>
</cp:coreProperties>
</file>