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00" r:id="rId4"/>
    <p:sldId id="354" r:id="rId5"/>
    <p:sldId id="315" r:id="rId6"/>
    <p:sldId id="316" r:id="rId7"/>
    <p:sldId id="320" r:id="rId8"/>
    <p:sldId id="317" r:id="rId9"/>
    <p:sldId id="358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 we will </a:t>
            </a:r>
            <a:r>
              <a:rPr lang="en-US" baseline="0" dirty="0" smtClean="0"/>
              <a:t>talk about a new concept called collision resistance which plays an important role in ensuring message integrity.   Our end goal is to describe a very popular MAC algorithm called HMAC that is widely used in Internet protocols.  HMAC is built from collision resistant hash functions.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CBC-MAC</a:t>
            </a:r>
            <a:r>
              <a:rPr lang="en-US" baseline="0" dirty="0" smtClean="0"/>
              <a:t> used in 802.11i CCM.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2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message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far, four MAC constructions: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ECBC-MAC,  CMAC  </a:t>
            </a:r>
            <a:r>
              <a:rPr lang="en-US" dirty="0" smtClean="0"/>
              <a:t> :   commonly used with </a:t>
            </a:r>
            <a:r>
              <a:rPr lang="en-US" sz="2000" dirty="0" smtClean="0"/>
              <a:t>AES  </a:t>
            </a:r>
            <a:r>
              <a:rPr lang="en-US" sz="1800" dirty="0" smtClean="0"/>
              <a:t>(e.g. 802.11i)</a:t>
            </a:r>
            <a:r>
              <a:rPr lang="en-US" sz="2000" dirty="0" smtClean="0"/>
              <a:t>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NMAC</a:t>
            </a:r>
            <a:r>
              <a:rPr lang="en-US" dirty="0" smtClean="0"/>
              <a:t>     :   basis of HMAC  (this segment)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PMAC</a:t>
            </a:r>
            <a:r>
              <a:rPr lang="en-US" dirty="0" smtClean="0"/>
              <a:t>:   a parallel MAC 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/>
              <a:t>Carter-</a:t>
            </a:r>
            <a:r>
              <a:rPr lang="en-US" b="1" dirty="0" err="1" smtClean="0"/>
              <a:t>Wegman</a:t>
            </a:r>
            <a:r>
              <a:rPr lang="en-US" b="1" dirty="0" smtClean="0"/>
              <a:t> MAC</a:t>
            </a:r>
            <a:r>
              <a:rPr lang="en-US" dirty="0" smtClean="0"/>
              <a:t>:   built from a fast one-time MAC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8408" y="1581150"/>
            <a:ext cx="880792" cy="1676400"/>
            <a:chOff x="338408" y="1581150"/>
            <a:chExt cx="880792" cy="1676400"/>
          </a:xfrm>
        </p:grpSpPr>
        <p:sp>
          <p:nvSpPr>
            <p:cNvPr id="4" name="Left Brace 3"/>
            <p:cNvSpPr/>
            <p:nvPr/>
          </p:nvSpPr>
          <p:spPr>
            <a:xfrm>
              <a:off x="1066800" y="1581150"/>
              <a:ext cx="152400" cy="1676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408" y="2114550"/>
              <a:ext cx="772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PRFs</a:t>
              </a:r>
              <a:endParaRPr lang="en-US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" y="4476750"/>
            <a:ext cx="5911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module:   MACs from collision resistance.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" y="3435350"/>
            <a:ext cx="1380877" cy="671731"/>
            <a:chOff x="38100" y="3435350"/>
            <a:chExt cx="1380877" cy="671731"/>
          </a:xfrm>
        </p:grpSpPr>
        <p:sp>
          <p:nvSpPr>
            <p:cNvPr id="8" name="TextBox 7"/>
            <p:cNvSpPr txBox="1"/>
            <p:nvPr/>
          </p:nvSpPr>
          <p:spPr>
            <a:xfrm>
              <a:off x="38100" y="3435350"/>
              <a:ext cx="1304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andomized</a:t>
              </a:r>
            </a:p>
            <a:p>
              <a:pPr algn="ctr"/>
              <a:r>
                <a:rPr lang="en-US" dirty="0" smtClean="0"/>
                <a:t>MAC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1266577" y="3497481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49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4582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T  be a hash </a:t>
            </a:r>
            <a:r>
              <a:rPr lang="en-US" dirty="0" smtClean="0">
                <a:sym typeface="Symbol" charset="0"/>
              </a:rPr>
              <a:t>function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      </a:t>
            </a:r>
            <a:r>
              <a:rPr lang="en-US" sz="2100" dirty="0" smtClean="0">
                <a:sym typeface="Symbol" charset="0"/>
              </a:rPr>
              <a:t>(  |M| &gt;&gt; |T|  )</a:t>
            </a:r>
            <a:endParaRPr lang="en-US" sz="2100" dirty="0">
              <a:sym typeface="Symbol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dirty="0">
                <a:sym typeface="Symbol" charset="0"/>
              </a:rPr>
              <a:t>A </a:t>
            </a:r>
            <a:r>
              <a:rPr lang="en-US" b="1" u="sng" dirty="0">
                <a:sym typeface="Symbol" charset="0"/>
              </a:rPr>
              <a:t>collision</a:t>
            </a:r>
            <a:r>
              <a:rPr lang="en-US" dirty="0">
                <a:sym typeface="Symbol" charset="0"/>
              </a:rPr>
              <a:t> for H is a pair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H(m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)  =  H(m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   and  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 m</a:t>
            </a:r>
            <a:r>
              <a:rPr lang="en-US" baseline="-25000" dirty="0">
                <a:sym typeface="Symbol" charset="0"/>
              </a:rPr>
              <a:t>1</a:t>
            </a:r>
            <a:endParaRPr lang="en-US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 charset="0"/>
              </a:rPr>
              <a:t>A </a:t>
            </a:r>
            <a:r>
              <a:rPr lang="en-US" dirty="0">
                <a:sym typeface="Symbol" charset="0"/>
              </a:rPr>
              <a:t>function H is </a:t>
            </a:r>
            <a:r>
              <a:rPr lang="en-US" b="1" u="sng" dirty="0">
                <a:sym typeface="Symbol" charset="0"/>
              </a:rPr>
              <a:t>collision resistant </a:t>
            </a:r>
            <a:r>
              <a:rPr lang="en-US" dirty="0">
                <a:sym typeface="Symbol" charset="0"/>
              </a:rPr>
              <a:t>if for all </a:t>
            </a:r>
            <a:r>
              <a:rPr lang="en-US" dirty="0" smtClean="0">
                <a:sym typeface="Symbol" charset="0"/>
              </a:rPr>
              <a:t>(explicit)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 err="1" smtClean="0">
                <a:sym typeface="Symbol" charset="0"/>
              </a:rPr>
              <a:t>eff</a:t>
            </a:r>
            <a:r>
              <a:rPr lang="ja-JP" altLang="en-US" dirty="0" smtClean="0">
                <a:latin typeface="Arial"/>
                <a:sym typeface="Symbol" charset="0"/>
              </a:rPr>
              <a:t>”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err="1">
                <a:sym typeface="Symbol" charset="0"/>
              </a:rPr>
              <a:t>algs</a:t>
            </a:r>
            <a:r>
              <a:rPr lang="en-US" dirty="0">
                <a:sym typeface="Symbol" charset="0"/>
              </a:rPr>
              <a:t>. A: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    </a:t>
            </a:r>
            <a:r>
              <a:rPr lang="en-US" b="1" dirty="0" err="1" smtClean="0">
                <a:solidFill>
                  <a:srgbClr val="FF0000"/>
                </a:solidFill>
                <a:sym typeface="Symbol" charset="0"/>
              </a:rPr>
              <a:t>Adv</a:t>
            </a:r>
            <a:r>
              <a:rPr lang="en-US" b="1" baseline="-25000" dirty="0" err="1" smtClean="0">
                <a:solidFill>
                  <a:srgbClr val="FF0000"/>
                </a:solidFill>
                <a:sym typeface="Symbol" charset="0"/>
              </a:rPr>
              <a:t>CR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[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A,H]  =  </a:t>
            </a:r>
            <a:r>
              <a:rPr lang="en-US" b="1" dirty="0" err="1">
                <a:solidFill>
                  <a:srgbClr val="FF0000"/>
                </a:solidFill>
                <a:sym typeface="Symbol" charset="0"/>
              </a:rPr>
              <a:t>Pr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[ A outputs collision for H]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is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 err="1" smtClean="0">
                <a:sym typeface="Symbol" charset="0"/>
              </a:rPr>
              <a:t>neg</a:t>
            </a:r>
            <a:r>
              <a:rPr lang="ja-JP" altLang="en-US" dirty="0" smtClean="0">
                <a:latin typeface="Arial"/>
                <a:sym typeface="Symbol" charset="0"/>
              </a:rPr>
              <a:t>”</a:t>
            </a:r>
            <a:r>
              <a:rPr lang="en-US" altLang="ja-JP" dirty="0" smtClean="0">
                <a:latin typeface="Arial"/>
                <a:sym typeface="Symbol" charset="0"/>
              </a:rPr>
              <a:t>.</a:t>
            </a:r>
          </a:p>
          <a:p>
            <a:pPr>
              <a:spcBef>
                <a:spcPts val="2376"/>
              </a:spcBef>
              <a:buFontTx/>
              <a:buNone/>
            </a:pPr>
            <a:r>
              <a:rPr lang="en-US" dirty="0" smtClean="0">
                <a:sym typeface="Symbol" charset="0"/>
              </a:rPr>
              <a:t>Example:   SHA-256  (outputs 256 bits)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MACs from Collision Resistance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6106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I = (S,V)  be a MAC for </a:t>
            </a:r>
            <a:r>
              <a:rPr lang="en-US" dirty="0" smtClean="0"/>
              <a:t>short messages </a:t>
            </a:r>
            <a:r>
              <a:rPr lang="en-US" dirty="0"/>
              <a:t>over (K,M,T</a:t>
            </a:r>
            <a:r>
              <a:rPr lang="en-US" dirty="0" smtClean="0"/>
              <a:t>)     (e.g. AES)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Let  </a:t>
            </a:r>
            <a:r>
              <a:rPr lang="en-US" dirty="0"/>
              <a:t>H: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M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  </a:t>
            </a:r>
            <a:r>
              <a:rPr lang="en-US" dirty="0" err="1"/>
              <a:t>I</a:t>
            </a:r>
            <a:r>
              <a:rPr lang="en-US" baseline="30000" dirty="0" err="1"/>
              <a:t>big</a:t>
            </a:r>
            <a:r>
              <a:rPr lang="en-US" dirty="0"/>
              <a:t> = (</a:t>
            </a:r>
            <a:r>
              <a:rPr lang="en-US" dirty="0" err="1"/>
              <a:t>S</a:t>
            </a:r>
            <a:r>
              <a:rPr lang="en-US" baseline="30000" dirty="0" err="1"/>
              <a:t>big</a:t>
            </a:r>
            <a:r>
              <a:rPr lang="en-US" dirty="0"/>
              <a:t> , </a:t>
            </a:r>
            <a:r>
              <a:rPr lang="en-US" dirty="0" err="1"/>
              <a:t>V</a:t>
            </a:r>
            <a:r>
              <a:rPr lang="en-US" baseline="30000" dirty="0" err="1"/>
              <a:t>big</a:t>
            </a:r>
            <a:r>
              <a:rPr lang="en-US" dirty="0"/>
              <a:t> )    over   (K,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, T)   as: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S</a:t>
            </a:r>
            <a:r>
              <a:rPr lang="en-US" b="1" baseline="30000" dirty="0" err="1">
                <a:solidFill>
                  <a:srgbClr val="FF0000"/>
                </a:solidFill>
              </a:rPr>
              <a:t>big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k,m</a:t>
            </a:r>
            <a:r>
              <a:rPr lang="en-US" b="1" dirty="0">
                <a:solidFill>
                  <a:srgbClr val="FF0000"/>
                </a:solidFill>
              </a:rPr>
              <a:t>) = S(</a:t>
            </a:r>
            <a:r>
              <a:rPr lang="en-US" b="1" dirty="0" err="1">
                <a:solidFill>
                  <a:srgbClr val="FF0000"/>
                </a:solidFill>
              </a:rPr>
              <a:t>k,H</a:t>
            </a:r>
            <a:r>
              <a:rPr lang="en-US" b="1" dirty="0">
                <a:solidFill>
                  <a:srgbClr val="FF0000"/>
                </a:solidFill>
              </a:rPr>
              <a:t>(m))    ;    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30000" dirty="0" err="1">
                <a:solidFill>
                  <a:srgbClr val="FF0000"/>
                </a:solidFill>
              </a:rPr>
              <a:t>big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k,m,t</a:t>
            </a:r>
            <a:r>
              <a:rPr lang="en-US" b="1" dirty="0">
                <a:solidFill>
                  <a:srgbClr val="FF0000"/>
                </a:solidFill>
              </a:rPr>
              <a:t>) = V(</a:t>
            </a:r>
            <a:r>
              <a:rPr lang="en-US" b="1" dirty="0" err="1">
                <a:solidFill>
                  <a:srgbClr val="FF0000"/>
                </a:solidFill>
              </a:rPr>
              <a:t>k,H</a:t>
            </a:r>
            <a:r>
              <a:rPr lang="en-US" b="1" dirty="0">
                <a:solidFill>
                  <a:srgbClr val="FF0000"/>
                </a:solidFill>
              </a:rPr>
              <a:t>(m),t)</a:t>
            </a:r>
          </a:p>
          <a:p>
            <a:pPr marL="0" indent="0">
              <a:lnSpc>
                <a:spcPct val="130000"/>
              </a:lnSpc>
              <a:spcBef>
                <a:spcPct val="80000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</a:t>
            </a:r>
            <a:r>
              <a:rPr lang="en-US" dirty="0"/>
              <a:t>I  is a secure MAC and  H  is collision resistant </a:t>
            </a:r>
            <a:br>
              <a:rPr lang="en-US" dirty="0"/>
            </a:br>
            <a:r>
              <a:rPr lang="en-US" dirty="0"/>
              <a:t>	then     </a:t>
            </a:r>
            <a:r>
              <a:rPr lang="en-US" dirty="0" err="1"/>
              <a:t>I</a:t>
            </a:r>
            <a:r>
              <a:rPr lang="en-US" baseline="30000" dirty="0" err="1"/>
              <a:t>big</a:t>
            </a:r>
            <a:r>
              <a:rPr lang="en-US" dirty="0"/>
              <a:t>  is a secure MAC.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 smtClean="0"/>
              <a:t>Example:      S</a:t>
            </a:r>
            <a:r>
              <a:rPr lang="en-US" dirty="0"/>
              <a:t>(</a:t>
            </a:r>
            <a:r>
              <a:rPr lang="en-US" dirty="0" err="1"/>
              <a:t>k,m</a:t>
            </a:r>
            <a:r>
              <a:rPr lang="en-US" dirty="0"/>
              <a:t>) = </a:t>
            </a:r>
            <a:r>
              <a:rPr lang="en-US" dirty="0" smtClean="0"/>
              <a:t>AES</a:t>
            </a:r>
            <a:r>
              <a:rPr lang="en-US" baseline="-25000" dirty="0" smtClean="0"/>
              <a:t>2-block-cbc</a:t>
            </a:r>
            <a:r>
              <a:rPr lang="en-US" dirty="0" smtClean="0"/>
              <a:t>(</a:t>
            </a:r>
            <a:r>
              <a:rPr lang="en-US" dirty="0"/>
              <a:t>k, </a:t>
            </a:r>
            <a:r>
              <a:rPr lang="en-US" dirty="0" smtClean="0"/>
              <a:t> SHA</a:t>
            </a:r>
            <a:r>
              <a:rPr lang="en-US" dirty="0"/>
              <a:t>-256(m))   is a secure MAC.</a:t>
            </a:r>
          </a:p>
        </p:txBody>
      </p:sp>
    </p:spTree>
    <p:extLst>
      <p:ext uri="{BB962C8B-B14F-4D97-AF65-F5344CB8AC3E}">
        <p14:creationId xmlns:p14="http://schemas.microsoft.com/office/powerpoint/2010/main" val="22253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MACs from 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181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ollision resistance is necessary for security: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Suppose adversary can find  </a:t>
            </a:r>
            <a:r>
              <a:rPr lang="en-US" dirty="0">
                <a:sym typeface="Symbol" charset="0"/>
              </a:rPr>
              <a:t>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 </a:t>
            </a:r>
            <a:r>
              <a:rPr lang="en-US" dirty="0" smtClean="0">
                <a:sym typeface="Symbol" charset="0"/>
              </a:rPr>
              <a:t>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  </a:t>
            </a:r>
            <a:r>
              <a:rPr lang="en-US" dirty="0" err="1" smtClean="0">
                <a:sym typeface="Symbol" charset="0"/>
              </a:rPr>
              <a:t>s.t.</a:t>
            </a:r>
            <a:r>
              <a:rPr lang="en-US" dirty="0" smtClean="0">
                <a:sym typeface="Symbol" charset="0"/>
              </a:rPr>
              <a:t>   H(m</a:t>
            </a:r>
            <a:r>
              <a:rPr lang="en-US" baseline="-25000" dirty="0" smtClean="0">
                <a:sym typeface="Symbol" charset="0"/>
              </a:rPr>
              <a:t>0</a:t>
            </a:r>
            <a:r>
              <a:rPr lang="en-US" dirty="0" smtClean="0">
                <a:sym typeface="Symbol" charset="0"/>
              </a:rPr>
              <a:t>) = H(m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).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	Then:  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big</a:t>
            </a:r>
            <a:r>
              <a:rPr lang="en-US" dirty="0"/>
              <a:t> </a:t>
            </a:r>
            <a:r>
              <a:rPr lang="en-US" dirty="0" smtClean="0"/>
              <a:t>is insecure under a 1-chosen </a:t>
            </a:r>
            <a:r>
              <a:rPr lang="en-US" dirty="0" err="1" smtClean="0"/>
              <a:t>msg</a:t>
            </a:r>
            <a:r>
              <a:rPr lang="en-US" dirty="0" smtClean="0"/>
              <a:t> attack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step 1:  adversary asks for  t ⟵S(k, m</a:t>
            </a:r>
            <a:r>
              <a:rPr lang="en-US" baseline="-25000" dirty="0" smtClean="0">
                <a:sym typeface="Symbol" charset="0"/>
              </a:rPr>
              <a:t>0</a:t>
            </a:r>
            <a:r>
              <a:rPr lang="en-US" dirty="0" smtClean="0"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step 2:   output   (m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 , t)   as forgery</a:t>
            </a:r>
            <a:endParaRPr lang="en-US" dirty="0"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4775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8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S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big</a:t>
            </a:r>
            <a:r>
              <a:rPr lang="en-US" sz="2400" b="1" dirty="0">
                <a:solidFill>
                  <a:srgbClr val="FF0000"/>
                </a:solidFill>
              </a:rPr>
              <a:t>(k</a:t>
            </a:r>
            <a:r>
              <a:rPr lang="en-US" sz="2400" b="1" dirty="0" smtClean="0">
                <a:solidFill>
                  <a:srgbClr val="FF0000"/>
                </a:solidFill>
              </a:rPr>
              <a:t>, m</a:t>
            </a:r>
            <a:r>
              <a:rPr lang="en-US" sz="2400" b="1" dirty="0">
                <a:solidFill>
                  <a:srgbClr val="FF0000"/>
                </a:solidFill>
              </a:rPr>
              <a:t>) = S(k</a:t>
            </a:r>
            <a:r>
              <a:rPr lang="en-US" sz="2400" b="1" dirty="0" smtClean="0">
                <a:solidFill>
                  <a:srgbClr val="FF0000"/>
                </a:solidFill>
              </a:rPr>
              <a:t>, H</a:t>
            </a:r>
            <a:r>
              <a:rPr lang="en-US" sz="2400" b="1" dirty="0">
                <a:solidFill>
                  <a:srgbClr val="FF0000"/>
                </a:solidFill>
              </a:rPr>
              <a:t>(m))    ;     </a:t>
            </a:r>
            <a:r>
              <a:rPr lang="en-US" sz="2400" b="1" dirty="0" err="1">
                <a:solidFill>
                  <a:srgbClr val="FF0000"/>
                </a:solidFill>
              </a:rPr>
              <a:t>V</a:t>
            </a:r>
            <a:r>
              <a:rPr lang="en-US" sz="2400" b="1" baseline="30000" dirty="0" err="1">
                <a:solidFill>
                  <a:srgbClr val="FF0000"/>
                </a:solidFill>
              </a:rPr>
              <a:t>big</a:t>
            </a:r>
            <a:r>
              <a:rPr lang="en-US" sz="2400" b="1" dirty="0">
                <a:solidFill>
                  <a:srgbClr val="FF0000"/>
                </a:solidFill>
              </a:rPr>
              <a:t>(k</a:t>
            </a:r>
            <a:r>
              <a:rPr lang="en-US" sz="2400" b="1" dirty="0" smtClean="0">
                <a:solidFill>
                  <a:srgbClr val="FF0000"/>
                </a:solidFill>
              </a:rPr>
              <a:t>, m, t</a:t>
            </a:r>
            <a:r>
              <a:rPr lang="en-US" sz="2400" b="1" dirty="0">
                <a:solidFill>
                  <a:srgbClr val="FF0000"/>
                </a:solidFill>
              </a:rPr>
              <a:t>) = V(k</a:t>
            </a:r>
            <a:r>
              <a:rPr lang="en-US" sz="2400" b="1" dirty="0" smtClean="0">
                <a:solidFill>
                  <a:srgbClr val="FF0000"/>
                </a:solidFill>
              </a:rPr>
              <a:t>, H</a:t>
            </a:r>
            <a:r>
              <a:rPr lang="en-US" sz="2400" b="1" dirty="0">
                <a:solidFill>
                  <a:srgbClr val="FF0000"/>
                </a:solidFill>
              </a:rPr>
              <a:t>(m)</a:t>
            </a:r>
            <a:r>
              <a:rPr lang="en-US" sz="2400" b="1" dirty="0" smtClean="0">
                <a:solidFill>
                  <a:srgbClr val="FF0000"/>
                </a:solidFill>
              </a:rPr>
              <a:t>, t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9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rotecting file integrity using C.R.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52750"/>
            <a:ext cx="8458200" cy="2190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user downloads package, can verify that contents are valid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H collision resistant   ⇒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attacker cannot modify package without detection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no key needed (public verifiability),   but requires read-only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4384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6573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200" y="1428750"/>
            <a:ext cx="153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name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934200" y="819150"/>
            <a:ext cx="2057400" cy="2057400"/>
            <a:chOff x="6934200" y="1047750"/>
            <a:chExt cx="2057400" cy="2057400"/>
          </a:xfrm>
        </p:grpSpPr>
        <p:sp>
          <p:nvSpPr>
            <p:cNvPr id="16" name="Rounded Rectangle 15"/>
            <p:cNvSpPr/>
            <p:nvPr/>
          </p:nvSpPr>
          <p:spPr>
            <a:xfrm>
              <a:off x="6934200" y="1047750"/>
              <a:ext cx="2057400" cy="2057400"/>
            </a:xfrm>
            <a:prstGeom prst="round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rgbClr val="000090"/>
                  </a:solidFill>
                </a:rPr>
                <a:t>r</a:t>
              </a:r>
              <a:r>
                <a:rPr lang="en-US" sz="2400" b="1" dirty="0" smtClean="0">
                  <a:solidFill>
                    <a:srgbClr val="000090"/>
                  </a:solidFill>
                </a:rPr>
                <a:t>ead-only</a:t>
              </a:r>
              <a:r>
                <a:rPr lang="en-US" sz="2400" b="1" dirty="0">
                  <a:solidFill>
                    <a:srgbClr val="000090"/>
                  </a:solidFill>
                </a:rPr>
                <a:t/>
              </a:r>
              <a:br>
                <a:rPr lang="en-US" sz="2400" b="1" dirty="0">
                  <a:solidFill>
                    <a:srgbClr val="000090"/>
                  </a:solidFill>
                </a:rPr>
              </a:br>
              <a:r>
                <a:rPr lang="en-US" sz="2400" b="1" dirty="0" smtClean="0">
                  <a:solidFill>
                    <a:srgbClr val="000090"/>
                  </a:solidFill>
                </a:rPr>
                <a:t>public space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190750"/>
              <a:ext cx="704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0885" y="2038350"/>
              <a:ext cx="704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4800" y="2571750"/>
              <a:ext cx="707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</a:t>
              </a:r>
              <a:r>
                <a:rPr lang="en-US" sz="2000" dirty="0" err="1" smtClean="0"/>
                <a:t>F</a:t>
              </a:r>
              <a:r>
                <a:rPr lang="en-US" sz="2000" baseline="-25000" dirty="0" err="1" smtClean="0"/>
                <a:t>n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819150"/>
            <a:ext cx="260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Software packages: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5989" y="1428750"/>
            <a:ext cx="153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35789" y="1428750"/>
            <a:ext cx="153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5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6536</TotalTime>
  <Words>252</Words>
  <Application>Microsoft Macintosh PowerPoint</Application>
  <PresentationFormat>On-screen Show (16:9)</PresentationFormat>
  <Paragraphs>59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Introduction</vt:lpstr>
      <vt:lpstr>Recap: message integrity</vt:lpstr>
      <vt:lpstr>Collision Resistance</vt:lpstr>
      <vt:lpstr>MACs from Collision Resistance</vt:lpstr>
      <vt:lpstr>MACs from Collision Resistance</vt:lpstr>
      <vt:lpstr>Protecting file integrity using C.R. hash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469</cp:revision>
  <cp:lastPrinted>2012-02-04T02:16:27Z</cp:lastPrinted>
  <dcterms:created xsi:type="dcterms:W3CDTF">2010-11-06T18:36:35Z</dcterms:created>
  <dcterms:modified xsi:type="dcterms:W3CDTF">2012-02-05T22:47:59Z</dcterms:modified>
</cp:coreProperties>
</file>