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22" r:id="rId4"/>
    <p:sldId id="336" r:id="rId5"/>
    <p:sldId id="337" r:id="rId6"/>
    <p:sldId id="342" r:id="rId7"/>
    <p:sldId id="341" r:id="rId8"/>
    <p:sldId id="339" r:id="rId9"/>
    <p:sldId id="338" r:id="rId10"/>
    <p:sldId id="323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44" y="-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2:54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10889 8063 5733,'-19'0'512,"19"0"1218,0 0 128,19 0-321,1 0 65,20-19-161,18 19-128,22 0-63,19-20-322,1 20-319,19-20 224,1 20-385,-2-20-63,22 20-97,-3-20 128,3 20-448,-20 0 256,-2 0-352,-19-20 160,2 20-32,-24 0-192,-17 0-256,0 0-161,-21 0-320,2 0-544,-41 0-737,0 20-417,-20-20-896</inkml:trace>
  <inkml:trace contextRef="#ctx0" brushRef="#br0" timeOffset="352.0201">10969 8223 8295,'-99'19'64,"58"-19"1762,22 0 64,-1 0 64,40 0-673,19 0-448,1-19 128,40 19-129,18-21 1,21 21 96,20 0-384,20-19-65,-19 19-192,19-20-63,-1 20 95,-20 0-256,2 0-32,-1-20 0,-40 20 64,0 0-96,-20 0-544,1 0-321,-40 0-224,-40 0-673,0 0-768,-21 0-1218</inkml:trace>
  <inkml:trace contextRef="#ctx0" brushRef="#br0" timeOffset="907.0519">11087 7805 7046,'21'-20'769,"-42"40"96,1 0 192,1 0-417,-41 20-512,21-1 1,-40 1-33,19 0 288,-20 0 737,20 19 192,-19-19-256,19-20-160,21 19-256,20-18-225,19-2-256,0 1 161,19-20 127,41 20 97,19 0-193,1-1-192,19 2 192,0-2 257,21 1-257,-41-20 129,-1 20-449,1-20 32,-19 0-320,-19 20-577,-2-20-1409,-20 0-3844</inkml:trace>
  <inkml:trace contextRef="#ctx0" brushRef="#br0" timeOffset="2559.1464">14104 7845 9096,'20'-20'224,"-20"0"577,0 20 1185,0 0-1281,0 0 512,0 20-192,0 20-353,-20 0-127,1 19-97,-1-19-127,-20 19-129,20-19 32,1 20-96,0-40 0,-3 20-128,22-21 128,-19 1-128,19-20-224,0 0-513,0 0-544,0 0-673,19-20-1377</inkml:trace>
  <inkml:trace contextRef="#ctx0" brushRef="#br0" timeOffset="2786.1594">14104 7805 8359,'-19'0'1890,"19"0"-1505,0 0 1344,0 0-384,19 0 321,1 0-353,1 20-576,18-20 32,1 0-161,-1 0-287,21 0-129,-21-20-192,2 20 288,-3-20-576,3 20-257,-22 0-576,-19 0-1185,0 20-1794</inkml:trace>
  <inkml:trace contextRef="#ctx0" brushRef="#br0" timeOffset="3007.172">14065 8004 9833,'-21'0'897,"21"0"1024,21 0 33,18-20-512,2 20-449,-2-20-481,1 0-63,19 20-65,-19-20-352,20 1 96,-21 19 0,2 0-192,-22 0-256,-19 0-577,19 19-833,-38 1-1152,19 0-1250</inkml:trace>
  <inkml:trace contextRef="#ctx0" brushRef="#br0" timeOffset="3201.1831">13967 8223 10313,'-22'19'641,"22"-19"320,22 0 1473,16 0-1089,1-19-192,21 19-544,-19-21-129,17 21-223,-17-19-129,19 19-96,-21-20-384,1 20-449,-1 0-673,-20 0-1633,22 0-3170</inkml:trace>
  <inkml:trace contextRef="#ctx0" brushRef="#br0" timeOffset="3532.202">15017 7547 10313,'-39'0'160,"20"0"2147,-22 20-482,22 0-415,-22 20-257,22-1-224,-20 21-257,18-20 97,1 19-224,1 1-257,19-1 64,-20 1-224,20-1 0,0 1-32,0-20 1,20-1-194,-1-18-63,1-2-128,1 1-641,-2 0-256,20-20-416,-18 0-962,-1 0-2049</inkml:trace>
  <inkml:trace contextRef="#ctx0" brushRef="#br0" timeOffset="4118.2355">15176 7746 6982,'0'-20'3812,"0"20"-3268,0 20 1058,0-20 288,-19 39-97,19-19-480,-20 20-608,20 0-128,-19-1 31,-3 1-255,22 0-417,-19 0 256,19-21-256,0-19 192,0 20-224,0-20 160,19 0 128,-19-20-352,22 1 64,-3-1 32,20-20-385,-18 0 193,-1 20-32,-1 1 256,0-21-257,3 40 193,-22-20 96,0 20 225,0 20-97,0 0 192,0 0-96,0-1 64,0 1-31,-22 0-97,22 0 0,0 0-64,0-20-64,0 20 128,22-20-224,-22 0 256,38-20-352,-18 20 128,1-20-384,-2-20 512,20 20-288,-19 1 192,20-1-128,-20 20 128,-1-20-64,2 20 128,-21 20 32,20-20 32,-20 20 0,0 19-64,0-19 160,0 0-224,0 0 0,0-20-352,0 20-353,0-20-544,19 20-801,-19-20-1441,20-20-3075</inkml:trace>
  <inkml:trace contextRef="#ctx0" brushRef="#br0" timeOffset="4326.2474">15773 7587 12107,'19'-20'993,"-38"40"288,19-20 193,0 20-289,0 0 32,0-1-448,0 1-353,0 20-256,0-20-160,0 0-737,0 19-1024,0-19-1635,19 0-4707</inkml:trace>
  <inkml:trace contextRef="#ctx0" brushRef="#br0" timeOffset="4505.2577">15951 8024 12940,'-19'59'224,"-3"-19"1538,22 0-65,-19-1-95,-20 1-321,18-20-897,-18 0-288,20 19-96,-3-18-576,3-21-1282,19 19-2914</inkml:trace>
  <inkml:trace contextRef="#ctx0" brushRef="#br0" timeOffset="10530.6023">16467 7547 7334,'19'0'1794,"-19"0"-449,0 0-608,0 20 288,-19 0-96,19 20-64,0-1-161,-20 21-287,1-1-97,-3 21-192,3-21 0,19 1 97,-19-20 63,19 19-224,-20-39-96,20 20 96,0-20-224,0-20-289,0 20-223,20-40-481,-1 20-513,0-20-960</inkml:trace>
  <inkml:trace contextRef="#ctx0" brushRef="#br0" timeOffset="10777.6164">16765 7547 10313,'0'0'257,"0"0"1568,0 20-95,0 20-513,-19-1-256,-3 21-288,3 19-257,-20-19-160,18 19-32,1-19-160,1 0 1,19-21-33,0 1-32,0-20-193,-19 0-159,19 0-353,0-20-352,19 0-64,-19 0-544,0-20-1282</inkml:trace>
  <inkml:trace contextRef="#ctx0" brushRef="#br0" timeOffset="10971.6275">16368 7885 10634,'-20'-20'512,"20"20"1,20 0 1248,-1 0-768,22 0-224,-22 0-417,20 0-224,2 0-64,-3 0-192,3 20-961,-22-20-1569,1 0-3236</inkml:trace>
  <inkml:trace contextRef="#ctx0" brushRef="#br0" timeOffset="11405.6524">16943 7547 11851,'0'0'192,"0"0"641,0 20 608,0 0-384,-19 0-96,19 19-352,-21-19-385,21 0 0,-20 0-128,20 0-64,0-20-32,0 0 128,20 0 64,-20-20-96,21 0-160,-21 0 32,0-19-64,19 19 64,-19 0 0,0 0 0,0 0 0,0 20 96,0 0 0,0 0-64,0 20 192,-19 0-95,19 0-1,0 0-64,-21-1-32,21 1 0,0 0-353,0 0-576,0-20-992,21 20-1827</inkml:trace>
  <inkml:trace contextRef="#ctx0" brushRef="#br0" timeOffset="11762.6728">17280 7348 10730,'20'0'192,"1"21"2370,-1 18-704,-20 21-224,19-1-129,-19 1-512,0 39-384,-19 0-513,-1 1 96,-1 19 64,-18-20 0,-2-19 193,3-21-97,18-19-256,-20-1-64,40-18-96,-20-21-256,20 0-865,0 0-737,0-40-1409,20 20-2082</inkml:trace>
  <inkml:trace contextRef="#ctx0" brushRef="#br0" timeOffset="12065.6901">17658 7845 13612,'0'0'929,"20"0"1506,-1 0-962,22 0-672,-2 20 192,1-20-737,-1 0 32,2 0-192,17 0-288,-17 0-769,-3-20-640,3 20-1570,-41 0-6182</inkml:trace>
  <inkml:trace contextRef="#ctx0" brushRef="#br0" timeOffset="12232.6997">17757 7924 12427,'-40'20'1281,"40"-20"609,0 0 384,21 0-832,-2 0-257,1 0-609,20 0-191,18 0-481,2 0-96,1 0-833,-1 0-1602,-2 20-3010</inkml:trace>
  <inkml:trace contextRef="#ctx0" brushRef="#br0" timeOffset="12736.7285">18610 7766 10185,'0'-20'769,"0"20"352,0 0 673,0 20-545,-19-1 64,19 21-320,-20 0-256,-21 0-161,22-1-191,0 21-321,-1-20 32,-1-21 96,2 21-320,19-40 0,0 20-385,0-20-288,0 0-608,0-20-705,0 20-1377</inkml:trace>
  <inkml:trace contextRef="#ctx0" brushRef="#br0" timeOffset="12953.7409">18552 7766 9128,'0'-20'993,"0"20"1634,0 0-289,19 0-1025,1 0-64,20 0-416,-20 0-192,18 0-161,22 0-256,-19 0-160,17 0 193,-17 0-418,19-20 193,-21 20-640,0 0-161,-18 0-928,-21 20-1827,0-20-3170</inkml:trace>
  <inkml:trace contextRef="#ctx0" brushRef="#br0" timeOffset="13131.7511">18591 7905 10249,'-20'19'801,"20"-19"1057,20 0 896,-1 0-1280,22 0-385,-3-19-705,22 19 0,-19 0-480,17-20 192,-17 20-96,-2 0-192,1 0-512,-40 0-962,0 20-1793</inkml:trace>
  <inkml:trace contextRef="#ctx0" brushRef="#br0" timeOffset="13304.761">18451 8163 11659,'-19'39'736,"38"-39"738,2 0 928,-1 0-1409,18 0-224,23-19-481,-21 19-192,18 0-96,-17-20-160,19 20-801,-21-20-1025,21 20-1441</inkml:trace>
  <inkml:trace contextRef="#ctx0" brushRef="#br0" timeOffset="13606.7783">19583 7507 11627,'21'-19'480,"-42"19"2178,21 0-864,-20 0-737,-18 19 0,-3 21-224,2 0-64,-2 0-289,-19 19 65,2 1 159,18 19-287,1 1 127,-2-1-320,22 0-127,19-19-1,0 0-64,19-1-545,22-19-640,-2-1-737,21-18-2049</inkml:trace>
  <inkml:trace contextRef="#ctx0" brushRef="#br0" timeOffset="14385.8228">19623 7905 9801,'0'-40'1281,"0"40"737,-19-20 833,19 20-1186,0 0-159,0 0-834,0 0-383,0 20 575,0 20-415,0-21 95,-21 21 129,21 0-385,0 0 32,-20-1-191,20-19-97,0 0 160,0 0-64,0-20-256,0 0 288,20 0 128,1-20-128,-21 0-96,39-20-96,-20 21-32,3-21-32,-3 0 32,0 20 64,1 0-160,-1 1 96,-19 19 0,0 0-64,0 0 64,0 19 384,0 1-384,-19 20 192,19-20-64,0 0 0,0 0 64,0-1-128,0-19 161,0 0-97,19 0 160,2 0-224,-1-19 224,-1-1-352,22 0 192,-22 20-64,1-20 128,-20 20-256,0 0 0,0 0 160,0 20-224,0 0 160,0 0 224,0-1-384,0 21-225,0-20-672,0 0-672,19 0-129,2 0-1505,-1-20-1762</inkml:trace>
  <inkml:trace contextRef="#ctx0" brushRef="#br0" timeOffset="14556.8326">20120 8223 10313,'-20'59'929,"20"-39"2210,-21 20-1249,21-21-449,-20 21-352,1-20-288,0 0-705,-3 0 0,22-20-160,-19 0-576,19 0-1314,0 0-2210</inkml:trace>
  <inkml:trace contextRef="#ctx0" brushRef="#br0" timeOffset="14880.8511">20536 7746 13420,'20'0'32,"-20"0"1121,0 20 641,-20 19-481,20 1 161,-19 20-674,-22-21-223,22 21-161,-22 19-223,2-39-1,20 20-96,0-20-32,-3-21-224,22 1-353,0 0-127,22-40-65,-22 20-256,19-20-737,20 1-1248,-20-21-2596</inkml:trace>
  <inkml:trace contextRef="#ctx0" brushRef="#br0" timeOffset="15095.8634">20914 7646 14189,'19'-19'833,"-38"38"288,19 1 384,-21 20-480,-18 20 32,-2-21-288,22 41-257,-20-21-127,-2 1-97,3 19-64,16-39-288,3 20 224,19-41-320,0 21-320,-19-20-417,19-20-801,0 0-1409,0 0-2498</inkml:trace>
  <inkml:trace contextRef="#ctx0" brushRef="#br0" timeOffset="15265.8732">20495 8024 12107,'-19'0'1377,"19"0"1090,0-20-770,19 20-832,3 0 32,-3 0-513,20 20-480,2-20 320,-3 0-544,3 0-481,-22 20-1056,22-20-2596</inkml:trace>
  <inkml:trace contextRef="#ctx0" brushRef="#br0" timeOffset="15515.8875">21191 7627 16047,'39'39'416,"-18"-19"1826,-1 20-384,-20 0-289,0 19-95,-20 21-321,-1-21-416,-18 40-449,-21-19-32,21-21-64,-21 21-32,22-41-95,-3 1-450,21 0-576,1-20-929,-2 0-928,21-20-3428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2.xml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Compression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unctions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5755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   construct compression function  </a:t>
            </a:r>
            <a:r>
              <a:rPr lang="en-US" b="1" dirty="0" smtClean="0">
                <a:solidFill>
                  <a:srgbClr val="FF0000"/>
                </a:solidFill>
              </a:rPr>
              <a:t>h: T</a:t>
            </a:r>
            <a:r>
              <a:rPr lang="en-US" b="1" dirty="0">
                <a:solidFill>
                  <a:srgbClr val="FF0000"/>
                </a:solidFill>
              </a:rPr>
              <a:t> × X ⟶ T </a:t>
            </a:r>
            <a:endParaRPr lang="en-US" b="1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270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Compr</a:t>
            </a:r>
            <a:r>
              <a:rPr lang="en-US" dirty="0" smtClean="0"/>
              <a:t>. </a:t>
            </a:r>
            <a:r>
              <a:rPr lang="en-US" dirty="0" err="1"/>
              <a:t>f</a:t>
            </a:r>
            <a:r>
              <a:rPr lang="en-US" dirty="0" err="1" smtClean="0"/>
              <a:t>unc</a:t>
            </a:r>
            <a:r>
              <a:rPr lang="en-US" dirty="0" smtClean="0"/>
              <a:t>. from a 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/>
              <a:t>Davies-Meyer </a:t>
            </a:r>
            <a:r>
              <a:rPr lang="en-US" dirty="0" smtClean="0"/>
              <a:t>compression function</a:t>
            </a:r>
            <a:r>
              <a:rPr lang="en-US" b="1" dirty="0" smtClean="0">
                <a:solidFill>
                  <a:srgbClr val="FF0000"/>
                </a:solidFill>
              </a:rPr>
              <a:t>:      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inding a collision </a:t>
            </a:r>
            <a:r>
              <a:rPr lang="en-US" b="1" dirty="0" smtClean="0"/>
              <a:t>h(</a:t>
            </a:r>
            <a:r>
              <a:rPr lang="en-US" b="1" dirty="0" err="1" smtClean="0"/>
              <a:t>H,m</a:t>
            </a:r>
            <a:r>
              <a:rPr lang="en-US" b="1" dirty="0" smtClean="0"/>
              <a:t>)=h(</a:t>
            </a:r>
            <a:r>
              <a:rPr lang="en-US" b="1" dirty="0" err="1" smtClean="0"/>
              <a:t>H’,m</a:t>
            </a:r>
            <a:r>
              <a:rPr lang="en-US" b="1" dirty="0" smtClean="0"/>
              <a:t>’) 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rgbClr val="FF0000"/>
                </a:solidFill>
              </a:rPr>
              <a:t>O(2</a:t>
            </a:r>
            <a:r>
              <a:rPr lang="en-US" b="1" baseline="30000" dirty="0" smtClean="0">
                <a:solidFill>
                  <a:srgbClr val="FF0000"/>
                </a:solidFill>
              </a:rPr>
              <a:t>n/2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evaluations of (E,D).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514600" y="1809750"/>
            <a:ext cx="3784600" cy="1397000"/>
            <a:chOff x="558800" y="2546350"/>
            <a:chExt cx="3784600" cy="1397000"/>
          </a:xfrm>
        </p:grpSpPr>
        <p:grpSp>
          <p:nvGrpSpPr>
            <p:cNvPr id="26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77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346450"/>
              <a:ext cx="383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028950"/>
              <a:ext cx="507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905000" y="3486150"/>
              <a:ext cx="1828800" cy="457200"/>
              <a:chOff x="1905000" y="3486150"/>
              <a:chExt cx="1828800" cy="457200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2" idx="2"/>
              </p:cNvCxnSpPr>
              <p:nvPr/>
            </p:nvCxnSpPr>
            <p:spPr>
              <a:xfrm flipH="1" flipV="1">
                <a:off x="3733523" y="3552170"/>
                <a:ext cx="277" cy="3911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971800" y="4629150"/>
            <a:ext cx="208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2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1447"/>
            <a:ext cx="7741422" cy="216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we define     </a:t>
            </a:r>
            <a:r>
              <a:rPr lang="en-US" sz="2400" b="1" dirty="0">
                <a:solidFill>
                  <a:srgbClr val="FF0000"/>
                </a:solidFill>
              </a:rPr>
              <a:t>h(H, m) = E(m, </a:t>
            </a:r>
            <a:r>
              <a:rPr lang="en-US" sz="2400" b="1" dirty="0" smtClean="0">
                <a:solidFill>
                  <a:srgbClr val="FF0000"/>
                </a:solidFill>
              </a:rPr>
              <a:t>H)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Then the resulting h(.,.) is not collision resistant: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to build a collision </a:t>
            </a:r>
            <a:r>
              <a:rPr lang="en-US" sz="2400" dirty="0"/>
              <a:t>(</a:t>
            </a:r>
            <a:r>
              <a:rPr lang="en-US" sz="2400" dirty="0" err="1"/>
              <a:t>H,m</a:t>
            </a:r>
            <a:r>
              <a:rPr lang="en-US" sz="2400" dirty="0"/>
              <a:t>) and (</a:t>
            </a:r>
            <a:r>
              <a:rPr lang="en-US" sz="2400" dirty="0" err="1"/>
              <a:t>H’,m</a:t>
            </a:r>
            <a:r>
              <a:rPr lang="en-US" sz="2400" dirty="0"/>
              <a:t>’</a:t>
            </a:r>
            <a:r>
              <a:rPr lang="en-US" sz="2400" dirty="0" smtClean="0"/>
              <a:t>) 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choose random </a:t>
            </a:r>
            <a:r>
              <a:rPr lang="en-US" sz="2400" dirty="0" smtClean="0"/>
              <a:t>(</a:t>
            </a:r>
            <a:r>
              <a:rPr lang="en-US" sz="2400" dirty="0" err="1"/>
              <a:t>H,m,m</a:t>
            </a:r>
            <a:r>
              <a:rPr lang="en-US" sz="2400" dirty="0"/>
              <a:t>’) </a:t>
            </a:r>
            <a:r>
              <a:rPr lang="en-US" sz="2400" dirty="0" smtClean="0"/>
              <a:t>and construct H’ as follows: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653428"/>
            <a:ext cx="2302884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H’=D(m’, E(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110628"/>
            <a:ext cx="2302884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H’=E(m’, D(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567828"/>
            <a:ext cx="2263811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H’=E(m’, E(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025028"/>
            <a:ext cx="2341957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H’=D(m’, D(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70280" y="2645280"/>
              <a:ext cx="3887640" cy="40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0200" y="2638080"/>
                <a:ext cx="391032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56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block cipher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09750"/>
            <a:ext cx="85344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Miyaguchi-</a:t>
            </a:r>
            <a:r>
              <a:rPr lang="en-US" dirty="0" err="1" smtClean="0"/>
              <a:t>Preneel</a:t>
            </a:r>
            <a:r>
              <a:rPr lang="en-US" dirty="0" smtClean="0"/>
              <a:t>:       </a:t>
            </a:r>
            <a:r>
              <a:rPr lang="en-US" b="1" dirty="0">
                <a:solidFill>
                  <a:srgbClr val="FF0000"/>
                </a:solidFill>
              </a:rPr>
              <a:t>h(H, m) = E(m, H)⨁</a:t>
            </a:r>
            <a:r>
              <a:rPr lang="en-US" b="1" dirty="0" err="1" smtClean="0">
                <a:solidFill>
                  <a:srgbClr val="FF0000"/>
                </a:solidFill>
              </a:rPr>
              <a:t>H⨁m</a:t>
            </a: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/>
              <a:t> (Whirlpool)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  h(H,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m) =  E(</a:t>
            </a:r>
            <a:r>
              <a:rPr lang="en-US" b="1" dirty="0" err="1">
                <a:solidFill>
                  <a:srgbClr val="FF0000"/>
                </a:solidFill>
              </a:rPr>
              <a:t>H⨁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, m)⨁m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smtClean="0">
                <a:solidFill>
                  <a:srgbClr val="000000"/>
                </a:solidFill>
              </a:rPr>
              <a:t>total of 12 variants like this </a:t>
            </a:r>
          </a:p>
          <a:p>
            <a:pPr marL="0" indent="0">
              <a:spcBef>
                <a:spcPts val="1176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Other natural variants are insecure: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h(H, m) = E(m, H)⨁m </a:t>
            </a:r>
            <a:r>
              <a:rPr lang="en-US" dirty="0" smtClean="0">
                <a:solidFill>
                  <a:srgbClr val="000000"/>
                </a:solidFill>
              </a:rPr>
              <a:t>       (HW)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52440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</a:t>
            </a:r>
            <a:r>
              <a:rPr lang="en-US" sz="2400" b="1" dirty="0" smtClean="0"/>
              <a:t>E: {</a:t>
            </a:r>
            <a:r>
              <a:rPr lang="en-US" sz="2400" b="1" dirty="0"/>
              <a:t>0,1}</a:t>
            </a:r>
            <a:r>
              <a:rPr lang="en-US" sz="2400" b="1" baseline="30000" dirty="0"/>
              <a:t>n</a:t>
            </a:r>
            <a:r>
              <a:rPr lang="en-US" sz="2400" b="1" dirty="0"/>
              <a:t> </a:t>
            </a:r>
            <a:r>
              <a:rPr lang="en-US" sz="2400" b="1" dirty="0" smtClean="0"/>
              <a:t>× </a:t>
            </a:r>
            <a:r>
              <a:rPr lang="en-US" sz="2400" b="1" dirty="0"/>
              <a:t>{0,1}</a:t>
            </a:r>
            <a:r>
              <a:rPr lang="en-US" sz="2400" b="1" baseline="30000" dirty="0"/>
              <a:t>n</a:t>
            </a:r>
            <a:r>
              <a:rPr lang="en-US" sz="2400" b="1" dirty="0"/>
              <a:t> ⟶ {0,1}</a:t>
            </a:r>
            <a:r>
              <a:rPr lang="en-US" sz="2400" b="1" baseline="30000" dirty="0" smtClean="0"/>
              <a:t>n    </a:t>
            </a:r>
            <a:r>
              <a:rPr lang="en-US" sz="2400" dirty="0" smtClean="0"/>
              <a:t>for simplicity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43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 SHA-256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Davies-Meyer compression function</a:t>
            </a:r>
          </a:p>
          <a:p>
            <a:r>
              <a:rPr lang="en-US" dirty="0" smtClean="0"/>
              <a:t>Block cipher:   SHACAL-2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68004" y="2800350"/>
            <a:ext cx="5142396" cy="1740932"/>
            <a:chOff x="1868004" y="2800350"/>
            <a:chExt cx="5142396" cy="1740932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SHACAL-2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81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171950"/>
              <a:ext cx="140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3930650"/>
              <a:ext cx="140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0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6600" y="1873250"/>
            <a:ext cx="3886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compression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a random 2000-bit prime  p</a:t>
            </a:r>
            <a:r>
              <a:rPr lang="en-US" dirty="0"/>
              <a:t> </a:t>
            </a:r>
            <a:r>
              <a:rPr lang="en-US" dirty="0" smtClean="0"/>
              <a:t> and random  1 ≤ u, v  ≤ p</a:t>
            </a:r>
            <a:r>
              <a:rPr lang="en-US" dirty="0"/>
              <a:t> 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 </a:t>
            </a:r>
            <a:r>
              <a:rPr lang="en-US" dirty="0" err="1" smtClean="0"/>
              <a:t>m,h</a:t>
            </a:r>
            <a:r>
              <a:rPr lang="en-US" dirty="0" smtClean="0"/>
              <a:t> ∈ </a:t>
            </a:r>
            <a:r>
              <a:rPr lang="en-US" dirty="0"/>
              <a:t>{0,…,p-1</a:t>
            </a:r>
            <a:r>
              <a:rPr lang="en-US" dirty="0" smtClean="0"/>
              <a:t>}      define      </a:t>
            </a:r>
            <a:r>
              <a:rPr lang="en-US" b="1" dirty="0" smtClean="0">
                <a:solidFill>
                  <a:srgbClr val="FF0000"/>
                </a:solidFill>
              </a:rPr>
              <a:t>h(</a:t>
            </a:r>
            <a:r>
              <a:rPr lang="en-US" b="1" dirty="0" err="1" smtClean="0">
                <a:solidFill>
                  <a:srgbClr val="FF0000"/>
                </a:solidFill>
              </a:rPr>
              <a:t>H,m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err="1" smtClean="0">
                <a:solidFill>
                  <a:srgbClr val="FF0000"/>
                </a:solidFill>
              </a:rPr>
              <a:t>u</a:t>
            </a:r>
            <a:r>
              <a:rPr lang="en-US" b="1" baseline="30000" dirty="0" err="1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 ⋅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b="1" baseline="30000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(mod p)</a:t>
            </a:r>
          </a:p>
          <a:p>
            <a:pPr marL="0" indent="0">
              <a:buNone/>
            </a:pPr>
            <a:endParaRPr lang="en-US" b="1" baseline="30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Fact:</a:t>
            </a:r>
            <a:r>
              <a:rPr lang="en-US" dirty="0" smtClean="0"/>
              <a:t>   finding collision for h(.,.) is as hard as </a:t>
            </a:r>
            <a:br>
              <a:rPr lang="en-US" dirty="0" smtClean="0"/>
            </a:br>
            <a:r>
              <a:rPr lang="en-US" dirty="0" smtClean="0"/>
              <a:t>            solving “discrete-log” modulo p.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Problem:   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5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6536</TotalTime>
  <Words>418</Words>
  <Application>Microsoft Macintosh PowerPoint</Application>
  <PresentationFormat>On-screen Show (16:9)</PresentationFormat>
  <Paragraphs>67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Constructing Compression Functions</vt:lpstr>
      <vt:lpstr>The Merkle-Damgard iterated construction</vt:lpstr>
      <vt:lpstr>Compr. func. from a block cipher</vt:lpstr>
      <vt:lpstr>PowerPoint Presentation</vt:lpstr>
      <vt:lpstr>Other block cipher constructions</vt:lpstr>
      <vt:lpstr>Case study:   SHA-256</vt:lpstr>
      <vt:lpstr>Provable compression functions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2012-02-05T22:50:55Z</dcterms:modified>
</cp:coreProperties>
</file>