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40" r:id="rId4"/>
    <p:sldId id="344" r:id="rId5"/>
    <p:sldId id="343" r:id="rId6"/>
    <p:sldId id="334" r:id="rId7"/>
    <p:sldId id="346" r:id="rId8"/>
    <p:sldId id="347" r:id="rId9"/>
    <p:sldId id="350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2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 10606 5925,'0'0'1794,"-19"0"-225,19 0-127,0 0-97,0 0-512,-20 0-609,20 0 288,20 0 353,-20 0 160,19 0-128,22 20-192,19-20-1,-2 0-63,21-20-64,1 20-129,19-20-64,2 1-384,-3-1 96,21-1-64,-21 21 33,23-19-98,-3-1 194,2 20-289,-2 0 31,2-20-415,-1 20-417,-21 0-608,-18 20-930,-20-20-1537</inkml:trace>
  <inkml:trace contextRef="#ctx0" brushRef="#br0" timeOffset="423.0242">448 10785 10858,'19'20'1729,"0"-20"-1729,41 0 673,1-20 288,18 20 352,20-20 0,0 0-512,1 20-288,-1-20-289,20 0-96,1 20-32,17 0-96,-17-19-32,-1 19 224,1 0-352,-2-20-64,-19 20-321,-39 0-768,-19 0-1281,-22 0-385,0 0-2434</inkml:trace>
  <inkml:trace contextRef="#ctx0" brushRef="#br0" timeOffset="871.0498">1818 10208 15054,'-60'0'-64,"40"0"-257,20 0-255,0 0 704,0 0 993,20 0 32,20 21-416,19-21-257,1 20-191,19-2-161,20 3-32,0 20 0,-20-3 0,1 2-32,-1 1-32,-38-22 0,-22 21 32,1-21 32,-40 22 96,-19-22 193,-21 1 63,0 19-384,-39 2 225,20-2-193,0-19 160,18 0-352,1 0 128,2 0 128,-2 0-352,0-1-353,-19 1-1248,20 20-2500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44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7971 5879 7366,'0'0'897,"0"-19"1890,0 19-417,19-21-1185,2 21 161,18-20-289,-19 20-193,1 0-63,18 0-545,-20 0 97,-19 20-129,21-20 320,-21 21-383,0-2-289,-21 0 480,2 1-96,-20 0-288,-2 1-160,22-1 640,-1-20-736,-20 0 544,20 0-160,20-20 97,0-1-546,0 1 321,0 0 32,20 1 160,-1-21-64,2 20-64,-1 0-384,-1 20 704,1-20-544,1 20 0,-21 20 608,19 0-319,-19 0-258,0-20 514,0 21-353,0-2 224,-19 0 256,-2 1-383,1 0-162,1-20 546,-22 0-737,22 0 672,-1 0-352,1-20-160,19 0 64,0 20 224,0-38-576,19 17 576,1 1-224,-1-20 160,2 21-512,18-2 352,-19 21 0,1 0 0,-2 21 320,-19-21-416,0 19 160,0 21 128,0-20-192,-19 1 192,-2 17-96,1-18 64,-19-20 64,18 20-192,-18-20-192,20 0 513,19-20-514,-21 20 546,21-20-706,21 1 546,-2 0-225,20-22-161,-18 21 386,18 0-225,-19 1-225,20 19 578,-20 0-385,-20 19-1,0 1-31,0 0 160,-20 0 33,20 1 95,-40-2 64,20 0 32,1-19-320,-1 20 224,-1-20-672,21 0-225,-19 0-1185,19 0-1953</inkml:trace>
  <inkml:trace contextRef="#ctx0" brushRef="#br0" timeOffset="1500.0858">6244 7091 6470,'19'0'1281,"-19"0"1121,0 0-1537,20 0 608,1 0-672,-21 0-352,19-20 63,1 20 33,-1 0-33,3 0 65,16-20-1,-18 20-63,1-21-1,18 21 33,1-19-129,-20-1 0,19 20-255,1-19 63,-20 19 128,20-21-352,-20 21 256,18-19-512,3 19 608,-21-21-384,18 21 225,-16-19-258,16-1 130,-18 20-65,20-20 96,-1 0 0,-17 0-160,16 20 320,3-20-192,-22 1 64,20-1-128,2 20 64,-22-20 64,22 0-448,-2 0 576,-20 0-192,2 1-64,18-1 32,-19 0-32,1-1 0,-2 2 64,1-1-32,-1 1-64,2 19 64,-1-20 32,-1-1-64,0 1 193,1 1-193,-20 19-96,21-20 192,-2 1-192,-19 19-97,20-21 482,-1 1-225,-19 20-128,22-20-32,-3 20 224,-19-19-96,19-1 0,-19 20 0,20-19-385,-20 19 642,0-21-385,21 21 96,-21 0 160,19-20-192,-19 20 32,0-20-96,0 20 128,20-21 96,-20 21-288,0 0 192,0-18-32,19 18 0,-19-20 64,0 20 32,0-20-128,0 20-32,0 0 224,21 0-160,-21-20-128,0 20 288,-21 0-256,21 20 32,0-20 32,-19 20 32,-1 0 96,1-2-96,-2 3 32,1-21 160,1 20-96,-22 0-32,22 1 128,-1-21-128,1 19 129,-2-19-257,21 0 96,0 0 64,0 0-128,0-19 128,21-2-192,18 1 32,-20 0 32,22-1-33,-22 3 33,22-2-192,-22 20 577,1-20-514,-1 20 129,2 0-128,-21 20 513,0 0-193,20-2 64,-20 3 160,0-1-159,0 0-33,0 20-96,0-20 32,0-20-705,19 19-31,-19-19-1218,20 20-2210</inkml:trace>
  <inkml:trace contextRef="#ctx0" brushRef="#br0" timeOffset="2230.1276">5729 7229 8520,'0'-19'800,"0"19"2051,0 0-353,0 0-1248,0 0 447,0 19-672,0 21-384,-22-20-129,22 20 65,0 0-449,-19-1 64,19 1-128,0 0 128,0-21-384,-20 1 192,20 0-672,0-20-193,0 0-513,0 0-351,20-20-1026,-1 0-2017</inkml:trace>
  <inkml:trace contextRef="#ctx0" brushRef="#br0" timeOffset="2477.1417">5946 7150 10890,'0'0'544,"0"20"1474,-39 0-672,19 19-225,-20 1 480,1 0-512,-2-20-288,22 20 64,0-21-129,-3 1-319,22-20-193,22 0-32,-3 0 0,0 0 1,22 0-161,-2 0 32,-20 0-160,22 0-321,-2 0-320,-18 20-352,-2-20-256,1 20-705,-1-20-2050</inkml:trace>
  <inkml:trace contextRef="#ctx0" brushRef="#br0" timeOffset="2674.153">6104 7408 12716,'0'20'928,"-19"0"2372,19 0-1699,0 19 129,-19-19-257,19 20-640,0-20-321,-20 0-319,20 0-97,0-1-192,20-19-577,-20 20-1057,19-20-2914</inkml:trace>
  <inkml:trace contextRef="#ctx0" brushRef="#br0" timeOffset="4274.2445">17558 9772 11434,'0'-20'1089,"21"20"161,-2-20 1312,1 20-1281,-1 0-160,2 0-192,-1 0-256,-1 20-225,1 0-224,-20-20-63,0 20-161,0-1 192,-20-19 160,-19 19-256,18-19 0,-18 0-96,-1 0 160,20 0-128,-19 0-96,20-19 257,19 19-193,0-39-193,19 19 193,1 0 0,19-1 64,1 3-224,-20-3 192,20 21 160,-20 0-63,19 0-33,-18 0 96,-21 21-64,19-3 192,-19 3-256,-19-1 257,-2-20-257,1 20 352,-19 0-224,18-20-64,-18 0-128,20 0 129,-2 0-33,1-20-32,20 0-96,0 20 192,0-20-320,20-1 224,20-18-224,-20 19 63,20 20 65,-20-19 161,-1 19-354,1 19 321,-20-19-128,21 20-64,-21 1 160,-21-21 32,21 18 1,-20 3 223,1-21-288,-1 0 256,-1 0-192,2 0-128,19 0 128,-20 0-32,20 0-256,0 0 224,20-21-256,-1 3 160,2 18-192,-1-21 192,-20 21 0,19 0 32,-19 0 0,0 0 160,-19 21-224,-1-3 192,-1 3 32,2-1-32,-1-20-32,1 20 32,-2-20 96,21 0-64,-20 0-224,20 0 160,-19 0-32,19-20-32,0 0-64,0-1 0,19 3 160,22 18-352,-22-21 384,20 1-320,-18 20 256,-1 0-192,-1 0 32,1 20 128,-20 1 0,0-3 256,-20 3-288,1-1 224,-1 0 193,-1-20-353,2 20 256,-20-20-384,18 0 320,21-20-352,-20 20-801,20 0-864,0-20-1250,0 20-3844</inkml:trace>
  <inkml:trace contextRef="#ctx0" brushRef="#br0" timeOffset="6356.3636">16269 11321 8359,'0'0'1186,"19"0"2177,1-20-1441,-1 20-353,2-20-448,-1 0-320,18 1-257,-16-1 33,17 0-65,-20 20-255,22-20-33,-22 0-192,22 0 160,-22-20-32,0 21 128,22-1-223,-21 0 95,18-19-128,-16-2-32,16 22 96,3-21-64,-2 0 32,-20 20 32,22-19-32,-2 19 32,-20 0-160,22-20 128,-22 1-64,22 19 0,-22-20 128,1 20-256,-1-19 224,2 19 0,-1-1-160,-1-18-32,0 19 256,-19 1-128,22-2-96,-22 1-32,19 1 160,-19-2-64,19 2-64,-19 0 224,20 19-160,1-21-96,-21 1 160,20-1 32,-20 3-96,19-2-64,0-1-32,-19 21 64,0-19 64,22-1 96,-22-1-224,0 21 256,19-18-320,-19-2 160,0-1 0,19 2 160,-19-2-256,20 21 64,-20-18 160,0-2-256,0 20 128,21-21 32,-21 21-32,0 0 32,0-20-32,0 20 193,0 0-322,-21 0 129,21 0-32,-20 20 193,1 1-193,0-1 128,-3-2 32,-16 3 32,18-2 96,-1 2 161,1-1-225,20-2-224,-19-18 192,19 21-64,0-21-224,0 0 352,0 0-416,0-21 320,19 21-96,1-18-32,1-2-64,-21-1-32,20 2 96,-1-2-320,0 3 255,3 18 1,-3-20 0,0-1 225,-19 21-258,20 0 97,-20 0-160,0 0 192,21 21 128,-21-21-95,0 38 63,19-17 192,-19 19-128,0-20 96,0-2-352,20 3 128,-20-1-32,0-1-640,19-19-994,1 0-1024,-20 0-3236</inkml:trace>
  <inkml:trace contextRef="#ctx0" brushRef="#br0" timeOffset="7088.4054">15713 11500 10634,'0'-40'1313,"0"21"192,0 19 1282,0 0-1410,0 0-320,0 19-224,0 1-481,0 20 161,0-21-65,0 21 1,0 0-289,0-1-256,-20 1 128,20-20 160,0 0-288,0 0-192,0-20-225,0 0-352,0 0-256,20 0-512,-20-20-898,19 0-1921</inkml:trace>
  <inkml:trace contextRef="#ctx0" brushRef="#br0" timeOffset="7356.4208">16031 11361 8936,'38'0'3139,"-38"0"-2659,-19 0 1891,0 19-962,-22 21-320,2-19-192,-2 18-160,-17 1-353,18 0 321,1-21-161,-2 1 129,22 0-161,19 0-352,0-20 33,0 0 95,38 0 160,-16 0-256,17 0-95,21 19 127,-22-19-320,3 0 64,-2 21-385,2-21-191,-22 0-738,0 19-768,3-19-1313,-3 20-3876</inkml:trace>
  <inkml:trace contextRef="#ctx0" brushRef="#br0" timeOffset="7819.4473">16149 11679 9865,'0'0'1249,"0"-21"2146,0 21-1153,19 0-768,2-19-225,-1 19-512,-1 0-161,22 19 97,-22-19-161,20 21-223,-18-2 95,-1-19-320,-1 20 224,-19 20-192,-19-20-96,-1 0 193,-20-1-97,20 2-192,-20-2 256,1 1-224,-2 0 64,2-20 96,20 0 32,0 0-160,19 0 352,19 0-224,0 0 385,41-20 255,-21 20-383,41-20-161,-20 1 64,0 19-160,-2 0 160,-17 0-159,-3 0-129,3 0-737,-22 19-897,-19 1-1857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2.xml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HMAC:  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a MAC from SHA-256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5755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944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MAC from a </a:t>
            </a:r>
            <a:r>
              <a:rPr lang="en-US" sz="3600" dirty="0" err="1" smtClean="0"/>
              <a:t>Merkle-Damgard</a:t>
            </a:r>
            <a:r>
              <a:rPr lang="en-US" sz="3600" dirty="0" smtClean="0"/>
              <a:t> Hash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19150"/>
            <a:ext cx="8229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dirty="0">
                <a:solidFill>
                  <a:srgbClr val="FF0000"/>
                </a:solidFill>
              </a:rPr>
              <a:t>: X</a:t>
            </a:r>
            <a:r>
              <a:rPr lang="en-US" sz="2400" b="1" baseline="30000" dirty="0">
                <a:solidFill>
                  <a:srgbClr val="FF0000"/>
                </a:solidFill>
              </a:rPr>
              <a:t>≤L</a:t>
            </a:r>
            <a:r>
              <a:rPr lang="en-US" sz="2400" b="1" dirty="0">
                <a:solidFill>
                  <a:srgbClr val="FF0000"/>
                </a:solidFill>
              </a:rPr>
              <a:t> ⟶ T </a:t>
            </a:r>
            <a:r>
              <a:rPr lang="en-US" sz="2400" dirty="0" smtClean="0"/>
              <a:t>  a C.R</a:t>
            </a:r>
            <a:r>
              <a:rPr lang="en-US" sz="2400" dirty="0"/>
              <a:t>. </a:t>
            </a:r>
            <a:r>
              <a:rPr lang="en-US" sz="2400" dirty="0" err="1"/>
              <a:t>Merkle-Damgard</a:t>
            </a:r>
            <a:r>
              <a:rPr lang="en-US" sz="2400" dirty="0"/>
              <a:t> Hash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smtClean="0"/>
              <a:t>Attempt #1</a:t>
            </a:r>
            <a:r>
              <a:rPr lang="en-US" sz="2400" dirty="0" smtClean="0"/>
              <a:t>:     </a:t>
            </a:r>
            <a:r>
              <a:rPr lang="en-US" sz="2400" b="1" dirty="0" smtClean="0">
                <a:solidFill>
                  <a:srgbClr val="FF0000"/>
                </a:solidFill>
              </a:rPr>
              <a:t>S(k, m) = H( k </a:t>
            </a:r>
            <a:r>
              <a:rPr lang="en-US" sz="2000" b="1" dirty="0" err="1" smtClean="0">
                <a:solidFill>
                  <a:srgbClr val="FF0000"/>
                </a:solidFill>
              </a:rPr>
              <a:t>ll</a:t>
            </a:r>
            <a:r>
              <a:rPr lang="en-US" sz="2400" b="1" dirty="0" smtClean="0">
                <a:solidFill>
                  <a:srgbClr val="FF0000"/>
                </a:solidFill>
              </a:rPr>
              <a:t> m)</a:t>
            </a:r>
            <a:endParaRPr lang="en-US" sz="2400" dirty="0"/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smtClean="0"/>
              <a:t>This MAC is insecure because: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600450"/>
            <a:ext cx="79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k </a:t>
            </a:r>
            <a:r>
              <a:rPr lang="en-US" sz="2000" dirty="0" err="1"/>
              <a:t>ll</a:t>
            </a:r>
            <a:r>
              <a:rPr lang="en-US" sz="2400" dirty="0"/>
              <a:t> m </a:t>
            </a:r>
            <a:r>
              <a:rPr lang="en-US" sz="2400" dirty="0" err="1"/>
              <a:t>ll</a:t>
            </a:r>
            <a:r>
              <a:rPr lang="en-US" sz="2400" dirty="0"/>
              <a:t> PB </a:t>
            </a:r>
            <a:r>
              <a:rPr lang="en-US" sz="2400" dirty="0" err="1"/>
              <a:t>ll</a:t>
            </a:r>
            <a:r>
              <a:rPr lang="en-US" sz="2400" dirty="0"/>
              <a:t> w </a:t>
            </a:r>
            <a:r>
              <a:rPr lang="en-US" sz="2400" dirty="0" smtClean="0"/>
              <a:t>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93800" y="3143250"/>
            <a:ext cx="757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</a:t>
            </a:r>
            <a:r>
              <a:rPr lang="en-US" sz="2400" dirty="0" err="1"/>
              <a:t>ll</a:t>
            </a:r>
            <a:r>
              <a:rPr lang="en-US" sz="2400" dirty="0"/>
              <a:t> w </a:t>
            </a:r>
            <a:r>
              <a:rPr lang="en-US" sz="2400" dirty="0" smtClean="0"/>
              <a:t>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2698750"/>
            <a:ext cx="78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 H</a:t>
            </a:r>
            <a:r>
              <a:rPr lang="en-US" sz="2400" dirty="0"/>
              <a:t>( k </a:t>
            </a:r>
            <a:r>
              <a:rPr lang="en-US" sz="2000" dirty="0" err="1"/>
              <a:t>ll</a:t>
            </a:r>
            <a:r>
              <a:rPr lang="en-US" sz="2400" dirty="0"/>
              <a:t> m)   can compute   H( </a:t>
            </a:r>
            <a:r>
              <a:rPr lang="en-US" sz="2400" dirty="0" smtClean="0"/>
              <a:t>w </a:t>
            </a:r>
            <a:r>
              <a:rPr lang="en-US" sz="2400" dirty="0" err="1" smtClean="0"/>
              <a:t>ll</a:t>
            </a:r>
            <a:r>
              <a:rPr lang="en-US" sz="2400" dirty="0" smtClean="0"/>
              <a:t>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 for </a:t>
            </a:r>
            <a:r>
              <a:rPr lang="en-US" sz="2400" dirty="0"/>
              <a:t>any  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091285"/>
            <a:ext cx="568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Anyone can </a:t>
            </a:r>
            <a:r>
              <a:rPr lang="en-US" sz="2400" dirty="0"/>
              <a:t>compute   H( k </a:t>
            </a:r>
            <a:r>
              <a:rPr lang="en-US" sz="2000" dirty="0" err="1"/>
              <a:t>ll</a:t>
            </a:r>
            <a:r>
              <a:rPr lang="en-US" sz="2400" dirty="0"/>
              <a:t> </a:t>
            </a:r>
            <a:r>
              <a:rPr lang="en-US" sz="2400" dirty="0" smtClean="0"/>
              <a:t>m )  for </a:t>
            </a:r>
            <a:r>
              <a:rPr lang="en-US" sz="2400" dirty="0"/>
              <a:t>any  </a:t>
            </a:r>
            <a:r>
              <a:rPr lang="en-US" sz="2400" dirty="0" smtClean="0"/>
              <a:t>m.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6840" y="3674880"/>
              <a:ext cx="807840" cy="25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0" y="3665160"/>
                <a:ext cx="82656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1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4019550"/>
            <a:ext cx="77724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534400" cy="685800"/>
          </a:xfrm>
        </p:spPr>
        <p:txBody>
          <a:bodyPr>
            <a:noAutofit/>
          </a:bodyPr>
          <a:lstStyle/>
          <a:p>
            <a:r>
              <a:rPr lang="en-US" sz="4000" dirty="0">
                <a:sym typeface="Symbol" pitchFamily="18" charset="2"/>
              </a:rPr>
              <a:t>Standardized </a:t>
            </a:r>
            <a:r>
              <a:rPr lang="en-US" sz="4000" dirty="0" smtClean="0"/>
              <a:t>method:   HMAC  </a:t>
            </a:r>
            <a:r>
              <a:rPr lang="en-US" sz="2800" dirty="0" smtClean="0"/>
              <a:t>(Hash-MAC)</a:t>
            </a:r>
            <a:endParaRPr lang="en-US" sz="40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3450"/>
            <a:ext cx="8305800" cy="4000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Most widely used MAC on the Internet.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b="0" dirty="0" smtClean="0"/>
              <a:t>	H:   hash function.     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	       </a:t>
            </a:r>
            <a:r>
              <a:rPr lang="en-US" b="0" dirty="0" smtClean="0"/>
              <a:t>example</a:t>
            </a:r>
            <a:r>
              <a:rPr lang="en-US" dirty="0" smtClean="0"/>
              <a:t>:   SHA-256</a:t>
            </a:r>
            <a:r>
              <a:rPr lang="en-US" dirty="0" smtClean="0">
                <a:sym typeface="Symbol" pitchFamily="18" charset="2"/>
              </a:rPr>
              <a:t>    ;    </a:t>
            </a:r>
            <a:r>
              <a:rPr lang="en-US" b="0" dirty="0" smtClean="0">
                <a:sym typeface="Symbol" pitchFamily="18" charset="2"/>
              </a:rPr>
              <a:t>output is 256 bits</a:t>
            </a:r>
            <a:endParaRPr lang="en-US" b="0" baseline="30000" dirty="0" smtClean="0"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HMAC:       </a:t>
            </a:r>
            <a:r>
              <a:rPr lang="en-US" sz="2800" dirty="0" smtClean="0">
                <a:sym typeface="Symbol" pitchFamily="18" charset="2"/>
              </a:rPr>
              <a:t>S(</a:t>
            </a:r>
            <a:r>
              <a:rPr lang="en-US" dirty="0" smtClean="0">
                <a:sym typeface="Symbol" pitchFamily="18" charset="2"/>
              </a:rPr>
              <a:t> k, m 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=  H</a:t>
            </a:r>
            <a:r>
              <a:rPr lang="en-US" sz="3200" dirty="0" smtClean="0">
                <a:sym typeface="Symbol" pitchFamily="18" charset="2"/>
              </a:rPr>
              <a:t>(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kopad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,  </a:t>
            </a:r>
            <a:r>
              <a:rPr lang="en-US" b="1" dirty="0" smtClean="0">
                <a:sym typeface="Symbol" pitchFamily="18" charset="2"/>
              </a:rPr>
              <a:t>H( </a:t>
            </a:r>
            <a:r>
              <a:rPr lang="en-US" b="1" dirty="0" err="1" smtClean="0">
                <a:sym typeface="Symbol" pitchFamily="18" charset="2"/>
              </a:rPr>
              <a:t>kipad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ll</a:t>
            </a:r>
            <a:r>
              <a:rPr lang="en-US" b="1" dirty="0" smtClean="0">
                <a:sym typeface="Symbol" pitchFamily="18" charset="2"/>
              </a:rPr>
              <a:t> m ) 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066800" y="1891109"/>
            <a:ext cx="7315200" cy="782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HMAC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171950"/>
            <a:ext cx="8458200" cy="971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main difference:  the two keys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 are dependent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3276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2113359"/>
            <a:ext cx="31119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31178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00800" y="2724150"/>
            <a:ext cx="381794" cy="508596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34595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3016250"/>
            <a:ext cx="51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81800" y="3105150"/>
            <a:ext cx="1066800" cy="28575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 flipV="1">
            <a:off x="6781800" y="3471811"/>
            <a:ext cx="1066800" cy="28575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34849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2114550"/>
            <a:ext cx="1447800" cy="6096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1885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1873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1898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0310" y="971550"/>
            <a:ext cx="2476500" cy="1439811"/>
            <a:chOff x="260310" y="971550"/>
            <a:chExt cx="2476500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0310" y="1746250"/>
              <a:ext cx="1409700" cy="646331"/>
              <a:chOff x="38100" y="2908445"/>
              <a:chExt cx="1409700" cy="861777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8100" y="2908445"/>
                <a:ext cx="782937" cy="861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2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32575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200400" y="2800350"/>
            <a:ext cx="2971800" cy="1219200"/>
            <a:chOff x="3200400" y="2800350"/>
            <a:chExt cx="2971800" cy="1219200"/>
          </a:xfrm>
        </p:grpSpPr>
        <p:grpSp>
          <p:nvGrpSpPr>
            <p:cNvPr id="69" name="Group 68"/>
            <p:cNvGrpSpPr/>
            <p:nvPr/>
          </p:nvGrpSpPr>
          <p:grpSpPr>
            <a:xfrm>
              <a:off x="3657600" y="3373219"/>
              <a:ext cx="1409700" cy="646331"/>
              <a:chOff x="38100" y="2908445"/>
              <a:chExt cx="1409700" cy="861777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38100" y="2908445"/>
                <a:ext cx="782937" cy="861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6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/>
            <p:cNvGrpSpPr/>
            <p:nvPr/>
          </p:nvGrpSpPr>
          <p:grpSpPr>
            <a:xfrm>
              <a:off x="4000500" y="2964418"/>
              <a:ext cx="1104900" cy="369332"/>
              <a:chOff x="304800" y="2908445"/>
              <a:chExt cx="1143000" cy="492444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7234" y="2908445"/>
                <a:ext cx="184666" cy="492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4" name="Ink 83"/>
              <p14:cNvContentPartPr/>
              <p14:nvPr/>
            </p14:nvContentPartPr>
            <p14:xfrm>
              <a:off x="2040480" y="2066040"/>
              <a:ext cx="4352400" cy="22172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960" y="2053800"/>
                <a:ext cx="437652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HMAC is assumed to be a secure PRF</a:t>
            </a:r>
          </a:p>
          <a:p>
            <a:r>
              <a:rPr lang="en-US" dirty="0" smtClean="0"/>
              <a:t>Can be proven under certain PRF assumptions about h(.,.)</a:t>
            </a:r>
          </a:p>
          <a:p>
            <a:r>
              <a:rPr lang="en-US" dirty="0" smtClean="0"/>
              <a:t>Security bounds similar to NMAC</a:t>
            </a:r>
          </a:p>
          <a:p>
            <a:pPr lvl="1"/>
            <a:r>
              <a:rPr lang="en-US" dirty="0" smtClean="0"/>
              <a:t>Need  q</a:t>
            </a:r>
            <a:r>
              <a:rPr lang="en-US" baseline="30000" dirty="0" smtClean="0"/>
              <a:t>2</a:t>
            </a:r>
            <a:r>
              <a:rPr lang="en-US" dirty="0" smtClean="0"/>
              <a:t>/|T|  to be negligible    ( q &lt;&lt; |T|</a:t>
            </a:r>
            <a:r>
              <a:rPr lang="en-US" baseline="30000" dirty="0" smtClean="0"/>
              <a:t>½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TLS:    must support   HMAC-SHA1-96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6535</TotalTime>
  <Words>330</Words>
  <Application>Microsoft Macintosh PowerPoint</Application>
  <PresentationFormat>On-screen Show (16:9)</PresentationFormat>
  <Paragraphs>71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HMAC:          a MAC from SHA-256</vt:lpstr>
      <vt:lpstr>The Merkle-Damgard iterated construction</vt:lpstr>
      <vt:lpstr>MAC from a Merkle-Damgard Hash Function</vt:lpstr>
      <vt:lpstr>Standardized method:   HMAC  (Hash-MAC)</vt:lpstr>
      <vt:lpstr>HMAC in pictures</vt:lpstr>
      <vt:lpstr>HMAC properties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2012-02-06T23:25:11Z</dcterms:modified>
</cp:coreProperties>
</file>