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1"/>
  </p:notesMasterIdLst>
  <p:handoutMasterIdLst>
    <p:handoutMasterId r:id="rId12"/>
  </p:handoutMasterIdLst>
  <p:sldIdLst>
    <p:sldId id="351" r:id="rId4"/>
    <p:sldId id="352" r:id="rId5"/>
    <p:sldId id="353" r:id="rId6"/>
    <p:sldId id="356" r:id="rId7"/>
    <p:sldId id="355" r:id="rId8"/>
    <p:sldId id="357" r:id="rId9"/>
    <p:sldId id="345" r:id="rId10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1376" y="-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2-05T04:44:09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11345 13049 14253,'21'0'0,"-21"0"801,19 20 832,-19-1-223,0 22-257,20-2-417,-20 21-351,0-1-417,19-20-128,2 21 64,-21-1-225,20-18-127,-1-2-1122,1-19-768,1-20-1249</inkml:trace>
  <inkml:trace contextRef="#ctx0" brushRef="#br0" timeOffset="239.0137">11763 13069 13132,'-21'0'32,"2"19"641,-20 22 1377,17-2-641,-36 0-96,18 21-640,-20-1-289,21 1-448,-2-20 256,2 20-192,-1-39-512,20-3 288,20-18-962,0 0-415,0-18-33,20-23-352,1 20-480,-2-38-1602</inkml:trace>
  <inkml:trace contextRef="#ctx0" brushRef="#br0" timeOffset="395.0226">11583 13049 13004,'21'20'897,"-21"-1"1089,-21 22-705,-18 18 64,20 1-480,-2-1-449,-18 1-256,19-1-416,-1 1 0,21-21-257,-19 2-319,19-22-1314,0-19-1154,0 0-3138</inkml:trace>
  <inkml:trace contextRef="#ctx0" brushRef="#br0" timeOffset="546.0312">11306 13347 8135,'-20'-21'5509,"20"42"-5028,0-21 1985,0 0-1024,20 20-417,-1-20-673,22 19-96,-2-19-96,1 20-544,19-20-1442,1 0-3939</inkml:trace>
  <inkml:trace contextRef="#ctx0" brushRef="#br0" timeOffset="943.0539">12476 13148 16271,'41'0'-128,"-22"0"576,1 0 1538,-1 20-1057,3 0 128,16 20-352,-18-1-545,1 20 32,18-18-288,-20 18-417,2 1-255,-1-1-578,-1-19-704,22-20-1249,-41 19-1986</inkml:trace>
  <inkml:trace contextRef="#ctx0" brushRef="#br0" timeOffset="1183.0677">13033 13168 13773,'40'-20'224,"-40"20"737,-21 0 1217,2 20-769,-1 19-352,-21 2-288,3-2-161,-22 21-319,21-1-1,-2 1-224,-19-1-384,21-18 704,-1-2-864,20-18 383,1-21-1024,19 0-576,0-21-481,19 1-929,1-20-1538</inkml:trace>
  <inkml:trace contextRef="#ctx0" brushRef="#br0" timeOffset="1343.0768">12874 13148 12908,'19'0'320,"-19"20"1089,-19 19 129,-1 2-129,1 18-128,-22 1-576,22-1-673,-22 1 128,22-1-608,-1-19-129,1 1-224,19-23-1345,0-18-1473</inkml:trace>
  <inkml:trace contextRef="#ctx0" brushRef="#br0" timeOffset="1498.0857">12575 13426 14221,'0'0'480,"22"0"994,-22 0 480,19 0-961,20 0-129,1 19-287,-1-19-449,2 0-352,19 0-128,19 0-2627</inkml:trace>
  <inkml:trace contextRef="#ctx0" brushRef="#br0" timeOffset="1925.1101">14005 13108 14221,'39'-20'192,"-18"20"1314,-1 0 640,-1 20-929,1 1 64,1 18-448,-2 0-353,1 2-320,20 18-32,-20-19-160,19 19-160,-18-20-865,-2 2 128,20-2-416,-18-19-1025,-1-20-1922</inkml:trace>
  <inkml:trace contextRef="#ctx0" brushRef="#br0" timeOffset="2153.1231">14542 13029 13708,'0'20'225,"-21"0"2017,1 19-705,-18 1-31,-3 19-481,2 1-449,-21 20-416,20-21 129,1-20-225,-2 23-321,22-24 1,-20-17-577,18-2-1056,21-19-1571,0 0-2337</inkml:trace>
  <inkml:trace contextRef="#ctx0" brushRef="#br0" timeOffset="2337.1337">14441 13069 15182,'22'39'448,"-22"1"-416,-22 0 801,3 0 416,-20 19-384,18 1-320,-18-1-673,20-20 31,-2 23-896,1-24-832,1 2-2051</inkml:trace>
  <inkml:trace contextRef="#ctx0" brushRef="#br0" timeOffset="2511.1436">14085 13426 13324,'19'0'865,"1"0"1665,1 0-1280,18 0-322,1 19-223,-1-19-321,2 0-448,-2 21-544,1-21-3172</inkml:trace>
  <inkml:trace contextRef="#ctx0" brushRef="#br0" timeOffset="7928.4535">15534 13168 8968,'-21'-20'416,"21"1"1762,0 19 449,0 0-897,21 0-33,-21 0-608,20 19-384,-1 1 64,1 19 159,20-18-960,-20 18 545,20 1-417,-20 20-32,18-21-64,-16 0-256,17 2-353,-20-2-768,2 2 288,18-2-1506,-20-18-1344</inkml:trace>
  <inkml:trace contextRef="#ctx0" brushRef="#br0" timeOffset="8189.4684">16110 13168 11562,'0'-20'193,"-19"20"671,-3 20 1282,3 0-544,-20 20-353,-2-1-256,3 20-769,-3-18 513,2 18-865,-1-19 544,1 19-480,-2-39 256,22 20-256,-1-20-576,-1-20 159,21 0-928,0 0-769,0-20-352,21 1-545</inkml:trace>
  <inkml:trace contextRef="#ctx0" brushRef="#br0" timeOffset="8391.48">15891 13108 8584,'41'-59'2274,"-41"59"480,0 0-511,-22 20-514,22 19-576,-19 21-480,-20 0 320,18 19-961,2 0 160,-1-20 256,-21 3-800,41-3 288,-19-20 32,19-18-993,-19-3-96,19-18-128,0 0-1089,0 0-737,0-18-961</inkml:trace>
  <inkml:trace contextRef="#ctx0" brushRef="#br0" timeOffset="8537.4883">15593 13486 9384,'-20'-20'3780,"1"-1"-1314,19 21-256,19 0-544,1-19-769,20 19-128,-1 0-449,21-20 417,0 20-641,0 0 0,20-20-32,-22 20-1281,2-19-641,0 19-3235</inkml:trace>
  <inkml:trace contextRef="#ctx0" brushRef="#br1" timeOffset="13689.783">8031 13049 5765,'0'0'1537,"-20"0"33,20 0-193,0 0 97,0 0-193,0 0-64,0-20-64,0 20-192,0 0-64,0 0-96,20 0-97,-20 0 65,0 0-417,19 0 129,1-20-33,-20 20 1,21 0-193,-2 0-192,1-20 224,20 20-192,-20 0 161,-1 0-129,22 0-160,-22 0 160,1 0 64,-1 0-224,0 0 32,3 20 32,-3-20 0,0 0 32,1 20 96,1-20-288,-21 0 160,19 20 160,-19-20-224,0 20 128,0-20 64,-19 19-192,-2 1 0,1 1 96,1-21-64,0 19 0,-22 1 0,22 0 0,-20-1 129,17 2-258,-16-21 258,18 20-258,-1-20 129,2 0 65,-1 0 95,20 0-288,-19 0 128,19 0 0,0-20 0,0 20-65,0 0 130,0 0-226,0 0 193,0 0-96,19 0 64,-19 0 0,20 20 96,-1-20-192,2 0 96,-1 19 193,18-19-322,-16 0 97,-3 0 96,20 20-96,-20-20 32,3 0 32,-3 20-32,0-20 97,-19 19-162,0 2 98,20-1 159,-20-1-256,0 1 160,-20-20-32,1 20 0,0-1-64,-3-19 192,3 21-64,-20-21 192,20 20-223,-22 1 31,2-21-64,-1 18-160,1-18 160,-2 0-32,22 0 32,-1 0 128,-1 0-512,21 0-737,0 0-577,0 0-2210</inkml:trace>
  <inkml:trace contextRef="#ctx0" brushRef="#br1" timeOffset="14914.8531">9757 13049 6566,'0'-20'3299,"0"20"-1153,20 0-320,-20 0-321,0 0-480,0 0-96,0 0 0,0 0-289,0 20-31,-20-20-161,1 0-127,19 0 63,-21 0-352,1 0 224,1 0-256,0 0 64,-1 0 32,-1 0-96,2 0 193,-1-20-289,1 20 96,-3 0 224,22 0-192,-19 0-64,19 0 256,0 0-320,-19 0 288,19 0-128,0 20-96,0 0 224,0-20-96,0 19 32,0 1 1,0 1-33,0-2 128,0 1-288,0 0 160,-20-1-64,20-19 0,0 21 64,0-1 64,0-20-224,0 19 96,-21-19 0,21 0 64,0 0 32,0 0-160,21 0 0,-21 0-96,0 0 256,20-19-160,-1 19 32,0 19-160,3-19 160,-3 20 160,1 0-256,-1-1 192,2 22-192,-1-22 96,-1 21 128,0-21-64,-19 22-192,0-41 353,0 21-290,-19-21 418,19 0-193,-19 18 96,-1-18 32,-20 0-223,20 0 63,-21 0-96,22-18 224,-20 18-384,18 0 288,21 0-448,-19 0-321,19 0-736,0 0-385,0 0-1473,0 0-2242</inkml:trace>
  <inkml:trace contextRef="#ctx0" brushRef="#br1" timeOffset="15706.8984">9996 13148 6277,'-20'-19'2307,"20"19"31,0 0 1153,0 0-1665,0-21-353,20 21-480,-1-20-288,1 20 32,1 0-65,18 0-191,1 0 127,-1 0-384,2 0 161,-2 20-385,-20-20 160,-19 21 0,21-2 0,-21-19 0,0 20-31,-40 0-65,20-1-32,-21 2 32,3-21-32,-3 20 192,2-20-416,20 19 448,-2-19-416,21 0 384,0 0-448,0 0 448,0 0-160,21 0-224,18 0 192,1 20-32,-20-20 32,18 20-32,3-20 0,-2 19 32,-18 22 0,-1-22 0,-1 1 128,-19 0-224,0-1 352,0 2-191,-19-1 383,-1 1-64,-1-21 33,-18 18-257,-2-18-352,-17 0 224,18 20 288,-20-20-672,21 0-609,-2 0-384,22 21-1282,-20-21-4259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2/5/12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example with pen</a:t>
            </a:r>
            <a:r>
              <a:rPr lang="en-US" baseline="0" dirty="0" smtClean="0"/>
              <a:t> and eraser.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2/5/12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NUL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ustomXml" Target="../ink/ink2.xml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 resistance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10000" y="2535772"/>
            <a:ext cx="51054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Timing attacks on MAC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0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610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Warning:  verification timing attacks  </a:t>
            </a:r>
            <a:r>
              <a:rPr lang="en-US" sz="2200" dirty="0" smtClean="0"/>
              <a:t>[L’09]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5344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Keyczar</a:t>
            </a:r>
            <a:r>
              <a:rPr lang="en-US" dirty="0" smtClean="0"/>
              <a:t> crypto library  (Python)       </a:t>
            </a:r>
            <a:r>
              <a:rPr lang="en-US" sz="2000" dirty="0" smtClean="0"/>
              <a:t>[simplified]</a:t>
            </a:r>
            <a:endParaRPr lang="en-US" dirty="0" smtClean="0"/>
          </a:p>
          <a:p>
            <a:pPr marL="0" indent="0">
              <a:spcBef>
                <a:spcPts val="2376"/>
              </a:spcBef>
              <a:buNone/>
            </a:pPr>
            <a:r>
              <a:rPr lang="en-US" dirty="0"/>
              <a:t>	</a:t>
            </a:r>
            <a:r>
              <a:rPr lang="en-US" b="1" dirty="0" err="1" smtClean="0">
                <a:solidFill>
                  <a:srgbClr val="000090"/>
                </a:solidFill>
              </a:rPr>
              <a:t>def</a:t>
            </a:r>
            <a:r>
              <a:rPr lang="en-US" b="1" dirty="0" smtClean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000090"/>
                </a:solidFill>
              </a:rPr>
              <a:t>Verify</a:t>
            </a:r>
            <a:r>
              <a:rPr lang="en-US" b="1" dirty="0" smtClean="0">
                <a:solidFill>
                  <a:srgbClr val="000090"/>
                </a:solidFill>
              </a:rPr>
              <a:t>(key, </a:t>
            </a:r>
            <a:r>
              <a:rPr lang="en-US" b="1" dirty="0" err="1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		return </a:t>
            </a:r>
            <a:r>
              <a:rPr lang="en-US" b="1" dirty="0" smtClean="0">
                <a:solidFill>
                  <a:srgbClr val="000090"/>
                </a:solidFill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) ==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endParaRPr lang="en-US" b="1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problem:    ‘==‘   implemented as a byte-by-byte comparison</a:t>
            </a:r>
          </a:p>
          <a:p>
            <a:r>
              <a:rPr lang="en-US" dirty="0" smtClean="0"/>
              <a:t>Comparator returns false when first inequality found</a:t>
            </a:r>
          </a:p>
        </p:txBody>
      </p:sp>
    </p:spTree>
    <p:extLst>
      <p:ext uri="{BB962C8B-B14F-4D97-AF65-F5344CB8AC3E}">
        <p14:creationId xmlns:p14="http://schemas.microsoft.com/office/powerpoint/2010/main" val="256851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Warning:  verification timing attacks  </a:t>
            </a:r>
            <a:r>
              <a:rPr lang="en-US" sz="2200" dirty="0"/>
              <a:t>[L’09]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Timing attack</a:t>
            </a:r>
            <a:r>
              <a:rPr lang="en-US" dirty="0"/>
              <a:t>:   to compute tag for </a:t>
            </a:r>
            <a:r>
              <a:rPr lang="en-US" dirty="0" smtClean="0"/>
              <a:t>target message </a:t>
            </a:r>
            <a:r>
              <a:rPr lang="en-US" dirty="0"/>
              <a:t>m do:</a:t>
            </a:r>
          </a:p>
          <a:p>
            <a:pPr marL="0" indent="0">
              <a:buNone/>
            </a:pPr>
            <a:r>
              <a:rPr lang="en-US" dirty="0" smtClean="0"/>
              <a:t>Step 1:   Query </a:t>
            </a:r>
            <a:r>
              <a:rPr lang="en-US" dirty="0"/>
              <a:t>server with random tag</a:t>
            </a:r>
          </a:p>
          <a:p>
            <a:pPr marL="0" indent="0">
              <a:buNone/>
            </a:pPr>
            <a:r>
              <a:rPr lang="en-US" dirty="0" smtClean="0"/>
              <a:t>Step 2:   Loop </a:t>
            </a:r>
            <a:r>
              <a:rPr lang="en-US" dirty="0"/>
              <a:t>over all possible first </a:t>
            </a:r>
            <a:r>
              <a:rPr lang="en-US" dirty="0" smtClean="0"/>
              <a:t>bytes and query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stop when verification takes a little longer than in step 1</a:t>
            </a:r>
          </a:p>
          <a:p>
            <a:pPr marL="0" indent="0">
              <a:buNone/>
            </a:pPr>
            <a:r>
              <a:rPr lang="en-US" dirty="0" smtClean="0"/>
              <a:t>Step 3:   repeat for all tag bytes until valid tag found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742950"/>
            <a:ext cx="1282446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980709"/>
            <a:ext cx="863600" cy="9052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286000" y="1123950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781050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,  tag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0" y="89535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86000" y="1733550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6600" y="1403350"/>
            <a:ext cx="165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ccept or reject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1033849"/>
            <a:ext cx="923651" cy="644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/>
              <a:t>t</a:t>
            </a:r>
            <a:r>
              <a:rPr lang="en-US" dirty="0" smtClean="0"/>
              <a:t>arget </a:t>
            </a:r>
            <a:br>
              <a:rPr lang="en-US" dirty="0" smtClean="0"/>
            </a:br>
            <a:r>
              <a:rPr lang="en-US" dirty="0" err="1" smtClean="0"/>
              <a:t>msg</a:t>
            </a:r>
            <a:r>
              <a:rPr lang="en-US" dirty="0" smtClean="0"/>
              <a:t>  </a:t>
            </a:r>
            <a:r>
              <a:rPr lang="en-US" sz="2400" b="1" dirty="0" smtClean="0"/>
              <a:t>m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7432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6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0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448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782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1625" y="4629150"/>
            <a:ext cx="533400" cy="30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876400" y="4676040"/>
              <a:ext cx="2923560" cy="236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3440" y="4663800"/>
                <a:ext cx="294516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6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return </a:t>
            </a:r>
            <a:r>
              <a:rPr lang="en-US" b="1" dirty="0">
                <a:solidFill>
                  <a:srgbClr val="000090"/>
                </a:solidFill>
              </a:rPr>
              <a:t>false </a:t>
            </a:r>
            <a:r>
              <a:rPr lang="en-US" b="1" dirty="0" smtClean="0">
                <a:solidFill>
                  <a:srgbClr val="000090"/>
                </a:solidFill>
              </a:rPr>
              <a:t>if 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b="1" dirty="0">
                <a:solidFill>
                  <a:srgbClr val="000090"/>
                </a:solidFill>
              </a:rPr>
              <a:t>has wrong </a:t>
            </a:r>
            <a:r>
              <a:rPr lang="en-US" b="1" dirty="0" smtClean="0">
                <a:solidFill>
                  <a:srgbClr val="000090"/>
                </a:solidFill>
              </a:rPr>
              <a:t>length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result = 0        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90"/>
                </a:solidFill>
              </a:rPr>
              <a:t>for </a:t>
            </a:r>
            <a:r>
              <a:rPr lang="en-US" b="1" dirty="0">
                <a:solidFill>
                  <a:srgbClr val="000090"/>
                </a:solidFill>
              </a:rPr>
              <a:t>x, y in zip</a:t>
            </a:r>
            <a:r>
              <a:rPr lang="en-US" b="1" dirty="0" smtClean="0">
                <a:solidFill>
                  <a:srgbClr val="000090"/>
                </a:solidFill>
              </a:rPr>
              <a:t>( HMAC(</a:t>
            </a:r>
            <a:r>
              <a:rPr lang="en-US" b="1" dirty="0" err="1" smtClean="0">
                <a:solidFill>
                  <a:srgbClr val="000090"/>
                </a:solidFill>
              </a:rPr>
              <a:t>key,msg</a:t>
            </a:r>
            <a:r>
              <a:rPr lang="en-US" b="1" dirty="0" smtClean="0">
                <a:solidFill>
                  <a:srgbClr val="000090"/>
                </a:solidFill>
              </a:rPr>
              <a:t>) 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  </a:t>
            </a:r>
            <a:r>
              <a:rPr lang="en-US" b="1" dirty="0" smtClean="0">
                <a:solidFill>
                  <a:srgbClr val="000090"/>
                </a:solidFill>
              </a:rPr>
              <a:t>	       result </a:t>
            </a:r>
            <a:r>
              <a:rPr lang="en-US" b="1" dirty="0">
                <a:solidFill>
                  <a:srgbClr val="000090"/>
                </a:solidFill>
              </a:rPr>
              <a:t>|= </a:t>
            </a:r>
            <a:r>
              <a:rPr lang="en-US" b="1" dirty="0" err="1">
                <a:solidFill>
                  <a:srgbClr val="000090"/>
                </a:solidFill>
              </a:rPr>
              <a:t>ord</a:t>
            </a:r>
            <a:r>
              <a:rPr lang="en-US" b="1" dirty="0">
                <a:solidFill>
                  <a:srgbClr val="000090"/>
                </a:solidFill>
              </a:rPr>
              <a:t>(x) ^ </a:t>
            </a:r>
            <a:r>
              <a:rPr lang="en-US" b="1" dirty="0" err="1">
                <a:solidFill>
                  <a:srgbClr val="000090"/>
                </a:solidFill>
              </a:rPr>
              <a:t>ord</a:t>
            </a:r>
            <a:r>
              <a:rPr lang="en-US" b="1" dirty="0">
                <a:solidFill>
                  <a:srgbClr val="000090"/>
                </a:solidFill>
              </a:rPr>
              <a:t>(y)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</a:rPr>
              <a:t>	return </a:t>
            </a:r>
            <a:r>
              <a:rPr lang="en-US" b="1" dirty="0">
                <a:solidFill>
                  <a:srgbClr val="000090"/>
                </a:solidFill>
              </a:rPr>
              <a:t>result == </a:t>
            </a:r>
            <a:r>
              <a:rPr lang="en-US" b="1" dirty="0" smtClean="0">
                <a:solidFill>
                  <a:srgbClr val="000090"/>
                </a:solidFill>
              </a:rPr>
              <a:t>0</a:t>
            </a: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Can be difficult to ensure due to optimizing compiler.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4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Make string comparator always take same time   (Python) : 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>
                <a:solidFill>
                  <a:srgbClr val="000090"/>
                </a:solidFill>
              </a:rPr>
              <a:t>	</a:t>
            </a:r>
            <a:r>
              <a:rPr lang="en-US" b="1" dirty="0" err="1">
                <a:solidFill>
                  <a:srgbClr val="000090"/>
                </a:solidFill>
              </a:rPr>
              <a:t>def</a:t>
            </a:r>
            <a:r>
              <a:rPr lang="en-US" b="1" dirty="0">
                <a:solidFill>
                  <a:srgbClr val="000090"/>
                </a:solidFill>
              </a:rPr>
              <a:t> Verify</a:t>
            </a:r>
            <a:r>
              <a:rPr lang="en-US" b="1" dirty="0" smtClean="0">
                <a:solidFill>
                  <a:srgbClr val="000090"/>
                </a:solidFill>
              </a:rPr>
              <a:t>(key, </a:t>
            </a:r>
            <a:r>
              <a:rPr lang="en-US" b="1" dirty="0" err="1">
                <a:solidFill>
                  <a:srgbClr val="000090"/>
                </a:solidFill>
              </a:rPr>
              <a:t>msg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sig_bytes</a:t>
            </a:r>
            <a:r>
              <a:rPr lang="en-US" b="1" dirty="0">
                <a:solidFill>
                  <a:srgbClr val="000090"/>
                </a:solidFill>
              </a:rPr>
              <a:t>)</a:t>
            </a:r>
            <a:r>
              <a:rPr lang="en-US" b="1" dirty="0" smtClean="0">
                <a:solidFill>
                  <a:srgbClr val="000090"/>
                </a:solidFill>
              </a:rPr>
              <a:t>:</a:t>
            </a:r>
          </a:p>
          <a:p>
            <a:pPr marL="0" indent="0">
              <a:spcBef>
                <a:spcPts val="576"/>
              </a:spcBef>
              <a:buNone/>
            </a:pPr>
            <a:r>
              <a:rPr lang="en-US" b="1" dirty="0">
                <a:solidFill>
                  <a:srgbClr val="000090"/>
                </a:solidFill>
              </a:rPr>
              <a:t>	 </a:t>
            </a:r>
            <a:r>
              <a:rPr lang="en-US" b="1" dirty="0" smtClean="0">
                <a:solidFill>
                  <a:srgbClr val="000090"/>
                </a:solidFill>
              </a:rPr>
              <a:t>     mac = HMAC(key, </a:t>
            </a:r>
            <a:r>
              <a:rPr lang="en-US" b="1" dirty="0" err="1" smtClean="0">
                <a:solidFill>
                  <a:srgbClr val="000090"/>
                </a:solidFill>
              </a:rPr>
              <a:t>msg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90"/>
                </a:solidFill>
              </a:rPr>
              <a:t>	</a:t>
            </a:r>
            <a:r>
              <a:rPr lang="en-US" b="1" dirty="0" smtClean="0">
                <a:solidFill>
                  <a:srgbClr val="000090"/>
                </a:solidFill>
              </a:rPr>
              <a:t>      return HMAC(key, mac) =</a:t>
            </a:r>
            <a:r>
              <a:rPr lang="en-US" b="1" dirty="0">
                <a:solidFill>
                  <a:srgbClr val="000090"/>
                </a:solidFill>
              </a:rPr>
              <a:t>= </a:t>
            </a:r>
            <a:r>
              <a:rPr lang="en-US" b="1" dirty="0" smtClean="0">
                <a:solidFill>
                  <a:srgbClr val="000090"/>
                </a:solidFill>
              </a:rPr>
              <a:t>HMAC(key, </a:t>
            </a:r>
            <a:r>
              <a:rPr lang="en-US" b="1" dirty="0" err="1" smtClean="0">
                <a:solidFill>
                  <a:srgbClr val="000090"/>
                </a:solidFill>
              </a:rPr>
              <a:t>sig_bytes</a:t>
            </a:r>
            <a:r>
              <a:rPr lang="en-US" b="1" dirty="0" smtClean="0">
                <a:solidFill>
                  <a:srgbClr val="000090"/>
                </a:solidFill>
              </a:rPr>
              <a:t>)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Attacker doesn’t know values being compared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/>
              <a:t>Don’t implement crypto yourself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851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4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6537</TotalTime>
  <Words>129</Words>
  <Application>Microsoft Macintosh PowerPoint</Application>
  <PresentationFormat>On-screen Show (16:9)</PresentationFormat>
  <Paragraphs>45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1_Lecture</vt:lpstr>
      <vt:lpstr>2_Office Theme</vt:lpstr>
      <vt:lpstr>3_Office Theme</vt:lpstr>
      <vt:lpstr>Timing attacks on MAC verification</vt:lpstr>
      <vt:lpstr>Warning:  verification timing attacks  [L’09]</vt:lpstr>
      <vt:lpstr>Warning:  verification timing attacks  [L’09]</vt:lpstr>
      <vt:lpstr>Defense #1</vt:lpstr>
      <vt:lpstr>Defense #2</vt:lpstr>
      <vt:lpstr>Lesson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Vaibhav Chidrewar</cp:lastModifiedBy>
  <cp:revision>469</cp:revision>
  <cp:lastPrinted>2012-02-04T02:16:27Z</cp:lastPrinted>
  <dcterms:created xsi:type="dcterms:W3CDTF">2010-11-06T18:36:35Z</dcterms:created>
  <dcterms:modified xsi:type="dcterms:W3CDTF">2012-02-05T22:47:19Z</dcterms:modified>
</cp:coreProperties>
</file>