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ink/ink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63" r:id="rId4"/>
    <p:sldId id="382" r:id="rId5"/>
    <p:sldId id="385" r:id="rId6"/>
    <p:sldId id="388" r:id="rId7"/>
    <p:sldId id="390" r:id="rId8"/>
    <p:sldId id="389" r:id="rId9"/>
    <p:sldId id="392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12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nonce-based</a:t>
            </a:r>
            <a:r>
              <a:rPr lang="en-US" baseline="0" dirty="0" smtClean="0"/>
              <a:t> encryption adversary also specified </a:t>
            </a:r>
            <a:r>
              <a:rPr lang="en-US" baseline="0" dirty="0" err="1" smtClean="0"/>
              <a:t>nonces</a:t>
            </a:r>
            <a:r>
              <a:rPr lang="en-US" baseline="0" dirty="0" smtClean="0"/>
              <a:t> in queries.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832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73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dirty="0" smtClean="0"/>
              <a:t>authenticated encryption </a:t>
            </a:r>
            <a:r>
              <a:rPr lang="en-US" dirty="0" smtClean="0"/>
              <a:t>system (E,D) is a cipher where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As usual:     E:  K × 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×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 smtClean="0"/>
              <a:t>⟶ C</a:t>
            </a: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     		but               D:  </a:t>
            </a:r>
            <a:r>
              <a:rPr lang="en-US" dirty="0"/>
              <a:t>K × </a:t>
            </a:r>
            <a:r>
              <a:rPr lang="en-US" dirty="0" smtClean="0"/>
              <a:t>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× N </a:t>
            </a:r>
            <a:r>
              <a:rPr lang="en-US" dirty="0" smtClean="0"/>
              <a:t>⟶  M </a:t>
            </a:r>
            <a:r>
              <a:rPr lang="en-US" sz="3200" b="1" dirty="0" smtClean="0">
                <a:solidFill>
                  <a:srgbClr val="FF0000"/>
                </a:solidFill>
              </a:rPr>
              <a:t>∪</a:t>
            </a:r>
            <a:r>
              <a:rPr lang="en-US" b="1" dirty="0" smtClean="0">
                <a:solidFill>
                  <a:srgbClr val="FF0000"/>
                </a:solidFill>
              </a:rPr>
              <a:t>{⊥}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u="sng" dirty="0" smtClean="0">
                <a:solidFill>
                  <a:srgbClr val="000000"/>
                </a:solidFill>
              </a:rPr>
              <a:t>Security</a:t>
            </a:r>
            <a:r>
              <a:rPr lang="en-US" dirty="0" smtClean="0">
                <a:solidFill>
                  <a:srgbClr val="000000"/>
                </a:solidFill>
              </a:rPr>
              <a:t>:   the system must provide</a:t>
            </a: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dirty="0"/>
              <a:t>s</a:t>
            </a:r>
            <a:r>
              <a:rPr lang="en-US" dirty="0" smtClean="0"/>
              <a:t>em. security under a CPA attack,  and</a:t>
            </a: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b="1" dirty="0" err="1"/>
              <a:t>c</a:t>
            </a:r>
            <a:r>
              <a:rPr lang="en-US" b="1" dirty="0" err="1" smtClean="0"/>
              <a:t>iphertext</a:t>
            </a:r>
            <a:r>
              <a:rPr lang="en-US" b="1" dirty="0" smtClean="0"/>
              <a:t> integrity:  </a:t>
            </a:r>
            <a:br>
              <a:rPr lang="en-US" b="1" dirty="0" smtClean="0"/>
            </a:br>
            <a:r>
              <a:rPr lang="en-US" b="1" dirty="0" smtClean="0"/>
              <a:t>	   </a:t>
            </a:r>
            <a:r>
              <a:rPr lang="en-US" dirty="0" smtClean="0"/>
              <a:t>attacker cannot create new </a:t>
            </a:r>
            <a:r>
              <a:rPr lang="en-US" dirty="0" err="1" smtClean="0"/>
              <a:t>ciphertexts</a:t>
            </a:r>
            <a:r>
              <a:rPr lang="en-US" dirty="0" smtClean="0"/>
              <a:t> that decrypt properly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62084" y="2495550"/>
            <a:ext cx="2315116" cy="1027331"/>
            <a:chOff x="5943600" y="2647950"/>
            <a:chExt cx="2315116" cy="1027331"/>
          </a:xfrm>
        </p:grpSpPr>
        <p:sp>
          <p:nvSpPr>
            <p:cNvPr id="4" name="TextBox 3"/>
            <p:cNvSpPr txBox="1"/>
            <p:nvPr/>
          </p:nvSpPr>
          <p:spPr>
            <a:xfrm>
              <a:off x="7086600" y="3028950"/>
              <a:ext cx="1172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iphertext</a:t>
              </a:r>
              <a:endParaRPr lang="en-US" dirty="0" smtClean="0"/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s rejected</a:t>
              </a:r>
              <a:endParaRPr lang="en-US" dirty="0"/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5943600" y="2647950"/>
              <a:ext cx="1143000" cy="685800"/>
            </a:xfrm>
            <a:prstGeom prst="curvedConnector3">
              <a:avLst>
                <a:gd name="adj1" fmla="val 1011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824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400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  (E,D)  be a cipher with message space M.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824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</a:t>
            </a:r>
            <a:r>
              <a:rPr lang="en-US" dirty="0" smtClean="0"/>
              <a:t>(E,D)  has </a:t>
            </a:r>
            <a:r>
              <a:rPr lang="en-US" b="1" u="sng" dirty="0" err="1" smtClean="0"/>
              <a:t>ciphertext</a:t>
            </a:r>
            <a:r>
              <a:rPr lang="en-US" b="1" u="sng" dirty="0" smtClean="0"/>
              <a:t> integrity </a:t>
            </a:r>
            <a:r>
              <a:rPr lang="en-US" dirty="0" smtClean="0"/>
              <a:t>if </a:t>
            </a:r>
            <a:r>
              <a:rPr lang="en-US" dirty="0"/>
              <a:t>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rgbClr val="000090"/>
                </a:solidFill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</a:rPr>
              <a:t>CI</a:t>
            </a:r>
            <a:r>
              <a:rPr lang="en-US" dirty="0" smtClean="0">
                <a:solidFill>
                  <a:srgbClr val="000090"/>
                </a:solidFill>
              </a:rPr>
              <a:t>[</a:t>
            </a:r>
            <a:r>
              <a:rPr lang="en-US" dirty="0">
                <a:solidFill>
                  <a:srgbClr val="000090"/>
                </a:solidFill>
              </a:rPr>
              <a:t>A</a:t>
            </a:r>
            <a:r>
              <a:rPr lang="en-US" dirty="0" smtClean="0">
                <a:solidFill>
                  <a:srgbClr val="000090"/>
                </a:solidFill>
              </a:rPr>
              <a:t>,E]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/>
              <a:t>= 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Chal</a:t>
            </a:r>
            <a:r>
              <a:rPr lang="en-US" dirty="0"/>
              <a:t>. outputs 1]</a:t>
            </a:r>
            <a:r>
              <a:rPr lang="en-US" sz="3600" dirty="0"/>
              <a:t>    </a:t>
            </a:r>
            <a:r>
              <a:rPr lang="en-US" dirty="0"/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negligible.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447800" y="15811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629400" y="15811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752600" y="184666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819400" y="2247900"/>
            <a:ext cx="3810000" cy="400050"/>
            <a:chOff x="1776" y="1968"/>
            <a:chExt cx="2400" cy="336"/>
          </a:xfrm>
        </p:grpSpPr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1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charset="0"/>
                </a:rPr>
                <a:t>c</a:t>
              </a:r>
            </a:p>
          </p:txBody>
        </p:sp>
      </p:grp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762000" y="13525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743200" y="1352550"/>
            <a:ext cx="3810000" cy="400050"/>
            <a:chOff x="1776" y="1968"/>
            <a:chExt cx="2400" cy="336"/>
          </a:xfrm>
        </p:grpSpPr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2743200" y="1752600"/>
            <a:ext cx="3733800" cy="400050"/>
            <a:chOff x="1728" y="1854"/>
            <a:chExt cx="2352" cy="336"/>
          </a:xfrm>
        </p:grpSpPr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94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</a:t>
              </a:r>
              <a:r>
                <a:rPr lang="en-US" sz="2000" dirty="0" smtClean="0"/>
                <a:t>E(</a:t>
              </a:r>
              <a:r>
                <a:rPr lang="en-US" sz="2000" dirty="0"/>
                <a:t>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44563" y="3028950"/>
            <a:ext cx="4706938" cy="835818"/>
            <a:chOff x="595" y="2638"/>
            <a:chExt cx="2965" cy="702"/>
          </a:xfrm>
        </p:grpSpPr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2936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D(</a:t>
              </a:r>
              <a:r>
                <a:rPr lang="en-US" sz="2000" dirty="0" err="1"/>
                <a:t>k</a:t>
              </a:r>
              <a:r>
                <a:rPr lang="en-US" sz="2000" dirty="0" err="1" smtClean="0"/>
                <a:t>,</a:t>
              </a:r>
              <a:r>
                <a:rPr lang="en-US" sz="2000" dirty="0" err="1"/>
                <a:t>c</a:t>
              </a:r>
              <a:r>
                <a:rPr lang="en-US" sz="2000" dirty="0" smtClean="0"/>
                <a:t>) ≠⊥    </a:t>
              </a:r>
              <a:r>
                <a:rPr lang="en-US" sz="2000" dirty="0"/>
                <a:t>and  c</a:t>
              </a:r>
              <a:r>
                <a:rPr lang="en-US" sz="2000" dirty="0" smtClean="0"/>
                <a:t>  </a:t>
              </a:r>
              <a:r>
                <a:rPr lang="en-US" sz="2000" dirty="0">
                  <a:sym typeface="Symbol" charset="0"/>
                </a:rPr>
                <a:t>  { </a:t>
              </a:r>
              <a:r>
                <a:rPr lang="en-US" sz="2000" dirty="0" smtClean="0">
                  <a:sym typeface="Symbol" charset="0"/>
                </a:rPr>
                <a:t>c</a:t>
              </a:r>
              <a:r>
                <a:rPr lang="en-US" sz="2000" baseline="-25000" dirty="0" smtClean="0">
                  <a:sym typeface="Symbol" charset="0"/>
                </a:rPr>
                <a:t>1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, … , </a:t>
              </a:r>
              <a:r>
                <a:rPr lang="en-US" sz="2000" dirty="0" err="1" smtClean="0">
                  <a:sym typeface="Symbol" charset="0"/>
                </a:rPr>
                <a:t>c</a:t>
              </a:r>
              <a:r>
                <a:rPr lang="en-US" sz="2000" baseline="-25000" dirty="0" err="1" smtClean="0">
                  <a:sym typeface="Symbol" charset="0"/>
                </a:rPr>
                <a:t>q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sym typeface="Symbol" charset="0"/>
                </a:rPr>
                <a:t>b</a:t>
              </a:r>
              <a:r>
                <a:rPr lang="en-US" sz="2000" dirty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19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1200" y="2495550"/>
            <a:ext cx="349825" cy="545306"/>
            <a:chOff x="1981200" y="2419350"/>
            <a:chExt cx="349825" cy="545306"/>
          </a:xfrm>
        </p:grpSpPr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498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857788" y="135255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334000" y="1352550"/>
            <a:ext cx="900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876800" y="1733550"/>
            <a:ext cx="3797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c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410200" y="1733550"/>
            <a:ext cx="80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07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82000" cy="3733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 cipher  (</a:t>
            </a:r>
            <a:r>
              <a:rPr lang="en-US" dirty="0"/>
              <a:t>E,D)  provides </a:t>
            </a:r>
            <a:r>
              <a:rPr lang="en-US" b="1" u="sng" dirty="0" smtClean="0"/>
              <a:t>authenticated encryption</a:t>
            </a:r>
            <a:r>
              <a:rPr lang="en-US" b="1" dirty="0" smtClean="0"/>
              <a:t> (AE)</a:t>
            </a:r>
            <a:r>
              <a:rPr lang="en-US" dirty="0" smtClean="0"/>
              <a:t> if it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(1)   semantically secure under CPA,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(2</a:t>
            </a:r>
            <a:r>
              <a:rPr lang="en-US" smtClean="0"/>
              <a:t>)   has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Bad example:    CBC with rand. IV does not provide AE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D(k,</a:t>
            </a:r>
            <a:r>
              <a:rPr lang="en-US" b="1" dirty="0" smtClean="0"/>
              <a:t>⋅</a:t>
            </a:r>
            <a:r>
              <a:rPr lang="en-US" dirty="0" smtClean="0"/>
              <a:t>) never outputs  ⊥,  hence adv. easily wins CI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99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Implication 1:   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Attacker cannot fool Bob into thinking a </a:t>
            </a:r>
            <a:br>
              <a:rPr lang="en-US" dirty="0" smtClean="0"/>
            </a:br>
            <a:r>
              <a:rPr lang="en-US" dirty="0" smtClean="0"/>
              <a:t>message was sent from Alice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114550"/>
            <a:ext cx="685800" cy="7188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03835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543800" y="196215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527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28765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76400" y="1809750"/>
            <a:ext cx="2286000" cy="461665"/>
            <a:chOff x="1676400" y="2266950"/>
            <a:chExt cx="2286000" cy="461665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76400" y="2647950"/>
            <a:ext cx="2209800" cy="461665"/>
            <a:chOff x="1676400" y="3105150"/>
            <a:chExt cx="2209800" cy="46166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53000" y="1962150"/>
            <a:ext cx="2362200" cy="461665"/>
            <a:chOff x="4953000" y="2419350"/>
            <a:chExt cx="2362200" cy="46166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4400" y="2347615"/>
            <a:ext cx="2723823" cy="1512332"/>
            <a:chOff x="4724400" y="2804815"/>
            <a:chExt cx="2723823" cy="1512332"/>
          </a:xfrm>
        </p:grpSpPr>
        <p:sp>
          <p:nvSpPr>
            <p:cNvPr id="19" name="TextBox 18"/>
            <p:cNvSpPr txBox="1"/>
            <p:nvPr/>
          </p:nvSpPr>
          <p:spPr>
            <a:xfrm>
              <a:off x="4724400" y="3486150"/>
              <a:ext cx="27238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Cannot create </a:t>
              </a:r>
              <a:br>
                <a:rPr lang="en-US" sz="2400" dirty="0" smtClean="0"/>
              </a:br>
              <a:r>
                <a:rPr lang="en-US" sz="2400" dirty="0" smtClean="0"/>
                <a:t>valid   c ∉ { c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, …, 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q</a:t>
              </a:r>
              <a:r>
                <a:rPr lang="en-US" sz="2400" dirty="0" smtClean="0"/>
                <a:t> }</a:t>
              </a:r>
              <a:endParaRPr lang="en-US" sz="2400" dirty="0"/>
            </a:p>
          </p:txBody>
        </p:sp>
        <p:cxnSp>
          <p:nvCxnSpPr>
            <p:cNvPr id="21" name="Curved Connector 20"/>
            <p:cNvCxnSpPr>
              <a:stCxn id="19" idx="0"/>
              <a:endCxn id="18" idx="2"/>
            </p:cNvCxnSpPr>
            <p:nvPr/>
          </p:nvCxnSpPr>
          <p:spPr>
            <a:xfrm rot="16200000" flipV="1">
              <a:off x="5714892" y="3114729"/>
              <a:ext cx="681335" cy="61507"/>
            </a:xfrm>
            <a:prstGeom prst="curvedConnector3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2066" y="4045863"/>
            <a:ext cx="7943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⇒  if  D(</a:t>
            </a:r>
            <a:r>
              <a:rPr lang="en-US" sz="2200" dirty="0" err="1" smtClean="0"/>
              <a:t>k,c</a:t>
            </a:r>
            <a:r>
              <a:rPr lang="en-US" sz="2200" dirty="0" smtClean="0"/>
              <a:t>)</a:t>
            </a:r>
            <a:r>
              <a:rPr lang="en-US" sz="2200" dirty="0"/>
              <a:t> ≠</a:t>
            </a:r>
            <a:r>
              <a:rPr lang="en-US" sz="2200" dirty="0" smtClean="0"/>
              <a:t>⊥ Bob knows message is from someone who knows k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		</a:t>
            </a:r>
            <a:r>
              <a:rPr lang="en-US" sz="2000" dirty="0" smtClean="0"/>
              <a:t>(but message could be a replay)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781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Authenticated encryption    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Security against </a:t>
            </a:r>
            <a:r>
              <a:rPr lang="en-US" b="1" dirty="0" smtClean="0"/>
              <a:t>chosen </a:t>
            </a:r>
            <a:r>
              <a:rPr lang="en-US" b="1" dirty="0" err="1" smtClean="0"/>
              <a:t>ciphertext</a:t>
            </a:r>
            <a:r>
              <a:rPr lang="en-US" b="1" dirty="0" smtClean="0"/>
              <a:t> attacks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(next segment)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37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7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8502</TotalTime>
  <Words>173</Words>
  <Application>Microsoft Office PowerPoint</Application>
  <PresentationFormat>On-screen Show (16:9)</PresentationFormat>
  <Paragraphs>66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Definitions</vt:lpstr>
      <vt:lpstr>Goals</vt:lpstr>
      <vt:lpstr>Ciphertext integrity</vt:lpstr>
      <vt:lpstr>Authenticated encryption</vt:lpstr>
      <vt:lpstr>Implication 1:   authenticity</vt:lpstr>
      <vt:lpstr>Implication 2</vt:lpstr>
      <vt:lpstr>End of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vaichidrewar</cp:lastModifiedBy>
  <cp:revision>583</cp:revision>
  <cp:lastPrinted>2012-02-08T21:58:35Z</cp:lastPrinted>
  <dcterms:created xsi:type="dcterms:W3CDTF">2010-11-06T18:36:35Z</dcterms:created>
  <dcterms:modified xsi:type="dcterms:W3CDTF">2012-02-19T20:10:17Z</dcterms:modified>
</cp:coreProperties>
</file>