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ink/ink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3"/>
  </p:notesMasterIdLst>
  <p:handoutMasterIdLst>
    <p:handoutMasterId r:id="rId14"/>
  </p:handoutMasterIdLst>
  <p:sldIdLst>
    <p:sldId id="393" r:id="rId4"/>
    <p:sldId id="394" r:id="rId5"/>
    <p:sldId id="395" r:id="rId6"/>
    <p:sldId id="396" r:id="rId7"/>
    <p:sldId id="397" r:id="rId8"/>
    <p:sldId id="398" r:id="rId9"/>
    <p:sldId id="399" r:id="rId10"/>
    <p:sldId id="402" r:id="rId11"/>
    <p:sldId id="364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12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55:43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19716 11397 1,'3'-14'18,"-3"14"12,0 10 2,0-10-15,-4 31-1,-3-10-2,8 13-2,-8-3-3,6 10-2,-6-5 0,4 2-3,-3-2-1,2-3 0,-3-2-1,1-4-1,0-3 0,0-3-1,0-3-1,-1-2 0,3-1-3,-2-5-3,9 4-7,-3-14-23,2 12 0,-2-12 0,13 2 1</inkml:trace>
  <inkml:trace contextRef="#ctx0" brushRef="#br0" timeOffset="585.0334">19844 11791 1,'0'0'27,"7"-10"5,-7 10 0,0 0-16,0 0-2,11-4-3,-11 4-4,8 1-3,-8-1-1,15 2-1,-3-3-1,2-2 0,2-1-1,0-2 0,-1-3 0,1-2-1,1 0 1,-3-2-1,-3 1 0,-3-2 0,-1 1 1,-3-1-1,-1 3 1,-2-2 0,-2 1 0,-1 3 0,-1-2 1,-1 2 0,4 9 0,-15-11 1,5 10 0,-1 5 0,-5 2 0,0 7 1,-3 3-1,1 8 0,-1 1 1,3 4-1,1-1 0,6 3 0,3-3-1,6-3 0,3-1-2,4-5 0,7-4-3,0-5-3,9 5-8,-7-10-22,5-1 0,0-4 0,1-2 2</inkml:trace>
  <inkml:trace contextRef="#ctx0" brushRef="#br0" timeOffset="1156.0661">20369 11664 1,'4'-10'23,"-6"0"9,2 10 2,0 0-18,-18-3-1,11 15-2,-13-4-3,4 12-1,-8 0-3,4 7 0,-3-4-2,4 5 0,0-5-2,6 0 0,3-4-1,6-4-1,7-5-1,-3-10 0,21 9-2,-6-12 1,6 1-2,0-7-1,4-1-1,-4-7-1,4 3 1,-6-9-1,1 4 2,-5-6 1,-1 4 2,-3 2 2,-4 0 2,1 8 1,-6 1 2,-2 10 1,0 0 0,-1 15 0,-7 0-1,4 6 0,-5 0-2,4 4 0,-2-1-1,2-2-1,2-2-1,2-5-1,3-2-3,-2-13-2,11 18-11,-11-18-20,12 4 0,-3-5-1,3-2 7</inkml:trace>
  <inkml:trace contextRef="#ctx0" brushRef="#br0" timeOffset="1500.0858">20602 11730 18,'0'0'35,"0"0"0,5 14 0,-16-1-24,11 11-1,-7-5-5,4 7-2,0-6-1,2-1-1,-1-5 0,2-4-1,0-10 0,0 0 1,0 0-1,14-17 0,-5 3 0,0-4 0,4-2 1,2 0 0,0 2 0,2 1-1,0 2 1,2 2 0,-1 6-1,0 0-1,-1 7-2,-5-3-3,9 13-12,-9-5-18,-1 2-1,-2 1 0,-9-8 14</inkml:trace>
  <inkml:trace contextRef="#ctx0" brushRef="#br0" timeOffset="1910.1091">21046 11569 31,'0'0'37,"-5"23"1,-5-3 0,-5 0-29,9 12-1,-10-3-3,5 4-3,0-5 0,5-3 0,2-7-2,2-4 0,2-14 0,0 0 0,19-3 0,-6-9-1,3-7 1,2-3-1,3-1 0,1-3 1,1 3-1,-2 5 1,-2 3 0,-1 6 0,-4 7 1,-4 10 0,-4 8 0,-3 4 0,-4 6 0,0 2 0,0 3-3,-3-4-3,11 2-26,-4-7-8,-1-5 0,3-3-2</inkml:trace>
  <inkml:trace contextRef="#ctx0" brushRef="#br0" timeOffset="2903.1659">19891 12143 21,'9'-11'33,"-9"11"2,5 16-1,-10 1-21,9 18-1,-9 1-3,6 10-2,-3 3-2,3-2-1,-1 0-1,1-3-1,0-4 0,1-10-1,0-6-1,0-4 0,0-4-2,-2-4-1,4 2-3,-4-14-7,5 12-19,-5-12-7,6 10 2,-6-10-1</inkml:trace>
  <inkml:trace contextRef="#ctx0" brushRef="#br0" timeOffset="3382.1934">19974 12449 15,'3'-14'34,"-3"14"0,12-13 1,-5 1-21,12 12-2,-2-5-3,8 9-3,0 0-1,5 12-1,-3-3-1,3 12-1,-6 0 0,-3 0-1,-6 0 0,-5 2 0,-8 0 1,-4-7 0,-9 1 1,-4-14-1,-5-3 1,-4 2 1,-3-1-2,0-1-1,-1-10 0,1 0-5,8 12-13,-4-2-24,6-3 0,1-2-2,3-2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289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Chosen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ciphertext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attacks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03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Example chosen 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839200" cy="4400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dversary has </a:t>
            </a:r>
            <a:r>
              <a:rPr lang="en-US" dirty="0" err="1" smtClean="0"/>
              <a:t>ciphertext</a:t>
            </a:r>
            <a:r>
              <a:rPr lang="en-US" dirty="0" smtClean="0"/>
              <a:t>  c  that it wants to decrypt</a:t>
            </a:r>
          </a:p>
          <a:p>
            <a:pPr marL="228600" indent="-228600">
              <a:spcBef>
                <a:spcPts val="1824"/>
              </a:spcBef>
            </a:pPr>
            <a:r>
              <a:rPr lang="en-US" dirty="0" smtClean="0"/>
              <a:t>Often, adv. can fool server into decrypting </a:t>
            </a:r>
            <a:r>
              <a:rPr lang="en-US" b="1" dirty="0" smtClean="0"/>
              <a:t>certain</a:t>
            </a:r>
            <a:r>
              <a:rPr lang="en-US" dirty="0" smtClean="0"/>
              <a:t> </a:t>
            </a:r>
            <a:r>
              <a:rPr lang="en-US" dirty="0" err="1" smtClean="0"/>
              <a:t>ciphertexts</a:t>
            </a:r>
            <a:r>
              <a:rPr lang="en-US" dirty="0" smtClean="0"/>
              <a:t>  </a:t>
            </a:r>
            <a:r>
              <a:rPr lang="en-US" sz="2000" dirty="0" smtClean="0"/>
              <a:t>(not c)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Often, adversary can learn partial information about plaintext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038350"/>
            <a:ext cx="816591" cy="1066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95400" y="2114550"/>
            <a:ext cx="3733800" cy="457200"/>
            <a:chOff x="1371600" y="3486150"/>
            <a:chExt cx="3733800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057400" y="3486150"/>
              <a:ext cx="2209800" cy="381000"/>
              <a:chOff x="2057400" y="3257550"/>
              <a:chExt cx="2209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dest</a:t>
                </a:r>
                <a:r>
                  <a:rPr lang="en-US" dirty="0" smtClean="0"/>
                  <a:t> = 25        data</a:t>
                </a:r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324600" y="2114550"/>
            <a:ext cx="990600" cy="381000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257175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2190750"/>
            <a:ext cx="685800" cy="718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190750"/>
            <a:ext cx="685800" cy="7188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3886200"/>
            <a:ext cx="816591" cy="10668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19200" y="3962400"/>
            <a:ext cx="3733800" cy="457200"/>
            <a:chOff x="1371600" y="3486150"/>
            <a:chExt cx="3733800" cy="457200"/>
          </a:xfrm>
        </p:grpSpPr>
        <p:sp>
          <p:nvSpPr>
            <p:cNvPr id="20" name="Rectangle 19"/>
            <p:cNvSpPr/>
            <p:nvPr/>
          </p:nvSpPr>
          <p:spPr>
            <a:xfrm>
              <a:off x="2057400" y="34861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TCP/IP packet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6019800" y="44196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4038600"/>
            <a:ext cx="685800" cy="7188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038600"/>
            <a:ext cx="685800" cy="71886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553200" y="3962400"/>
            <a:ext cx="6858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63400" y="4363819"/>
            <a:ext cx="1116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valid </a:t>
            </a:r>
            <a:br>
              <a:rPr lang="en-US" dirty="0" smtClean="0"/>
            </a:br>
            <a:r>
              <a:rPr lang="en-US" dirty="0" smtClean="0"/>
              <a:t>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96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409575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Adversary’s </a:t>
            </a:r>
            <a:r>
              <a:rPr lang="en-US" b="1" dirty="0"/>
              <a:t>power</a:t>
            </a:r>
            <a:r>
              <a:rPr lang="en-US" dirty="0"/>
              <a:t>:    </a:t>
            </a:r>
            <a:r>
              <a:rPr lang="en-US" dirty="0" smtClean="0"/>
              <a:t>both CPA and CCA</a:t>
            </a:r>
            <a:endParaRPr lang="en-US" dirty="0"/>
          </a:p>
          <a:p>
            <a:r>
              <a:rPr lang="en-US" dirty="0"/>
              <a:t>Can obtain the encryption of arbitrary messages of his </a:t>
            </a:r>
            <a:r>
              <a:rPr lang="en-US" dirty="0" smtClean="0"/>
              <a:t>choice</a:t>
            </a:r>
          </a:p>
          <a:p>
            <a:r>
              <a:rPr lang="en-US" dirty="0" smtClean="0"/>
              <a:t>Can decrypt any </a:t>
            </a:r>
            <a:r>
              <a:rPr lang="en-US" dirty="0" err="1" smtClean="0"/>
              <a:t>ciphertext</a:t>
            </a:r>
            <a:r>
              <a:rPr lang="en-US" dirty="0" smtClean="0"/>
              <a:t> of his choice, other than challenge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(conservative modeling of real life)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Adversary’s goal</a:t>
            </a:r>
            <a:r>
              <a:rPr lang="en-US" dirty="0"/>
              <a:t>:    Break sematic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6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Chosen </a:t>
            </a:r>
            <a:r>
              <a:rPr lang="en-US" sz="3600" dirty="0" err="1" smtClean="0"/>
              <a:t>ciphertext</a:t>
            </a:r>
            <a:r>
              <a:rPr lang="en-US" sz="3600" dirty="0" smtClean="0"/>
              <a:t> security:  definition</a:t>
            </a:r>
            <a:endParaRPr lang="en-US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66750"/>
            <a:ext cx="8686800" cy="76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astellar" pitchFamily="18" charset="0"/>
              </a:rPr>
              <a:t>E </a:t>
            </a:r>
            <a:r>
              <a:rPr lang="en-US" dirty="0"/>
              <a:t>= (E,D) </a:t>
            </a:r>
            <a:r>
              <a:rPr lang="en-US" dirty="0" smtClean="0"/>
              <a:t> </a:t>
            </a:r>
            <a:r>
              <a:rPr lang="en-US" dirty="0"/>
              <a:t>cipher defined over  (K,M,C</a:t>
            </a:r>
            <a:r>
              <a:rPr lang="en-US" dirty="0" smtClean="0"/>
              <a:t>)</a:t>
            </a:r>
            <a:r>
              <a:rPr lang="en-US" dirty="0" smtClean="0">
                <a:latin typeface="Castellar" pitchFamily="18" charset="0"/>
              </a:rPr>
              <a:t>.    </a:t>
            </a:r>
            <a:r>
              <a:rPr lang="en-US" dirty="0" smtClean="0"/>
              <a:t>For   </a:t>
            </a:r>
            <a:r>
              <a:rPr lang="en-US" dirty="0"/>
              <a:t>b=0,1   define EXP(b</a:t>
            </a:r>
            <a:r>
              <a:rPr lang="en-US" dirty="0" smtClean="0"/>
              <a:t>):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295400" y="1504950"/>
            <a:ext cx="1295400" cy="3276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76200" y="2107109"/>
            <a:ext cx="12192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" y="174069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477000" y="1504950"/>
            <a:ext cx="1295400" cy="32766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00201" y="1973818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>
                <a:sym typeface="Symbol" pitchFamily="18" charset="2"/>
              </a:rPr>
              <a:t>K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772400" y="4167485"/>
            <a:ext cx="1295053" cy="461665"/>
            <a:chOff x="7772400" y="2647950"/>
            <a:chExt cx="1295053" cy="461665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12188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000" dirty="0">
                  <a:sym typeface="Symbol" pitchFamily="18" charset="2"/>
                </a:rPr>
                <a:t> {0,1}</a:t>
              </a:r>
              <a:endParaRPr lang="en-US" sz="2000" dirty="0"/>
            </a:p>
          </p:txBody>
        </p:sp>
      </p:grp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09600" y="1200150"/>
            <a:ext cx="7924800" cy="3810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667000" y="2266950"/>
            <a:ext cx="3810000" cy="400110"/>
            <a:chOff x="2667000" y="2376632"/>
            <a:chExt cx="3810000" cy="400110"/>
          </a:xfrm>
        </p:grpSpPr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2878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i</a:t>
              </a:r>
              <a:r>
                <a:rPr lang="en-US" sz="2000" baseline="-25000" dirty="0" smtClean="0"/>
                <a:t>,0</a:t>
              </a:r>
              <a:r>
                <a:rPr lang="en-US" sz="2000" dirty="0" smtClean="0"/>
                <a:t> </a:t>
              </a:r>
              <a:r>
                <a:rPr lang="en-US" sz="2000" dirty="0"/>
                <a:t>, 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i</a:t>
              </a:r>
              <a:r>
                <a:rPr lang="en-US" sz="2000" baseline="-25000" dirty="0" smtClean="0"/>
                <a:t>,1  </a:t>
              </a:r>
              <a:r>
                <a:rPr lang="en-US" dirty="0">
                  <a:sym typeface="Symbol" pitchFamily="18" charset="2"/>
                </a:rPr>
                <a:t> M :   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>
                  <a:sym typeface="Symbol" pitchFamily="18" charset="2"/>
                </a:rPr>
                <a:t>i</a:t>
              </a:r>
              <a:r>
                <a:rPr lang="en-US" baseline="-25000" dirty="0" smtClean="0">
                  <a:sym typeface="Symbol" pitchFamily="18" charset="2"/>
                </a:rPr>
                <a:t>,0</a:t>
              </a:r>
              <a:r>
                <a:rPr lang="en-US" dirty="0" smtClean="0">
                  <a:sym typeface="Symbol" pitchFamily="18" charset="2"/>
                </a:rPr>
                <a:t>| </a:t>
              </a:r>
              <a:r>
                <a:rPr lang="en-US" dirty="0">
                  <a:sym typeface="Symbol" pitchFamily="18" charset="2"/>
                </a:rPr>
                <a:t>=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>
                  <a:sym typeface="Symbol" pitchFamily="18" charset="2"/>
                </a:rPr>
                <a:t>i</a:t>
              </a:r>
              <a:r>
                <a:rPr lang="en-US" baseline="-25000" dirty="0" smtClean="0">
                  <a:sym typeface="Symbol" pitchFamily="18" charset="2"/>
                </a:rPr>
                <a:t>,1</a:t>
              </a:r>
              <a:r>
                <a:rPr lang="en-US" dirty="0" smtClean="0">
                  <a:sym typeface="Symbol" pitchFamily="18" charset="2"/>
                </a:rPr>
                <a:t>|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33" name="Group 11"/>
          <p:cNvGrpSpPr>
            <a:grpSpLocks/>
          </p:cNvGrpSpPr>
          <p:nvPr/>
        </p:nvGrpSpPr>
        <p:grpSpPr bwMode="auto">
          <a:xfrm>
            <a:off x="2667000" y="2724150"/>
            <a:ext cx="3733800" cy="400050"/>
            <a:chOff x="1776" y="2194"/>
            <a:chExt cx="2352" cy="336"/>
          </a:xfrm>
        </p:grpSpPr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6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</a:t>
              </a:r>
              <a:r>
                <a:rPr lang="en-US" sz="2000" baseline="-25000" dirty="0"/>
                <a:t>i</a:t>
              </a:r>
              <a:r>
                <a:rPr lang="en-US" sz="2000" dirty="0" smtClean="0"/>
                <a:t> </a:t>
              </a:r>
              <a:r>
                <a:rPr lang="en-US" dirty="0">
                  <a:sym typeface="Symbol" pitchFamily="18" charset="2"/>
                </a:rPr>
                <a:t> </a:t>
              </a:r>
              <a:r>
                <a:rPr lang="en-US" dirty="0"/>
                <a:t>E(k,</a:t>
              </a:r>
              <a:r>
                <a:rPr lang="en-US" sz="2000" b="1" dirty="0"/>
                <a:t> </a:t>
              </a:r>
              <a:r>
                <a:rPr lang="en-US" sz="2000" b="1" dirty="0" err="1" smtClean="0"/>
                <a:t>m</a:t>
              </a:r>
              <a:r>
                <a:rPr lang="en-US" sz="2000" b="1" baseline="-25000" dirty="0" err="1"/>
                <a:t>i</a:t>
              </a:r>
              <a:r>
                <a:rPr lang="en-US" sz="2000" b="1" baseline="-25000" dirty="0" err="1" smtClean="0"/>
                <a:t>,b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67000" y="1428750"/>
            <a:ext cx="1933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 smtClean="0"/>
              <a:t>i</a:t>
            </a:r>
            <a:r>
              <a:rPr lang="en-US" sz="2000" dirty="0"/>
              <a:t>=</a:t>
            </a:r>
            <a:r>
              <a:rPr lang="en-US" sz="2000" dirty="0" smtClean="0"/>
              <a:t>1,…,q: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  (1)   </a:t>
            </a:r>
            <a:r>
              <a:rPr lang="en-US" sz="2000" b="1" dirty="0" smtClean="0"/>
              <a:t>CPA query: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  (2)   </a:t>
            </a:r>
            <a:r>
              <a:rPr lang="en-US" sz="2000" b="1" dirty="0" smtClean="0"/>
              <a:t>CCA query:</a:t>
            </a:r>
            <a:endParaRPr lang="en-US" sz="20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19400" y="3695700"/>
            <a:ext cx="3581400" cy="400110"/>
            <a:chOff x="2667000" y="2376632"/>
            <a:chExt cx="3581400" cy="400110"/>
          </a:xfrm>
        </p:grpSpPr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 flipV="1">
              <a:off x="2667000" y="2771772"/>
              <a:ext cx="3581400" cy="4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24160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</a:t>
              </a:r>
              <a:r>
                <a:rPr lang="en-US" sz="2000" baseline="-25000" dirty="0" smtClean="0"/>
                <a:t>i</a:t>
              </a:r>
              <a:r>
                <a:rPr lang="en-US" sz="2000" dirty="0" smtClean="0"/>
                <a:t> </a:t>
              </a:r>
              <a:r>
                <a:rPr lang="en-US" dirty="0" smtClean="0">
                  <a:sym typeface="Symbol" pitchFamily="18" charset="2"/>
                </a:rPr>
                <a:t> </a:t>
              </a:r>
              <a:r>
                <a:rPr lang="en-US" dirty="0">
                  <a:sym typeface="Symbol" pitchFamily="18" charset="2"/>
                </a:rPr>
                <a:t>C</a:t>
              </a:r>
              <a:r>
                <a:rPr lang="en-US" dirty="0" smtClean="0">
                  <a:sym typeface="Symbol" pitchFamily="18" charset="2"/>
                </a:rPr>
                <a:t> :     c</a:t>
              </a:r>
              <a:r>
                <a:rPr lang="en-US" baseline="-25000" dirty="0" smtClean="0">
                  <a:sym typeface="Symbol" pitchFamily="18" charset="2"/>
                </a:rPr>
                <a:t>i</a:t>
              </a:r>
              <a:r>
                <a:rPr lang="en-US" dirty="0" smtClean="0">
                  <a:sym typeface="Symbol" pitchFamily="18" charset="2"/>
                </a:rPr>
                <a:t> ∉ {c</a:t>
              </a:r>
              <a:r>
                <a:rPr lang="en-US" baseline="-25000" dirty="0" smtClean="0">
                  <a:sym typeface="Symbol" pitchFamily="18" charset="2"/>
                </a:rPr>
                <a:t>1</a:t>
              </a:r>
              <a:r>
                <a:rPr lang="en-US" dirty="0" smtClean="0">
                  <a:sym typeface="Symbol" pitchFamily="18" charset="2"/>
                </a:rPr>
                <a:t>, …, c</a:t>
              </a:r>
              <a:r>
                <a:rPr lang="en-US" baseline="-25000" dirty="0" smtClean="0">
                  <a:sym typeface="Symbol" pitchFamily="18" charset="2"/>
                </a:rPr>
                <a:t>i-1</a:t>
              </a:r>
              <a:r>
                <a:rPr lang="en-US" dirty="0" smtClean="0">
                  <a:sym typeface="Symbol" pitchFamily="18" charset="2"/>
                </a:rPr>
                <a:t>}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24" name="Group 11"/>
          <p:cNvGrpSpPr>
            <a:grpSpLocks/>
          </p:cNvGrpSpPr>
          <p:nvPr/>
        </p:nvGrpSpPr>
        <p:grpSpPr bwMode="auto">
          <a:xfrm>
            <a:off x="2819400" y="4152900"/>
            <a:ext cx="3505200" cy="400050"/>
            <a:chOff x="1776" y="2194"/>
            <a:chExt cx="2208" cy="336"/>
          </a:xfrm>
        </p:grpSpPr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2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 smtClean="0"/>
                <a:t>i</a:t>
              </a:r>
              <a:r>
                <a:rPr lang="en-US" sz="2000" dirty="0" smtClean="0"/>
                <a:t> </a:t>
              </a:r>
              <a:r>
                <a:rPr lang="en-US" dirty="0">
                  <a:sym typeface="Symbol" pitchFamily="18" charset="2"/>
                </a:rPr>
                <a:t> D</a:t>
              </a:r>
              <a:r>
                <a:rPr lang="en-US" dirty="0" smtClean="0"/>
                <a:t>(</a:t>
              </a:r>
              <a:r>
                <a:rPr lang="en-US" dirty="0"/>
                <a:t>k,</a:t>
              </a:r>
              <a:r>
                <a:rPr lang="en-US" sz="2000" b="1" dirty="0"/>
                <a:t> </a:t>
              </a:r>
              <a:r>
                <a:rPr lang="en-US" sz="2000" b="1" dirty="0" smtClean="0"/>
                <a:t>c</a:t>
              </a:r>
              <a:r>
                <a:rPr lang="en-US" sz="2000" b="1" baseline="-25000" dirty="0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9528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Chosen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security: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 is </a:t>
            </a:r>
            <a:r>
              <a:rPr lang="en-US" dirty="0" smtClean="0"/>
              <a:t>CCA secure if </a:t>
            </a:r>
            <a:r>
              <a:rPr lang="en-US" dirty="0"/>
              <a:t>for all “efficient”  A:</a:t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CCA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  = 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3600" dirty="0">
                <a:solidFill>
                  <a:schemeClr val="accent2"/>
                </a:solidFill>
              </a:rPr>
              <a:t>| 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is “negligible.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  CBC with rand. IV is not CCA-secure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3301246"/>
            <a:ext cx="1295400" cy="14478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04800" y="3903405"/>
            <a:ext cx="12192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" y="353699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05600" y="3301246"/>
            <a:ext cx="1295400" cy="13716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828801" y="3770114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>
                <a:sym typeface="Symbol" pitchFamily="18" charset="2"/>
              </a:rPr>
              <a:t>K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838200" y="2996446"/>
            <a:ext cx="7924800" cy="19812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5600" y="3028950"/>
            <a:ext cx="3810000" cy="400110"/>
            <a:chOff x="2667000" y="2376632"/>
            <a:chExt cx="3810000" cy="400110"/>
          </a:xfrm>
        </p:grpSpPr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29055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 </a:t>
              </a:r>
              <a:r>
                <a:rPr lang="en-US" sz="2000" dirty="0"/>
                <a:t>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  </a:t>
              </a:r>
              <a:r>
                <a:rPr lang="en-US" dirty="0" smtClean="0">
                  <a:sym typeface="Symbol" pitchFamily="18" charset="2"/>
                </a:rPr>
                <a:t> </a:t>
              </a:r>
              <a:r>
                <a:rPr lang="en-US" dirty="0">
                  <a:sym typeface="Symbol" pitchFamily="18" charset="2"/>
                </a:rPr>
                <a:t>:  </a:t>
              </a:r>
              <a:r>
                <a:rPr lang="en-US" dirty="0" smtClean="0">
                  <a:sym typeface="Symbol" pitchFamily="18" charset="2"/>
                </a:rPr>
                <a:t>     </a:t>
              </a:r>
              <a:r>
                <a:rPr lang="en-US" dirty="0">
                  <a:sym typeface="Symbol" pitchFamily="18" charset="2"/>
                </a:rPr>
                <a:t>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 smtClean="0">
                  <a:sym typeface="Symbol" pitchFamily="18" charset="2"/>
                </a:rPr>
                <a:t>0</a:t>
              </a:r>
              <a:r>
                <a:rPr lang="en-US" dirty="0" smtClean="0">
                  <a:sym typeface="Symbol" pitchFamily="18" charset="2"/>
                </a:rPr>
                <a:t>| </a:t>
              </a:r>
              <a:r>
                <a:rPr lang="en-US" dirty="0">
                  <a:sym typeface="Symbol" pitchFamily="18" charset="2"/>
                </a:rPr>
                <a:t>=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 smtClean="0">
                  <a:sym typeface="Symbol" pitchFamily="18" charset="2"/>
                </a:rPr>
                <a:t>1</a:t>
              </a:r>
              <a:r>
                <a:rPr lang="en-US" dirty="0" smtClean="0">
                  <a:sym typeface="Symbol" pitchFamily="18" charset="2"/>
                </a:rPr>
                <a:t>|=1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2895600" y="3467100"/>
            <a:ext cx="3733800" cy="400050"/>
            <a:chOff x="1776" y="2194"/>
            <a:chExt cx="2352" cy="336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208" y="2194"/>
              <a:ext cx="15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 </a:t>
              </a:r>
              <a:r>
                <a:rPr lang="en-US" dirty="0">
                  <a:sym typeface="Symbol" pitchFamily="18" charset="2"/>
                </a:rPr>
                <a:t> </a:t>
              </a:r>
              <a:r>
                <a:rPr lang="en-US" dirty="0"/>
                <a:t>E(k,</a:t>
              </a:r>
              <a:r>
                <a:rPr lang="en-US" sz="2000" b="1" dirty="0"/>
                <a:t> </a:t>
              </a:r>
              <a:r>
                <a:rPr lang="en-US" sz="2000" b="1" dirty="0" err="1" smtClean="0"/>
                <a:t>m</a:t>
              </a:r>
              <a:r>
                <a:rPr lang="en-US" sz="2000" b="1" baseline="-25000" dirty="0" err="1" smtClean="0"/>
                <a:t>b</a:t>
              </a:r>
              <a:r>
                <a:rPr lang="en-US" dirty="0" smtClean="0"/>
                <a:t>) = (IV, c[0])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95600" y="4019550"/>
            <a:ext cx="3810000" cy="400110"/>
            <a:chOff x="2667000" y="2376632"/>
            <a:chExt cx="3810000" cy="400110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3655235" y="2376632"/>
              <a:ext cx="18447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c</a:t>
              </a:r>
              <a:r>
                <a:rPr lang="en-US" sz="2000" dirty="0" smtClean="0">
                  <a:sym typeface="Symbol" pitchFamily="18" charset="2"/>
                </a:rPr>
                <a:t>’ = (IV⨁1, c[0])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29" name="Group 11"/>
          <p:cNvGrpSpPr>
            <a:grpSpLocks/>
          </p:cNvGrpSpPr>
          <p:nvPr/>
        </p:nvGrpSpPr>
        <p:grpSpPr bwMode="auto">
          <a:xfrm>
            <a:off x="2895600" y="4457703"/>
            <a:ext cx="3733800" cy="461963"/>
            <a:chOff x="1776" y="2194"/>
            <a:chExt cx="2352" cy="388"/>
          </a:xfrm>
        </p:grpSpPr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2448" y="2194"/>
              <a:ext cx="116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 pitchFamily="18" charset="2"/>
                </a:rPr>
                <a:t>D</a:t>
              </a:r>
              <a:r>
                <a:rPr lang="en-US" sz="2000" dirty="0" smtClean="0"/>
                <a:t>(</a:t>
              </a:r>
              <a:r>
                <a:rPr lang="en-US" sz="2000" dirty="0"/>
                <a:t>k,</a:t>
              </a:r>
              <a:r>
                <a:rPr lang="en-US" sz="2400" b="1" dirty="0"/>
                <a:t> </a:t>
              </a:r>
              <a:r>
                <a:rPr lang="en-US" sz="2400" b="1" dirty="0" smtClean="0"/>
                <a:t>c’</a:t>
              </a:r>
              <a:r>
                <a:rPr lang="en-US" sz="2000" dirty="0" smtClean="0"/>
                <a:t>) = m</a:t>
              </a:r>
              <a:r>
                <a:rPr lang="en-US" sz="2000" baseline="-25000" dirty="0" smtClean="0"/>
                <a:t>b</a:t>
              </a:r>
              <a:r>
                <a:rPr lang="en-US" sz="2000" dirty="0">
                  <a:sym typeface="Symbol" pitchFamily="18" charset="2"/>
                </a:rPr>
                <a:t>⨁1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001347" y="4167485"/>
            <a:ext cx="1066800" cy="461665"/>
            <a:chOff x="7772400" y="2647950"/>
            <a:chExt cx="1066800" cy="461665"/>
          </a:xfrm>
        </p:grpSpPr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3463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  <a:endParaRPr lang="en-US" sz="2000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0" y="22669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7067880" y="4097880"/>
              <a:ext cx="561960" cy="4611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6360" y="4092840"/>
                <a:ext cx="582120" cy="4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47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Authenticated enc. </a:t>
            </a:r>
            <a:r>
              <a:rPr lang="en-US" dirty="0"/>
              <a:t>⇒</a:t>
            </a:r>
            <a:r>
              <a:rPr lang="en-US" dirty="0" smtClean="0"/>
              <a:t> CCA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	Let (E,D) be a cipher that provides AE.    </a:t>
            </a:r>
            <a:br>
              <a:rPr lang="en-US" dirty="0" smtClean="0"/>
            </a:br>
            <a:r>
              <a:rPr lang="en-US" dirty="0" smtClean="0"/>
              <a:t>	Then (E,D) is CCA secure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In particular, for any q-query eff. A there exist eff. 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CCA</a:t>
            </a:r>
            <a:r>
              <a:rPr lang="en-US" dirty="0" smtClean="0"/>
              <a:t>[A,E] ≤ 2q⋅Adv</a:t>
            </a:r>
            <a:r>
              <a:rPr lang="en-US" baseline="-25000" dirty="0" smtClean="0"/>
              <a:t>CI</a:t>
            </a:r>
            <a:r>
              <a:rPr lang="en-US" dirty="0" smtClean="0"/>
              <a:t>[B</a:t>
            </a:r>
            <a:r>
              <a:rPr lang="en-US" baseline="-25000" dirty="0" smtClean="0"/>
              <a:t>1</a:t>
            </a:r>
            <a:r>
              <a:rPr lang="en-US" dirty="0" smtClean="0"/>
              <a:t>,E] +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CPA</a:t>
            </a:r>
            <a:r>
              <a:rPr lang="en-US" dirty="0" smtClean="0"/>
              <a:t>[B</a:t>
            </a:r>
            <a:r>
              <a:rPr lang="en-US" baseline="-25000" dirty="0" smtClean="0"/>
              <a:t>2</a:t>
            </a:r>
            <a:r>
              <a:rPr lang="en-US" dirty="0" smtClean="0"/>
              <a:t>,E]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3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52400" y="590550"/>
            <a:ext cx="4038600" cy="20574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40094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000" b="1" dirty="0" smtClean="0"/>
                <a:t>CPA query: 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i</a:t>
              </a:r>
              <a:r>
                <a:rPr lang="en-US" sz="2000" baseline="-25000" dirty="0"/>
                <a:t>,0</a:t>
              </a:r>
              <a:r>
                <a:rPr lang="en-US" sz="2000" dirty="0"/>
                <a:t> , m</a:t>
              </a:r>
              <a:r>
                <a:rPr lang="en-US" sz="2000" baseline="-25000" dirty="0"/>
                <a:t>i,1 </a:t>
              </a:r>
              <a:endParaRPr lang="en-US" sz="2000" b="1" dirty="0" smtClean="0"/>
            </a:p>
            <a:p>
              <a:pPr>
                <a:spcBef>
                  <a:spcPts val="2400"/>
                </a:spcBef>
              </a:pPr>
              <a:endParaRPr lang="en-US" sz="2000" b="1" dirty="0" smtClean="0"/>
            </a:p>
            <a:p>
              <a:r>
                <a:rPr lang="en-US" sz="2000" b="1" dirty="0" smtClean="0"/>
                <a:t>CCA query:  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i</a:t>
              </a:r>
              <a:r>
                <a:rPr lang="en-US" sz="2000" dirty="0" smtClean="0">
                  <a:sym typeface="Symbol" pitchFamily="18" charset="2"/>
                </a:rPr>
                <a:t> </a:t>
              </a:r>
              <a:endParaRPr lang="en-US" sz="2000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00200" y="1555750"/>
              <a:ext cx="1209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 smtClean="0"/>
                <a:t>i</a:t>
              </a:r>
              <a:r>
                <a:rPr lang="en-US" dirty="0" smtClean="0"/>
                <a:t>=E(k,m</a:t>
              </a:r>
              <a:r>
                <a:rPr lang="en-US" baseline="-25000" dirty="0" smtClean="0"/>
                <a:t>i,</a:t>
              </a:r>
              <a:r>
                <a:rPr lang="en-US" sz="2400" b="1" baseline="-25000" dirty="0" smtClean="0"/>
                <a:t>0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00200" y="2507218"/>
              <a:ext cx="7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(</a:t>
              </a:r>
              <a:r>
                <a:rPr lang="en-US" dirty="0" err="1" smtClean="0"/>
                <a:t>k,c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2400" y="2952750"/>
            <a:ext cx="4038600" cy="20574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40094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000" b="1" dirty="0" smtClean="0"/>
                <a:t>CPA query: 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i</a:t>
              </a:r>
              <a:r>
                <a:rPr lang="en-US" sz="2000" baseline="-25000" dirty="0"/>
                <a:t>,0</a:t>
              </a:r>
              <a:r>
                <a:rPr lang="en-US" sz="2000" dirty="0"/>
                <a:t> , m</a:t>
              </a:r>
              <a:r>
                <a:rPr lang="en-US" sz="2000" baseline="-25000" dirty="0"/>
                <a:t>i,1 </a:t>
              </a:r>
              <a:endParaRPr lang="en-US" sz="2000" b="1" dirty="0" smtClean="0"/>
            </a:p>
            <a:p>
              <a:pPr>
                <a:spcBef>
                  <a:spcPts val="2400"/>
                </a:spcBef>
              </a:pPr>
              <a:endParaRPr lang="en-US" sz="2000" b="1" dirty="0" smtClean="0"/>
            </a:p>
            <a:p>
              <a:r>
                <a:rPr lang="en-US" sz="2000" b="1" dirty="0" smtClean="0"/>
                <a:t>CCA query:  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i</a:t>
              </a:r>
              <a:r>
                <a:rPr lang="en-US" sz="2000" dirty="0" smtClean="0">
                  <a:sym typeface="Symbol" pitchFamily="18" charset="2"/>
                </a:rPr>
                <a:t> </a:t>
              </a:r>
              <a:endParaRPr lang="en-US" sz="2000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0200" y="1555750"/>
              <a:ext cx="1209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 smtClean="0"/>
                <a:t>i</a:t>
              </a:r>
              <a:r>
                <a:rPr lang="en-US" dirty="0" smtClean="0"/>
                <a:t>=E(k,m</a:t>
              </a:r>
              <a:r>
                <a:rPr lang="en-US" baseline="-25000" dirty="0" smtClean="0"/>
                <a:t>i,</a:t>
              </a:r>
              <a:r>
                <a:rPr lang="en-US" sz="2400" b="1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00200" y="2507218"/>
              <a:ext cx="7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(</a:t>
              </a:r>
              <a:r>
                <a:rPr lang="en-US" dirty="0" err="1" smtClean="0"/>
                <a:t>k,c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648200" y="590550"/>
            <a:ext cx="4038600" cy="20574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400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000" b="1" dirty="0" smtClean="0"/>
                <a:t>CPA query: 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i</a:t>
              </a:r>
              <a:r>
                <a:rPr lang="en-US" sz="2000" baseline="-25000" dirty="0"/>
                <a:t>,0</a:t>
              </a:r>
              <a:r>
                <a:rPr lang="en-US" sz="2000" dirty="0"/>
                <a:t> , m</a:t>
              </a:r>
              <a:r>
                <a:rPr lang="en-US" sz="2000" baseline="-25000" dirty="0"/>
                <a:t>i,1 </a:t>
              </a:r>
              <a:endParaRPr lang="en-US" sz="2000" b="1" dirty="0" smtClean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637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k</a:t>
                </a:r>
                <a:r>
                  <a:rPr lang="en-US" dirty="0" err="1">
                    <a:sym typeface="Symbol" pitchFamily="18" charset="2"/>
                  </a:rPr>
                  <a:t>K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096000" y="1250950"/>
                <a:ext cx="1209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=E(k,m</a:t>
                </a:r>
                <a:r>
                  <a:rPr lang="en-US" baseline="-25000" dirty="0" smtClean="0"/>
                  <a:t>i,</a:t>
                </a:r>
                <a:r>
                  <a:rPr lang="en-US" sz="2400" b="1" baseline="-25000" dirty="0" smtClean="0"/>
                  <a:t>0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4648200" y="2952750"/>
            <a:ext cx="4038600" cy="20574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400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000" b="1" dirty="0" smtClean="0"/>
                <a:t>CPA query: 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i</a:t>
              </a:r>
              <a:r>
                <a:rPr lang="en-US" sz="2000" baseline="-25000" dirty="0"/>
                <a:t>,0</a:t>
              </a:r>
              <a:r>
                <a:rPr lang="en-US" sz="2000" dirty="0"/>
                <a:t> , m</a:t>
              </a:r>
              <a:r>
                <a:rPr lang="en-US" sz="2000" baseline="-25000" dirty="0"/>
                <a:t>i,1 </a:t>
              </a:r>
              <a:endParaRPr lang="en-US" sz="2000" b="1" dirty="0" smtClean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096000" y="3613150"/>
              <a:ext cx="1209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 smtClean="0"/>
                <a:t>i</a:t>
              </a:r>
              <a:r>
                <a:rPr lang="en-US" dirty="0" smtClean="0"/>
                <a:t>=E(k,m</a:t>
              </a:r>
              <a:r>
                <a:rPr lang="en-US" baseline="-25000" dirty="0" smtClean="0"/>
                <a:t>i,</a:t>
              </a:r>
              <a:r>
                <a:rPr lang="en-US" sz="2400" b="1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86400" y="1733550"/>
            <a:ext cx="2438400" cy="930533"/>
            <a:chOff x="5486400" y="1733550"/>
            <a:chExt cx="2438400" cy="930533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⊥</a:t>
              </a:r>
              <a:endParaRPr lang="en-US" sz="2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2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CCA </a:t>
              </a:r>
              <a:r>
                <a:rPr lang="en-US" b="1" dirty="0"/>
                <a:t>query:  </a:t>
              </a:r>
              <a:r>
                <a:rPr lang="en-US" sz="2000" dirty="0"/>
                <a:t>c</a:t>
              </a:r>
              <a:r>
                <a:rPr lang="en-US" sz="2000" baseline="-25000" dirty="0"/>
                <a:t>i</a:t>
              </a:r>
              <a:r>
                <a:rPr lang="en-US" dirty="0">
                  <a:sym typeface="Symbol" pitchFamily="18" charset="2"/>
                </a:rPr>
                <a:t> </a:t>
              </a:r>
              <a:endParaRPr lang="en-US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86400" y="4127440"/>
            <a:ext cx="2438400" cy="887175"/>
            <a:chOff x="5486400" y="4127440"/>
            <a:chExt cx="2438400" cy="887175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⊥</a:t>
              </a:r>
              <a:endParaRPr lang="en-US" sz="2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2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CCA </a:t>
              </a:r>
              <a:r>
                <a:rPr lang="en-US" b="1" dirty="0"/>
                <a:t>query:  </a:t>
              </a:r>
              <a:r>
                <a:rPr lang="en-US" sz="2000" dirty="0"/>
                <a:t>c</a:t>
              </a:r>
              <a:r>
                <a:rPr lang="en-US" sz="2000" baseline="-25000" dirty="0"/>
                <a:t>i</a:t>
              </a:r>
              <a:r>
                <a:rPr lang="en-US" dirty="0">
                  <a:sym typeface="Symbol" pitchFamily="18" charset="2"/>
                </a:rPr>
                <a:t> </a:t>
              </a:r>
              <a:endParaRPr lang="en-US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191000" y="1428750"/>
            <a:ext cx="532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≈</a:t>
            </a:r>
            <a:r>
              <a:rPr lang="en-US" sz="3200" baseline="-25000" dirty="0" smtClean="0"/>
              <a:t>p</a:t>
            </a:r>
            <a:endParaRPr lang="en-US" sz="3200" dirty="0"/>
          </a:p>
        </p:txBody>
      </p:sp>
      <p:sp>
        <p:nvSpPr>
          <p:cNvPr id="95" name="TextBox 94"/>
          <p:cNvSpPr txBox="1"/>
          <p:nvPr/>
        </p:nvSpPr>
        <p:spPr>
          <a:xfrm>
            <a:off x="4178300" y="3587174"/>
            <a:ext cx="532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≈</a:t>
            </a:r>
            <a:r>
              <a:rPr lang="en-US" sz="3200" baseline="-25000" dirty="0" smtClean="0"/>
              <a:t>p</a:t>
            </a:r>
            <a:endParaRPr lang="en-US" sz="3200" dirty="0"/>
          </a:p>
        </p:txBody>
      </p:sp>
      <p:sp>
        <p:nvSpPr>
          <p:cNvPr id="96" name="TextBox 95"/>
          <p:cNvSpPr txBox="1"/>
          <p:nvPr/>
        </p:nvSpPr>
        <p:spPr>
          <a:xfrm>
            <a:off x="6477615" y="2444174"/>
            <a:ext cx="532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≈</a:t>
            </a:r>
            <a:r>
              <a:rPr lang="en-US" sz="3200" baseline="-25000" dirty="0" smtClean="0"/>
              <a:t>p</a:t>
            </a:r>
            <a:endParaRPr 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1727200" y="2419350"/>
            <a:ext cx="532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≈</a:t>
            </a:r>
            <a:r>
              <a:rPr lang="en-US" sz="3200" baseline="-25000" dirty="0" smtClean="0"/>
              <a:t>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0708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Authenticated encryption: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dirty="0"/>
              <a:t>e</a:t>
            </a:r>
            <a:r>
              <a:rPr lang="en-US" dirty="0" smtClean="0"/>
              <a:t>nsures confidentiality against an active adversary   </a:t>
            </a:r>
            <a:br>
              <a:rPr lang="en-US" dirty="0" smtClean="0"/>
            </a:br>
            <a:r>
              <a:rPr lang="en-US" dirty="0" smtClean="0"/>
              <a:t>that can decrypt some </a:t>
            </a:r>
            <a:r>
              <a:rPr lang="en-US" dirty="0" err="1" smtClean="0"/>
              <a:t>ciphertexts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Limitations:    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does not prevent replay attacks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does not account for side channels (timing)</a:t>
            </a:r>
          </a:p>
        </p:txBody>
      </p:sp>
    </p:spTree>
    <p:extLst>
      <p:ext uri="{BB962C8B-B14F-4D97-AF65-F5344CB8AC3E}">
        <p14:creationId xmlns:p14="http://schemas.microsoft.com/office/powerpoint/2010/main" xmlns="" val="1045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8502</TotalTime>
  <Words>366</Words>
  <Application>Microsoft Office PowerPoint</Application>
  <PresentationFormat>On-screen Show (16:9)</PresentationFormat>
  <Paragraphs>104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1_Lecture</vt:lpstr>
      <vt:lpstr>2_Office Theme</vt:lpstr>
      <vt:lpstr>3_Office Theme</vt:lpstr>
      <vt:lpstr>Chosen ciphertext attacks</vt:lpstr>
      <vt:lpstr>Example chosen ciphertext attacks</vt:lpstr>
      <vt:lpstr>Chosen ciphertext security</vt:lpstr>
      <vt:lpstr>Chosen ciphertext security:  definition</vt:lpstr>
      <vt:lpstr>Chosen ciphertext security: definition</vt:lpstr>
      <vt:lpstr>Authenticated enc. ⇒ CCA security</vt:lpstr>
      <vt:lpstr>Proof by pictures</vt:lpstr>
      <vt:lpstr>So what?</vt:lpstr>
      <vt:lpstr>End of Segment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vaichidrewar</cp:lastModifiedBy>
  <cp:revision>583</cp:revision>
  <cp:lastPrinted>2012-02-08T21:58:35Z</cp:lastPrinted>
  <dcterms:created xsi:type="dcterms:W3CDTF">2010-11-06T18:36:35Z</dcterms:created>
  <dcterms:modified xsi:type="dcterms:W3CDTF">2012-02-19T20:11:00Z</dcterms:modified>
</cp:coreProperties>
</file>