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ink/ink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65" r:id="rId4"/>
    <p:sldId id="423" r:id="rId5"/>
    <p:sldId id="359" r:id="rId6"/>
    <p:sldId id="403" r:id="rId7"/>
    <p:sldId id="360" r:id="rId8"/>
    <p:sldId id="406" r:id="rId9"/>
    <p:sldId id="409" r:id="rId10"/>
    <p:sldId id="361" r:id="rId11"/>
    <p:sldId id="408" r:id="rId12"/>
    <p:sldId id="358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2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7:08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17352 5111 14,'0'0'27,"0"0"2,0 0-11,12-4-2,-12 4-2,0 0-4,0 0-1,0 0-3,0 0-1,0 0-1,0 0-1,0 0 0,-6-9-1,6 9 0,-11-5-1,11 5 1,-15-8-1,15 8 0,-16-11 0,7 5 0,-1-3 0,-1 1 0,0-1-1,-1-1 1,0-1-1,0 0 0,-2 1 0,-1-1 0,-2 0 0,-2-1 0,0 0 1,-2 0-1,-3 0 0,0-1 0,-1 0 0,-2-1 0,-1-1 0,0 1 0,-4 0-1,1 1 1,-2 0-1,-1 0 1,1 1 0,-2 2-1,1-1 1,-2 2-1,1-1 1,1 0 0,0 0 0,2 0 0,-2 0 0,2 1 0,-1 0 0,2 0 0,1 0 0,-2 2 0,1 1 0,0-2-1,0 2 1,2 2 0,-1-1 0,1 2 0,4 0 0,-1 1-1,-1 1 1,2 1 0,1 0 0,1-1 0,0 2 0,3-1-1,-2 1 1,1 0 0,1 0 0,2 1 0,-1 0 0,0-1 0,-1 2 0,1 0-1,-2 0 1,0 1 0,1-1-1,1 1 1,1 0 0,0 1 0,1-2 0,1 2 0,2-1 0,0 1-1,1 1 1,0-1 0,-1 1 0,1 0 0,1 1-1,-1 1 1,-1 1 0,1-1 0,0 1 0,1 0-1,-1 2 1,2-1 0,-3 3-1,1 1 0,-1 2 2,-1 1-1,1 1 0,1-1 1,0 0-1,0-1 0,3-1 1,-1-4 0,2-1-1,1 0 0,0 0-1,1 0 1,-1 1 0,0 0 0,1-1 0,1-2-1,0 1 1,6-9 0,-7 12 0,7-12 0,0 0 0,0 0 0,0 0 0,0 0 0,0 0 0,-2-10 0,2 10 0,4-19 0,-2 7 0,1-2 0,2-2 1,-1-1-1,1 0-1,-2-2 2,2 0-2,-1 2 1,0 3-1,-1 1 1,-1 3-1,-2 10 1,0-9 1,0 9-3,-3 16 2,-2 1 1,-2 4-1,-1 6 1,0 2-1,0 1 0,0-1 1,1-3 0,3-4-1,2-4 0,3-8 1,-1-10 0,13 6 0,-1-10-1,5-2 1,2-5-1,4-2 1,4-2 0,0 0-1,0 0-1,1 2-1,-4-3-7,2 9-20,-7-2-5,-3 6-2,-4 1-2</inkml:trace>
  <inkml:trace contextRef="#ctx0" brushRef="#br0" timeOffset="1103.063">17219 5323 13,'3'-12'24,"-3"12"-3,-3-14-3,3 14-2,-8-14-3,8 14-1,-14-10-2,14 10-1,-23-5-1,12 9-2,-6 0 0,2 7-1,-3 2-1,3 7 0,-3 2 0,5 3-1,1 1 0,3 1-1,4-3 0,4-1-1,6-7-1,5-3-1,7-5-1,1-5-2,6 0-2,-3-9-4,8 6-10,-9-7-15,4 2 0,-6-2 1,-1 1 0</inkml:trace>
  <inkml:trace contextRef="#ctx0" brushRef="#br0" timeOffset="1488.0851">17364 5299 26,'0'0'31,"0"0"1,9 3 0,-9-3-20,6 25-1,-5-7-3,4 6-4,-4 0 0,2 0-3,-2-1 1,-2-3-3,0-4 2,-1-4-1,2-12 0,0 0 1,-11 0-1,8-10 1,3-3-2,3-2 3,0-1-2,5 1 1,1 1-1,4 1 1,2 4-2,2 2 0,1 7-3,-4-5-5,7 11-18,-8-3-6,2 4-1,-5-2 0</inkml:trace>
  <inkml:trace contextRef="#ctx0" brushRef="#br0" timeOffset="1763.1007">17639 5299 39,'9'13'32,"-2"-3"0,0 1 0,6 5-23,-5-1-2,6 3-4,-2 0-2,0-4-7,3 5-8,-5-6-19,0-1 0,-10-12 0,14 12 0</inkml:trace>
  <inkml:trace contextRef="#ctx0" brushRef="#br0" timeOffset="2026.1159">17873 5330 48,'-13'13'34,"-1"7"0,-6 3 1,6 11-27,-11-1 1,4 8-4,-6-1 0,4 3-2,-1-6-1,6 0-1,1-6-1,5-5-1,3-5-1,2-7-2,10-3-3,-3-11-8,10 1-20,-10-1-1,17-10 0,-7-1 1</inkml:trace>
  <inkml:trace contextRef="#ctx0" brushRef="#br0" timeOffset="2359.1349">18014 5360 39,'7'16'33,"-12"2"0,0 6 1,-7 5-24,5 10-2,-7 1-1,4 6-1,-4-4-3,4 1-1,1-6 0,0-3-2,3-8-1,3-7-2,4-5 0,-1-14-3,0 0-5,7-10-11,3-4-13,0-7 1,3-4 1,-3-6 5</inkml:trace>
  <inkml:trace contextRef="#ctx0" brushRef="#br0" timeOffset="2636.1507">18036 5389 19,'4'-25'31,"2"4"-1,2 3 1,-3 0-18,10 11-3,-5 0-2,7 9-1,-3 1-3,4 9 0,-4 2 0,-1 7-2,-5-1 1,-2 5-2,-6-3 2,-4-1-2,-6-2 1,-2-3-2,-5-5 1,-2-6 0,0-2-2,1-5 0,4-1-1,-1-4-2,15 7-6,-14-19-11,19 10-14,0-3 2,7 1-2</inkml:trace>
  <inkml:trace contextRef="#ctx0" brushRef="#br0" timeOffset="2995.1713">18454 5011 5,'4'-8'29,"-4"8"1,0 0 0,0 0-11,-10 26-4,-3-8-2,6 11-2,-8 2-3,4 8-1,-4 0-2,5 4 0,-2-2-1,6 1-2,1-6-1,4-3-1,4-5 0,4-8-3,5-3 0,-1-8-4,7-1-6,-4-11-19,6-1-3,-3-7 0,3-2 0</inkml:trace>
  <inkml:trace contextRef="#ctx0" brushRef="#br0" timeOffset="3176.1815">18375 5241 52,'-16'-2'34,"3"-1"0,13 3 0,0 0-27,0 0-1,20-1-4,-1 1-2,8 4-6,-3-5-18,9 7-9,-4 0-1,2 1-1</inkml:trace>
  <inkml:trace contextRef="#ctx0" brushRef="#br0" timeOffset="3471.1984">18625 5339 40,'-2'-9'33,"2"-5"0,5 0 0,2-4-23,7 8-4,0-3-1,6 8-1,-2 3-2,1 8 0,-3 6-1,-2 5-1,-6 6 2,-5 3-1,-7-2 1,-6 0-1,-8-5 1,-2-5-1,-6-8 1,0-6 0,3-7-5,-2-8-10,11 1-22,2-3 0,9 0-3,8 0 1</inkml:trace>
  <inkml:trace contextRef="#ctx0" brushRef="#br0" timeOffset="4447.2542">19257 5204 27,'6'-16'31,"0"3"2,-2 1 0,-4 12-17,7-9-3,-7 9-4,5 16-2,-6 3-2,-5 3-2,-1 8-1,-4 3 0,-2 3-1,-2-1 1,0-3-2,1-5 0,2-4 0,1-8 0,3-6 1,8-9-1,-1-12 0,6-4-1,3-4 2,4-7-2,2-5 1,4-6-1,3-3 1,3 2-1,0 1 1,1 3 0,-2 6 0,-1 6 0,-3 9 1,-3 12 0,-5 12 0,-4 9-1,-4 9 2,-2 5-2,-2 4 0,-3 3 1,0 1-2,-1-2 1,0-6-2,1-5 0,-2-9-3,3-2-2,3-17-4,-6 9-13,6-9-10,-8-17-1,1 3 1,0 0 5,-6-7 26,4 2 3,-2 4 0,-2-6 8,3 6 23,0 1 1,5 4 1,-1-1-4,6 11-16,1-10-3,7 10-4,-8 0-2,20 3-3,-4 4-4,-2-4-7,7 7-22,-4 0-2,1 2 1,-2-2-2</inkml:trace>
  <inkml:trace contextRef="#ctx0" brushRef="#br0" timeOffset="4748.2716">19655 5153 39,'0'0'33,"0"0"1,-1 9 0,-2 15-20,-7-5-4,5 12-3,-8 1 0,4 5-3,-2-3-1,1 0-1,1-7-1,2-4-1,3-5-1,2-8 0,2-10-2,0 0-2,13-2-3,-10-14-6,11 3-17,-6-5-4,4-1 0,-5-3 2</inkml:trace>
  <inkml:trace contextRef="#ctx0" brushRef="#br0" timeOffset="5023.2872">19637 5159 37,'-1'-18'32,"1"-1"1,5 4-1,0-3-20,12 11-1,-4-3-4,8 8-1,-4 0-3,3 6 1,-2 2-1,0 6-1,-5 3 1,-4 3-1,-6 0 0,-4 1-1,-6 0 0,-4-3 0,-8-1-1,-4-4 1,-2-1-1,1-4-1,1 1-2,3-5-1,9 4-5,0-9-20,11 3-6,11-1-2,6 0 1</inkml:trace>
  <inkml:trace contextRef="#ctx0" brushRef="#br0" timeOffset="5476.3132">19947 5092 55,'0'0'34,"14"-12"1,-3 9-1,-1-5-25,6 4-3,1-2-3,2 1-1,1 1-3,-1-2-3,5 6-7,-10-6-19,4 5-4,-5-3-1,-1 2 1</inkml:trace>
  <inkml:trace contextRef="#ctx0" brushRef="#br0" timeOffset="5877.3361">20102 5089 48,'-13'17'34,"-3"1"1,0 2-1,0-1-22,4 7-5,-3-4-3,3 5 0,-2-1-3,2-2-3,1 3-1,-1-4-2,5 0-1,-5-6-4,8 3-2,-6-10-2,9 2 1,-8-8 0,9-4 1,0 0 2,-9 3 4,9-3 5,-13-3 6,13 3 3,-17-1 4,17 1 1,-15 0 0,15 0 1,-11 4 0,11-4-3,0 0-1,17 8-3,-5-8-1,10 3-2,2-2 0,6 0-2,0 0 0,2-2-3,-3 2-4,-8-5-22,1 4-11,-7 0-1,-6 1-2</inkml:trace>
  <inkml:trace contextRef="#ctx0" brushRef="#br0" timeOffset="8662.4953">19937 5075 11,'1'-9'22,"-1"9"-2,0 0-5,9-4-2,-9 4-2,0 0-1,12-3-1,-12 3-1,0 0-1,10-8-1,-10 8-1,0 0-1,10-4 0,-10 4-1,0 0-1,0 0 1,12 0-1,-12 0 1,0 0-1,9 1 0,-9-1-1,0 0 1,13-1 0,-13 1-1,11-1 0,-11 1 0,12-2 0,-12 2 0,13-2-1,-13 2 0,11 2 0,-11-2 0,10 2 0,-10-2 1,9 3-1,-9-3 1,0 0-1,13 5 1,-13-5-1,10 1 0,-10-1 0,11 1 0,-11-1 0,11 0 0,-11 0 1,11 2-1,-11-2 0,11 0 0,-11 0 0,11 1 0,-11-1 0,10 0 0,-10 0-1,12-1 2,-12 1-1,12-1 0,-12 1 0,13-1 0,-13 1 0,15-2 1,-15 2-1,14-1 0,-14 1 0,13-2 0,-13 2 0,10 0 0,-10 0 0,0 0 0,12 0 0,-12 0 0,0 0 0,11-2 0,-11 2 0,0 0 0,10-2 0,-10 2 0,0 0 0,0 0 0,0 0 0,10 0 0,-10 0 0,0 0 0,0 0 0,0 0 0,0 0 0,0 0 0,0 0 1,0 0-1,0 0 0,0 0 0,0 0 0,0 0 0,0 0 0,0 0 0,0 0 0,0 0 0,0 0 0,0 0 0,9-4 0,-9 4 0,0 0 0,0 0 0,0 0 0,0 0 0,0 0 0,0 0 0,0 0 1,-11 2-1,11-2 0,-10 0 0,10 0 1,-14 0-1,4 1 1,-1-1-1,-1 0 1,0 0 0,1-1 0,-1 1-1,2 0 1,-1 0-1,2 0 0,9 0-2,-16 1-2,16-1-14,-12 8-16,12-8-2,-11 8 0,11-8-2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associated data:   input to MAC signing is   (key,   </a:t>
            </a:r>
            <a:r>
              <a:rPr lang="en-US" baseline="0" dirty="0" err="1" smtClean="0"/>
              <a:t>AssocData</a:t>
            </a:r>
            <a:r>
              <a:rPr lang="en-US" baseline="0" dirty="0" smtClean="0"/>
              <a:t> ||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657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 from ciphers and MACs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30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3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… but first,  some history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8953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Authenticated Encryption (AE):     introduced in </a:t>
            </a:r>
            <a:r>
              <a:rPr lang="en-US" smtClean="0"/>
              <a:t>2000    </a:t>
            </a:r>
            <a:r>
              <a:rPr lang="en-US" sz="1600" smtClean="0"/>
              <a:t>[KY’00, BN’00</a:t>
            </a:r>
            <a:r>
              <a:rPr lang="en-US" sz="1600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Crypto APIs before then:     (e.g.   MS-CAPI)</a:t>
            </a:r>
          </a:p>
          <a:p>
            <a:r>
              <a:rPr lang="en-US" dirty="0" smtClean="0"/>
              <a:t>Provide API for CPA-secure encryption  (e.g. CBC with rand. IV)</a:t>
            </a:r>
          </a:p>
          <a:p>
            <a:r>
              <a:rPr lang="en-US" dirty="0" smtClean="0"/>
              <a:t>Provide API for MAC  (e.g. HMAC)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Every project had to combine the two itself without </a:t>
            </a:r>
            <a:br>
              <a:rPr lang="en-US" dirty="0" smtClean="0"/>
            </a:br>
            <a:r>
              <a:rPr lang="en-US" dirty="0" smtClean="0"/>
              <a:t>a well defined goal</a:t>
            </a:r>
          </a:p>
          <a:p>
            <a:r>
              <a:rPr lang="en-US" dirty="0" smtClean="0"/>
              <a:t>Not all combinations provide AE …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06920" y="1668240"/>
              <a:ext cx="1804320" cy="41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5400" y="1656360"/>
                <a:ext cx="1828080" cy="4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7229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152400" y="2495550"/>
            <a:ext cx="8991600" cy="1143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715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178800" cy="41719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Tahoma"/>
                <a:cs typeface="Tahoma"/>
              </a:rPr>
              <a:t>		Encryption key  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 smtClean="0">
                <a:latin typeface="Tahoma"/>
                <a:cs typeface="Tahoma"/>
              </a:rPr>
              <a:t>E</a:t>
            </a:r>
            <a:r>
              <a:rPr lang="en-US" sz="2000" dirty="0" smtClean="0">
                <a:latin typeface="Tahoma"/>
                <a:cs typeface="Tahoma"/>
              </a:rPr>
              <a:t>.      MAC key =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I</a:t>
            </a:r>
            <a:endParaRPr lang="en-US" sz="2000" baseline="-25000" dirty="0" smtClean="0">
              <a:latin typeface="Tahoma"/>
              <a:cs typeface="Tahoma"/>
            </a:endParaRPr>
          </a:p>
          <a:p>
            <a:pPr marL="0" indent="0" eaLnBrk="1" hangingPunct="1">
              <a:spcBef>
                <a:spcPct val="90000"/>
              </a:spcBef>
              <a:buNone/>
            </a:pPr>
            <a:r>
              <a:rPr lang="en-US" sz="2000" u="sng" dirty="0" smtClean="0"/>
              <a:t>Option 1</a:t>
            </a:r>
            <a:r>
              <a:rPr lang="en-US" sz="2000" dirty="0" smtClean="0"/>
              <a:t>:   (SSL)</a:t>
            </a:r>
          </a:p>
          <a:p>
            <a:pPr marL="461963" indent="-461963"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sz="2000" u="sng" dirty="0" smtClean="0"/>
              <a:t>Option 2</a:t>
            </a:r>
            <a:r>
              <a:rPr lang="en-US" sz="2000" dirty="0" smtClean="0"/>
              <a:t>:   (</a:t>
            </a:r>
            <a:r>
              <a:rPr lang="en-US" sz="2000" dirty="0" err="1" smtClean="0"/>
              <a:t>IPsec</a:t>
            </a:r>
            <a:r>
              <a:rPr lang="en-US" sz="2000" dirty="0" smtClean="0"/>
              <a:t>)</a:t>
            </a:r>
          </a:p>
          <a:p>
            <a:pPr marL="461963" indent="-461963"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u="sng" dirty="0" smtClean="0"/>
              <a:t>Option 3</a:t>
            </a:r>
            <a:r>
              <a:rPr lang="en-US" sz="2000" dirty="0" smtClean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1928813" y="1865710"/>
            <a:ext cx="1447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3452813" y="192286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986213" y="186571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57813" y="1865710"/>
            <a:ext cx="838200" cy="28575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6348413" y="192286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6881813" y="1865710"/>
            <a:ext cx="1752600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7087935" y="1428750"/>
            <a:ext cx="1400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</a:t>
            </a:r>
            <a:r>
              <a:rPr kumimoji="1" lang="en-US" dirty="0" err="1" smtClean="0"/>
              <a:t>m</a:t>
            </a:r>
            <a:r>
              <a:rPr kumimoji="1" lang="en-US" sz="2400" dirty="0" err="1" smtClean="0"/>
              <a:t>ll</a:t>
            </a:r>
            <a:r>
              <a:rPr kumimoji="1" lang="en-US" dirty="0" err="1" smtClean="0"/>
              <a:t>tag</a:t>
            </a:r>
            <a:r>
              <a:rPr kumimoji="1" lang="en-US" dirty="0" smtClean="0"/>
              <a:t>)</a:t>
            </a:r>
            <a:endParaRPr kumimoji="1" lang="en-US" sz="2800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5288381" y="1440418"/>
            <a:ext cx="914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S(</a:t>
            </a:r>
            <a:r>
              <a:rPr lang="en-US" dirty="0" err="1" smtClean="0"/>
              <a:t>k</a:t>
            </a:r>
            <a:r>
              <a:rPr kumimoji="1" lang="en-US" baseline="-25000" dirty="0" err="1" smtClean="0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1928813" y="3124200"/>
            <a:ext cx="1447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3452813" y="31813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5662613" y="31813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3987801" y="3124200"/>
            <a:ext cx="1370013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4292794" y="2735818"/>
            <a:ext cx="91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0013" y="3113485"/>
            <a:ext cx="838200" cy="28575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7638211" y="2685018"/>
            <a:ext cx="936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c)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6272213" y="3114675"/>
            <a:ext cx="1370012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1928813" y="4495800"/>
            <a:ext cx="1447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3452813" y="45529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5662613" y="45529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3987801" y="4495800"/>
            <a:ext cx="1370013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4171800" y="4102100"/>
            <a:ext cx="965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m)</a:t>
            </a:r>
            <a:endParaRPr kumimoji="1" lang="en-US" sz="2800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0013" y="4485085"/>
            <a:ext cx="838200" cy="28575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7595156" y="4057650"/>
            <a:ext cx="9974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m)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6272213" y="4486275"/>
            <a:ext cx="1370012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883753"/>
            <a:ext cx="1088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lways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correct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A.E.  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(E,D)   be CPA secure cipher   and   (S,V) secure MAC.    Then: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Encrypt-then-MAC</a:t>
            </a:r>
            <a:r>
              <a:rPr lang="en-US" dirty="0" smtClean="0"/>
              <a:t>:   always provides  A.E.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MAC-then-encrypt</a:t>
            </a:r>
            <a:r>
              <a:rPr lang="en-US" dirty="0" smtClean="0"/>
              <a:t>:   may be insecure against CCA attacks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however:    when  (E,D)  is  rand-CTR mode or rand-CBC</a:t>
            </a:r>
            <a:br>
              <a:rPr lang="en-US" dirty="0" smtClean="0"/>
            </a:br>
            <a:r>
              <a:rPr lang="en-US" dirty="0" smtClean="0"/>
              <a:t>			M-then-E  provides  A.E.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rand-CTR mode, one-time MAC is 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53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 </a:t>
            </a:r>
            <a:r>
              <a:rPr lang="en-US" sz="2800" dirty="0" smtClean="0"/>
              <a:t>(at a high level)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8077200" cy="2057400"/>
          </a:xfrm>
        </p:spPr>
        <p:txBody>
          <a:bodyPr>
            <a:normAutofit lnSpcReduction="10000"/>
          </a:bodyPr>
          <a:lstStyle/>
          <a:p>
            <a:pPr>
              <a:spcBef>
                <a:spcPts val="1776"/>
              </a:spcBef>
            </a:pPr>
            <a:r>
              <a:rPr lang="en-US" b="1" dirty="0" smtClean="0"/>
              <a:t>GCM</a:t>
            </a:r>
            <a:r>
              <a:rPr lang="en-US" dirty="0" smtClean="0"/>
              <a:t>:     CTR mode encryption  then   CW-MAC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sz="2000" dirty="0" smtClean="0"/>
              <a:t>accelerated via Intel’s PCLMULQDQ instruction)</a:t>
            </a:r>
            <a:endParaRPr lang="en-US" dirty="0" smtClean="0"/>
          </a:p>
          <a:p>
            <a:pPr>
              <a:spcBef>
                <a:spcPts val="1824"/>
              </a:spcBef>
            </a:pPr>
            <a:r>
              <a:rPr lang="en-US" b="1" dirty="0" smtClean="0"/>
              <a:t>CCM</a:t>
            </a:r>
            <a:r>
              <a:rPr lang="en-US" dirty="0" smtClean="0"/>
              <a:t>:     CBC-MAC   then   CTR mode encryption  </a:t>
            </a:r>
            <a:r>
              <a:rPr lang="en-US" sz="2000" dirty="0" smtClean="0"/>
              <a:t>(802.11i)</a:t>
            </a:r>
            <a:endParaRPr lang="en-US" sz="2000" dirty="0"/>
          </a:p>
          <a:p>
            <a:pPr>
              <a:spcBef>
                <a:spcPts val="1776"/>
              </a:spcBef>
            </a:pPr>
            <a:r>
              <a:rPr lang="en-US" b="1" dirty="0" smtClean="0"/>
              <a:t>EAX</a:t>
            </a:r>
            <a:r>
              <a:rPr lang="en-US" dirty="0" smtClean="0"/>
              <a:t>:       CTR mode encryption  then  CMAC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62240"/>
            <a:ext cx="8077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support AEAD:  (auth. enc. with associated data).       All are nonce-based. </a:t>
            </a:r>
            <a:endParaRPr lang="en-US" sz="2000" dirty="0"/>
          </a:p>
        </p:txBody>
      </p:sp>
      <p:sp>
        <p:nvSpPr>
          <p:cNvPr id="6" name="Rectangle 10" descr="Horizontal brick"/>
          <p:cNvSpPr>
            <a:spLocks noChangeArrowheads="1"/>
          </p:cNvSpPr>
          <p:nvPr/>
        </p:nvSpPr>
        <p:spPr bwMode="auto">
          <a:xfrm>
            <a:off x="3581400" y="4267200"/>
            <a:ext cx="3276600" cy="304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90"/>
                </a:solidFill>
                <a:latin typeface="Tahoma"/>
                <a:cs typeface="Tahoma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Tahoma"/>
                <a:cs typeface="Tahoma"/>
              </a:rPr>
              <a:t>ncrypted data</a:t>
            </a:r>
            <a:endParaRPr lang="en-US" dirty="0">
              <a:solidFill>
                <a:srgbClr val="000090"/>
              </a:solidFill>
              <a:latin typeface="Tahoma"/>
              <a:cs typeface="Tahom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28800" y="4267200"/>
            <a:ext cx="1752600" cy="298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90"/>
                </a:solidFill>
                <a:latin typeface="Tahoma" pitchFamily="34" charset="0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Tahoma" pitchFamily="34" charset="0"/>
              </a:rPr>
              <a:t>ssociated data</a:t>
            </a:r>
            <a:endParaRPr lang="en-US" dirty="0">
              <a:solidFill>
                <a:srgbClr val="000090"/>
              </a:solidFill>
              <a:latin typeface="Tahoma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305300" y="2171700"/>
            <a:ext cx="762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0" y="4640818"/>
            <a:ext cx="150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authenticated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5143499" y="2457449"/>
            <a:ext cx="1524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3638550"/>
            <a:ext cx="113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3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API  (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AES_GCM_Init</a:t>
            </a:r>
            <a:r>
              <a:rPr lang="en-US" dirty="0"/>
              <a:t>(AES_GCM_CTX *</a:t>
            </a:r>
            <a:r>
              <a:rPr lang="en-US" dirty="0" err="1"/>
              <a:t>ain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en-US" dirty="0" smtClean="0"/>
              <a:t>*</a:t>
            </a:r>
            <a:r>
              <a:rPr lang="en-US" sz="2800" b="1" dirty="0" smtClean="0"/>
              <a:t>nonce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 smtClean="0"/>
              <a:t>noncelen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key</a:t>
            </a:r>
            <a:r>
              <a:rPr lang="en-US" dirty="0" smtClean="0"/>
              <a:t>,  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klen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/>
              <a:t>AES_GCM_EncryptUpdate</a:t>
            </a:r>
            <a:r>
              <a:rPr lang="en-US" dirty="0"/>
              <a:t>(AES_GCM_CTX *a,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 err="1"/>
              <a:t>aad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/>
              <a:t>aadlen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data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/>
              <a:t>datalen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out</a:t>
            </a:r>
            <a:r>
              <a:rPr lang="en-US" dirty="0"/>
              <a:t>, </a:t>
            </a:r>
            <a:r>
              <a:rPr lang="en-US" dirty="0" smtClean="0"/>
              <a:t>  unsigned </a:t>
            </a:r>
            <a:r>
              <a:rPr lang="en-US" dirty="0"/>
              <a:t>long *</a:t>
            </a:r>
            <a:r>
              <a:rPr lang="en-US" dirty="0" err="1"/>
              <a:t>outlen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8759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Security  --  an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  MAC security implies       (m , t)              (m , t’ )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Why?     Suppose not:     (m , t)   ⟶   (m , t’)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Then Encrypt-then-MAC would not have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Integrity 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819150"/>
            <a:ext cx="49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301246"/>
            <a:ext cx="1295400" cy="1447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04800" y="3903405"/>
            <a:ext cx="12192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353699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3301246"/>
            <a:ext cx="1295400" cy="1371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28801" y="3770114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838200" y="2996446"/>
            <a:ext cx="7924800" cy="19812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5600" y="3028950"/>
            <a:ext cx="3810000" cy="400110"/>
            <a:chOff x="2667000" y="2376632"/>
            <a:chExt cx="3810000" cy="40011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01450" y="2376632"/>
              <a:ext cx="8897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m</a:t>
              </a:r>
              <a:r>
                <a:rPr lang="en-US" sz="2000" baseline="-25000" dirty="0" smtClean="0"/>
                <a:t>1</a:t>
              </a:r>
              <a:endParaRPr lang="en-US" baseline="-25000" dirty="0">
                <a:sym typeface="Symbol" pitchFamily="18" charset="2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895600" y="3467103"/>
            <a:ext cx="3733800" cy="461963"/>
            <a:chOff x="1776" y="2194"/>
            <a:chExt cx="2352" cy="388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208" y="2194"/>
              <a:ext cx="150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</a:t>
              </a:r>
              <a:r>
                <a:rPr lang="en-US" sz="2400" b="1" dirty="0"/>
                <a:t> </a:t>
              </a:r>
              <a:r>
                <a:rPr lang="en-US" sz="2400" b="1" dirty="0" err="1" smtClean="0"/>
                <a:t>m</a:t>
              </a:r>
              <a:r>
                <a:rPr lang="en-US" sz="2400" b="1" baseline="-25000" dirty="0" err="1" smtClean="0"/>
                <a:t>b</a:t>
              </a:r>
              <a:r>
                <a:rPr lang="en-US" sz="2000" dirty="0" smtClean="0"/>
                <a:t>) = 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t)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95600" y="4019550"/>
            <a:ext cx="3810000" cy="400110"/>
            <a:chOff x="2667000" y="2376632"/>
            <a:chExt cx="3810000" cy="400110"/>
          </a:xfrm>
        </p:grpSpPr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655235" y="2376632"/>
              <a:ext cx="18654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c</a:t>
              </a:r>
              <a:r>
                <a:rPr lang="en-US" sz="2000" dirty="0" smtClean="0">
                  <a:sym typeface="Symbol" pitchFamily="18" charset="2"/>
                </a:rPr>
                <a:t>’ = (c</a:t>
              </a:r>
              <a:r>
                <a:rPr lang="en-US" sz="2000" baseline="-25000" dirty="0" smtClean="0">
                  <a:sym typeface="Symbol" pitchFamily="18" charset="2"/>
                </a:rPr>
                <a:t>0</a:t>
              </a:r>
              <a:r>
                <a:rPr lang="en-US" sz="2000" dirty="0" smtClean="0">
                  <a:sym typeface="Symbol" pitchFamily="18" charset="2"/>
                </a:rPr>
                <a:t> , t’ )    ≠ c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2895600" y="4457703"/>
            <a:ext cx="3733800" cy="461963"/>
            <a:chOff x="1776" y="2194"/>
            <a:chExt cx="2352" cy="388"/>
          </a:xfrm>
        </p:grpSpPr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448" y="2194"/>
              <a:ext cx="94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D</a:t>
              </a:r>
              <a:r>
                <a:rPr lang="en-US" sz="2000" dirty="0" smtClean="0"/>
                <a:t>(</a:t>
              </a:r>
              <a:r>
                <a:rPr lang="en-US" sz="2000" dirty="0"/>
                <a:t>k,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c’</a:t>
              </a:r>
              <a:r>
                <a:rPr lang="en-US" sz="2000" dirty="0" smtClean="0"/>
                <a:t>) = </a:t>
              </a:r>
              <a:r>
                <a:rPr lang="en-US" sz="2000" dirty="0" err="1" smtClean="0"/>
                <a:t>m</a:t>
              </a:r>
              <a:r>
                <a:rPr lang="en-US" sz="2000" baseline="-25000" dirty="0" err="1" smtClean="0"/>
                <a:t>b</a:t>
              </a:r>
              <a:endParaRPr lang="en-US" sz="2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01347" y="4167485"/>
            <a:ext cx="1066800" cy="461665"/>
            <a:chOff x="7772400" y="2647950"/>
            <a:chExt cx="1066800" cy="461665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46900" y="3638550"/>
            <a:ext cx="807207" cy="958910"/>
            <a:chOff x="9601200" y="1581150"/>
            <a:chExt cx="807207" cy="958910"/>
          </a:xfrm>
        </p:grpSpPr>
        <p:sp>
          <p:nvSpPr>
            <p:cNvPr id="26" name="TextBox 25"/>
            <p:cNvSpPr txBox="1"/>
            <p:nvPr/>
          </p:nvSpPr>
          <p:spPr>
            <a:xfrm>
              <a:off x="9601200" y="1581150"/>
              <a:ext cx="743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t) </a:t>
              </a:r>
              <a:endParaRPr lang="en-US" sz="2000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9918700" y="1987550"/>
              <a:ext cx="152400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01200" y="2139950"/>
              <a:ext cx="8072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t’)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582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OCB:  a direct construction from a PRP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9906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 More efficient authenticated </a:t>
            </a:r>
            <a:r>
              <a:rPr lang="en-US" sz="2000" b="1" dirty="0" smtClean="0">
                <a:latin typeface="Arial" charset="0"/>
              </a:rPr>
              <a:t>encryption:  </a:t>
            </a:r>
            <a:r>
              <a:rPr lang="en-US" sz="2000" dirty="0" smtClean="0">
                <a:latin typeface="Arial" charset="0"/>
              </a:rPr>
              <a:t>one E() op. per block. </a:t>
            </a:r>
            <a:endParaRPr lang="en-US" sz="2000" dirty="0">
              <a:latin typeface="Arial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49288" y="1751409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173288" y="1751409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849688" y="1751409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5449888" y="1751409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143000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6059489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859089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379538" y="2038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3087688" y="206216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6288088" y="2038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4572000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800600" y="206216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9826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26590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58594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3116263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6316663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363663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43354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4829175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38100" y="2208612"/>
            <a:ext cx="1252538" cy="369095"/>
            <a:chOff x="411" y="1777"/>
            <a:chExt cx="789" cy="310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1643064" y="2208612"/>
            <a:ext cx="1262062" cy="369095"/>
            <a:chOff x="405" y="1777"/>
            <a:chExt cx="795" cy="310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05" y="1777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3395664" y="2208612"/>
            <a:ext cx="1262062" cy="369095"/>
            <a:chOff x="405" y="1783"/>
            <a:chExt cx="795" cy="310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05" y="1783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4933950" y="2208610"/>
            <a:ext cx="1238250" cy="369093"/>
            <a:chOff x="420" y="1768"/>
            <a:chExt cx="780" cy="310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20" y="1768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146175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6062664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2862264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382713" y="3490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3090863" y="3514726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6291263" y="3490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4575175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4803775" y="3514726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31194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63198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3668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4832350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0" y="3681812"/>
            <a:ext cx="1262063" cy="369095"/>
            <a:chOff x="405" y="1769"/>
            <a:chExt cx="795" cy="310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05" y="1769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1690689" y="3681812"/>
            <a:ext cx="1262062" cy="369095"/>
            <a:chOff x="405" y="1769"/>
            <a:chExt cx="795" cy="310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05" y="1769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3443289" y="3681809"/>
            <a:ext cx="1262062" cy="369095"/>
            <a:chOff x="405" y="1775"/>
            <a:chExt cx="795" cy="310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05" y="1775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4938714" y="3656410"/>
            <a:ext cx="1262062" cy="369093"/>
            <a:chOff x="405" y="1760"/>
            <a:chExt cx="795" cy="310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05" y="1760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615950" y="43434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139950" y="4343400"/>
            <a:ext cx="1676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3816350" y="4343400"/>
            <a:ext cx="1600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5416550" y="43434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7245350" y="1751409"/>
            <a:ext cx="1143000" cy="2833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7550150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7702550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7931150" y="2038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7959725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7739064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7967663" y="35052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79962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7092950" y="43434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6510339" y="2208609"/>
            <a:ext cx="1262062" cy="369093"/>
            <a:chOff x="405" y="1778"/>
            <a:chExt cx="795" cy="310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05" y="1778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6991351" y="3668314"/>
            <a:ext cx="863599" cy="369095"/>
            <a:chOff x="656" y="1761"/>
            <a:chExt cx="544" cy="310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56" y="1761"/>
              <a:ext cx="39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 err="1">
                  <a:latin typeface="Arial" charset="0"/>
                </a:rPr>
                <a:t>auth</a:t>
              </a:r>
              <a:endParaRPr lang="en-US" sz="18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961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1" y="-19050"/>
            <a:ext cx="820896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915400" cy="4171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2376"/>
              </a:spcBef>
              <a:buNone/>
              <a:tabLst>
                <a:tab pos="742950" algn="l"/>
                <a:tab pos="2628900" algn="l"/>
                <a:tab pos="2857500" algn="l"/>
                <a:tab pos="3200400" algn="l"/>
                <a:tab pos="4349750" algn="l"/>
              </a:tabLst>
            </a:pPr>
            <a:r>
              <a:rPr lang="en-US" sz="2000" dirty="0" smtClean="0"/>
              <a:t>			</a:t>
            </a:r>
            <a:r>
              <a:rPr lang="en-US" dirty="0" smtClean="0"/>
              <a:t>code</a:t>
            </a:r>
            <a:r>
              <a:rPr lang="en-US" sz="2000" dirty="0" smtClean="0"/>
              <a:t>	</a:t>
            </a:r>
            <a:r>
              <a:rPr lang="en-US" dirty="0" smtClean="0"/>
              <a:t>Speed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3434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 </a:t>
            </a:r>
            <a:r>
              <a:rPr lang="en-US" u="sng" dirty="0" smtClean="0"/>
              <a:t>size</a:t>
            </a:r>
            <a:r>
              <a:rPr lang="en-US" dirty="0" smtClean="0"/>
              <a:t>	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3492500" algn="l"/>
                <a:tab pos="4572000" algn="l"/>
                <a:tab pos="5321300" algn="l"/>
                <a:tab pos="5715000" algn="l"/>
                <a:tab pos="7543800" algn="l"/>
              </a:tabLst>
            </a:pPr>
            <a:r>
              <a:rPr lang="en-US" dirty="0"/>
              <a:t>	AES/GCM 	</a:t>
            </a:r>
            <a:r>
              <a:rPr lang="en-US" dirty="0" smtClean="0"/>
              <a:t>large</a:t>
            </a:r>
            <a:r>
              <a:rPr lang="en-US" dirty="0"/>
              <a:t>	</a:t>
            </a:r>
            <a:r>
              <a:rPr lang="en-US" baseline="30000" dirty="0" smtClean="0"/>
              <a:t>**</a:t>
            </a:r>
            <a:r>
              <a:rPr lang="en-US" dirty="0" smtClean="0"/>
              <a:t>	108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/CTR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139</a:t>
            </a:r>
            <a:endParaRPr lang="en-US" u="sng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18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/>
              <a:t>	</a:t>
            </a:r>
            <a:r>
              <a:rPr lang="en-US" b="0" dirty="0" smtClean="0"/>
              <a:t>AES/CCM</a:t>
            </a:r>
            <a:r>
              <a:rPr lang="en-US" dirty="0" smtClean="0"/>
              <a:t>		smaller 		 61	</a:t>
            </a:r>
            <a:r>
              <a:rPr lang="en-US" dirty="0" smtClean="0">
                <a:solidFill>
                  <a:srgbClr val="A6A6A6"/>
                </a:solidFill>
              </a:rPr>
              <a:t>AES</a:t>
            </a:r>
            <a:r>
              <a:rPr lang="en-US" dirty="0">
                <a:solidFill>
                  <a:srgbClr val="A6A6A6"/>
                </a:solidFill>
              </a:rPr>
              <a:t>/CBC	</a:t>
            </a:r>
            <a:r>
              <a:rPr lang="en-US" dirty="0" smtClean="0">
                <a:solidFill>
                  <a:srgbClr val="A6A6A6"/>
                </a:solidFill>
              </a:rPr>
              <a:t>109</a:t>
            </a:r>
            <a:endParaRPr lang="en-US" b="0" dirty="0" smtClean="0">
              <a:solidFill>
                <a:srgbClr val="A6A6A6"/>
              </a:solidFill>
            </a:endParaRP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AES/EAX		smaller 		 61</a:t>
            </a:r>
            <a:endParaRPr lang="en-US" b="0" dirty="0" smtClean="0"/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5715000" algn="l"/>
                <a:tab pos="7543800" algn="l"/>
              </a:tabLst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A6A6A6"/>
                </a:solidFill>
              </a:rPr>
              <a:t>AES/CMAC	109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/>
              <a:t>	AES/OCB			</a:t>
            </a:r>
            <a:r>
              <a:rPr lang="en-US" dirty="0"/>
              <a:t>	</a:t>
            </a:r>
            <a:r>
              <a:rPr lang="en-US" dirty="0" smtClean="0"/>
              <a:t>129</a:t>
            </a:r>
            <a:r>
              <a:rPr lang="en-US" baseline="30000" dirty="0" smtClean="0"/>
              <a:t>*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A6A6A6"/>
                </a:solidFill>
              </a:rPr>
              <a:t>HMAC/SHA1	147</a:t>
            </a:r>
          </a:p>
        </p:txBody>
      </p:sp>
      <p:sp>
        <p:nvSpPr>
          <p:cNvPr id="8" name="Left Brace 7"/>
          <p:cNvSpPr/>
          <p:nvPr/>
        </p:nvSpPr>
        <p:spPr>
          <a:xfrm>
            <a:off x="1143000" y="2266950"/>
            <a:ext cx="152400" cy="1295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781550"/>
            <a:ext cx="5085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extrapolated from Ted </a:t>
            </a:r>
            <a:r>
              <a:rPr lang="en-US" sz="1400" dirty="0" err="1" smtClean="0"/>
              <a:t>Kravitz’s</a:t>
            </a:r>
            <a:r>
              <a:rPr lang="en-US" sz="1400" dirty="0" smtClean="0"/>
              <a:t> results        ** non-Intel machines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02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425</Words>
  <Application>Microsoft Office PowerPoint</Application>
  <PresentationFormat>On-screen Show (16:9)</PresentationFormat>
  <Paragraphs>129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Constructions from ciphers and MACs</vt:lpstr>
      <vt:lpstr>… but first,  some history</vt:lpstr>
      <vt:lpstr>Combining MAC and ENC   (CCA)</vt:lpstr>
      <vt:lpstr>A.E.   Theorems</vt:lpstr>
      <vt:lpstr>Standards  (at a high level)</vt:lpstr>
      <vt:lpstr>An example API  (OpenSSL)</vt:lpstr>
      <vt:lpstr>MAC Security  --  an explanation</vt:lpstr>
      <vt:lpstr>OCB:  a direct construction from a PRP</vt:lpstr>
      <vt:lpstr>Performance: Crypto++  5.6.0      [ Wei Dai ]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583</cp:revision>
  <cp:lastPrinted>2012-02-08T21:58:35Z</cp:lastPrinted>
  <dcterms:created xsi:type="dcterms:W3CDTF">2010-11-06T18:36:35Z</dcterms:created>
  <dcterms:modified xsi:type="dcterms:W3CDTF">2012-02-19T20:11:47Z</dcterms:modified>
</cp:coreProperties>
</file>