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ink/ink9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2"/>
  </p:notesMasterIdLst>
  <p:handoutMasterIdLst>
    <p:handoutMasterId r:id="rId13"/>
  </p:handoutMasterIdLst>
  <p:sldIdLst>
    <p:sldId id="367" r:id="rId4"/>
    <p:sldId id="370" r:id="rId5"/>
    <p:sldId id="410" r:id="rId6"/>
    <p:sldId id="411" r:id="rId7"/>
    <p:sldId id="412" r:id="rId8"/>
    <p:sldId id="372" r:id="rId9"/>
    <p:sldId id="405" r:id="rId10"/>
    <p:sldId id="369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12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pPr/>
              <a:t>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8:10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17241 7648 1,'0'0'19,"0"0"7,0 0-12,0 0-3,0 0 0,-12-8-2,12 8-2,0 0 0,-10-4-2,10 4-1,-9-3 0,9 3 0,-12-3-2,12 3 0,-15-4 0,15 4-1,-17-4 1,8-1-1,0 3 1,-3-3-1,1 2 1,-1-1-2,0 2 2,-2-2-1,3 2-1,-6 2 1,2-1-1,-3 0 0,0 0 0,0 1 0,-3-1 0,0 0 0,-2 0 0,2-1 0,-2 0 1,-1 0-1,2 1 0,-1-1 0,1 0 0,0 2-1,1 0 2,1 1-2,0 2 1,0 1 0,1 0 0,-1 3 0,-2 1 0,0 0 0,0 0-1,0 0 1,-2-1 0,0 0 0,2 1 0,-2-1-1,2 0 1,0 0 0,-2 1 0,-1 1 0,2 0 0,1 0-1,-2 2 1,1 0 0,1 0 0,1 1 0,1-1 0,-1 2-1,0 0 1,-1 1 0,0 0 0,-1 2 0,2-1 0,0 2 0,0 1 1,2-1-2,1-1 2,0 2-1,2-1 0,1-1-1,0-2 1,2 1 0,-1 1 0,0-1 0,1 0 0,0 0 0,-1 1 0,1 3 1,0-2-2,-1 2 2,1-1-2,-1 0 1,0-1 0,1 1 0,1 0 0,0-2 0,-1-1 0,1 1 0,-1 0 0,1 1 0,3-2 0,-2 1 0,0 1 0,-1 0 0,1-1 0,1 2 0,0 0 0,0 0 0,1-1 0,-1 3 0,1-2 0,-1 0 0,2-1 0,0 0 0,0-1 0,2-1 0,-1-1 0,1 0 0,1-1 0,0 0 1,-1-1-1,0 2 1,1 1-1,-1-3 0,1 1 0,0-3 1,0-1-1,5-9 0,-10 16 1,10-16-1,0 0 0,-11 11 0,11-11 0,0 0 0,-9 9 0,9-9 0,0 0 0,0 0 0,-8 2 0,8-2 0,0 0 0,-4-12 0,3 3-1,1-3 1,0 0-1,1-4 1,0-2 0,2-2-1,-1-1 1,1-2 0,1 2 0,2 2 0,-1-1 0,0 2-1,-3 2 1,0 4 0,-1 2 0,-1 10 0,0 0 1,0 0-1,-9 2 1,4 11 0,2 4 0,-3 5 0,1 6 0,-1 2 1,2 2-1,-1-2 0,1-1 0,1-5 1,1-2-2,2-5 2,2-5-2,-2-12 0,12 7 0,-2-9 1,4-3-1,2-2 0,3-2 0,2-2 0,2-2-1,1-2 0,-1 1 2,0-1-2,-2 1 1,0-1-3,-3 0-1,3 4-15,-5-1-15,0 1 0,-1 4-1,-2-2 14</inkml:trace>
  <inkml:trace contextRef="#ctx0" brushRef="#br0" timeOffset="923.0527">17480 7456 14,'0'-15'31,"-1"2"1,2 2-1,-1 11-18,0 0-2,0 0-1,4 20-4,-1 5-1,-3 4-2,1 5-1,-3 3-1,1 0 0,0-4-1,-1-2 1,0-6-1,2-7 0,0-18 1,0 0 0,0 0-1,12-16 1,-4-7-1,3-3 1,2-1-1,1-1 0,0 5 1,-1 4 0,-3 6 0,-1 11 0,-9 2 0,12 20-1,-10-2 1,-1 6-1,0 2 0,1-1-1,2 0-3,-3-7-7,10-1-22,-6-7-2,2-1-1,-7-9 1</inkml:trace>
  <inkml:trace contextRef="#ctx0" brushRef="#br0" timeOffset="1223.0699">17755 7585 26,'4'-17'33,"3"1"0,1 1 0,0 0-25,7 9 0,-3 1-2,3 8-1,-1 4-2,0 4-1,-5 3 0,-2 4-1,-5 1 0,-3 1 0,-7-4 0,-3-2 0,-4-3 0,0-3-1,-2-4 0,1-6-1,3-1-2,2-8-4,11 11-16,0-19-11,7 6 0,1-1 0</inkml:trace>
  <inkml:trace contextRef="#ctx0" brushRef="#br0" timeOffset="1562.0892">18131 7228 19,'9'-20'32,"-1"2"0,-2 3 1,-2 0-21,-4 15-2,0 0-1,7 13-3,-11 4-1,-1 12-2,-3 7 0,0 8 1,-5 5-2,2 3 0,-1-1-1,4 0 0,2-5-1,4-8-1,5-6-1,2-13-3,10-1-5,-5-14-17,9-2-9,-4-11 1,1-1 0</inkml:trace>
  <inkml:trace contextRef="#ctx0" brushRef="#br0" timeOffset="1727.0987">18105 7431 35,'-22'-10'34,"3"4"0,1 2-1,18 4-21,-17 3-3,17-3-6,16 15-13,3-11-23,10 2-1,7 1-2,3 0 0</inkml:trace>
  <inkml:trace contextRef="#ctx0" brushRef="#br0" timeOffset="2315.1323">18923 7224 4,'5'-22'29,"-2"3"0,0 3 1,-3 16-13,-1-12-3,1 12-3,-12 17-2,6 7-2,-9 6-2,2 11 0,-4 5-1,-1 7 0,-1 3-2,5-1 1,1-3-2,6-4 0,6-7-2,7-9-1,7-7-3,6-14-7,13-5-23,-4-9 1,5-4-2,-4-8 0</inkml:trace>
  <inkml:trace contextRef="#ctx0" brushRef="#br0" timeOffset="2525.1443">18810 7417 40,'-16'-9'33,"0"0"-1,4 3 1,1-1-26,11 7-2,0 0-4,0 0-5,20 7-10,-9-1-18,4 3 0,-1-1-1,1 1 1</inkml:trace>
  <inkml:trace contextRef="#ctx0" brushRef="#br0" timeOffset="2847.1628">18967 7373 17,'11'-5'30,"-11"5"1,9 15 0,-2 5-17,-7-4-4,9 10-3,-6 0-2,4 1-3,-3 1-1,3-3 0,-2-7 0,0-6-1,-5-12 1,0 0 0,10-11 0,-4-3 1,-2-9 0,3-1-1,2-2 1,2 3-1,4-1 0,3 6 0,0 1 0,1 2-2,3 7-2,-4 0-4,7 11-19,-6-2-8,0 5 1,-5 1-1</inkml:trace>
  <inkml:trace contextRef="#ctx0" brushRef="#br0" timeOffset="3438.1966">19513 7371 31,'0'0'33,"-18"-11"1,4 14 0,-8 2-21,7 14-1,-7-2-4,4 8-1,-1 0-3,5 2-1,1-3-1,6 1 0,4-4-2,5-7 0,-2-14-1,18 9 0,-3-12-2,2-4 1,4-5-1,-2-8-1,2-1 1,-2-4-1,0 3 2,-3-1 0,-1 3 1,-5 4 1,-3 2 1,-7 14 2,0 0-1,0 0 1,2 9 0,-7 10 0,-4 1 0,1 6-1,-4 2 0,4-1-2,2-1 0,1-5-1,3-3-2,2-6-1,8-2-6,-8-10-14,16-8-10,-6-4-1,3 0 1</inkml:trace>
  <inkml:trace contextRef="#ctx0" brushRef="#br0" timeOffset="3785.2164">19697 7392 46,'0'0'33,"0"0"2,3 13-1,-5 6-22,-6-5-5,3 8-2,-2-1-2,3 3-1,1-2-2,2-3 0,3-3 0,2-8 0,-4-8-1,18 1 0,-4-8 0,3-10 0,2-2 1,1-3-1,2 2 1,-2 3 0,-1 5 1,-2 5 1,-4 6-1,-3 8 1,-7 4-1,-3 7 1,-4 2-2,0 4-1,-3-1 0,-1-4-4,4 3-4,-5-13-18,10 2-10,-1-11 1,11 1 2</inkml:trace>
  <inkml:trace contextRef="#ctx0" brushRef="#br0" timeOffset="4087.2337">20166 7329 58,'0'0'35,"-14"6"0,4 9-1,-4-5-27,9 8-1,-2 0-3,6 4 0,3-1-2,3 2-1,2 1 0,2-1 1,-3 1-1,-2-1 0,-6-4 1,-3 0 0,-7-4 0,-2-3-1,-4-3 0,-2-7-2,3 3-10,-1-8-23,18 3-2,-9-14-1,15 3 0</inkml:trace>
  <inkml:trace contextRef="#ctx0" brushRef="#br0" timeOffset="4663.2667">20322 7406 52,'0'0'37,"-13"-7"-1,13 7 0,-16 11-24,10 4-7,-2 0 0,3 8-2,-1 3-1,2 1-1,0-2-1,2-3-1,2-5 1,2-5 0,-2-12 0,10 0-1,-1-12 1,1-5 0,4-6 0,0-1 0,2 1 0,-1 1 0,-1 5 0,-2 5 0,-3 7 0,-9 5 1,9 11-1,-8 4 1,-3 5 0,0 3-1,-1 3 0,0-1-1,1-4 1,0-2-2,3-4 0,0-6-3,5 0-3,-6-9-9,13-7-20,-3 1 1,4 0 1,-2-6 0</inkml:trace>
  <inkml:trace contextRef="#ctx0" brushRef="#br0" timeOffset="5115.2926">20474 7621 36,'0'0'34,"-10"-7"-1,5-5-6,5 12-13,-2-23-3,7 10-3,-2-4-2,6-1-3,1-3 0,4 3-2,1 3 1,1 3-1,0 3 1,0 6 0,-3 5-1,-3 6 1,-4 5 0,-1 8 0,-5-1-1,-2 4-1,-2-1-2,-2-3-5,7 3-23,-5-7-7,4-2-2,0-14-1</inkml:trace>
  <inkml:trace contextRef="#ctx0" brushRef="#br0" timeOffset="5619.3214">20816 7497 35,'0'0'35,"0"0"-1,-11 0 1,-3 7-20,8 14-4,-8-3-5,7 6-2,-1 0-2,3-2-3,8-2-5,0-9-25,13-6-5,2-9 0,6-7 1</inkml:trace>
  <inkml:trace contextRef="#ctx0" brushRef="#br0" timeOffset="5754.3291">20917 7396 50,'-10'-13'33,"1"3"0,9 10-2,-13-7-31,13 7-21,0 0-10,0 0-1,7 15-1</inkml:trace>
  <inkml:trace contextRef="#ctx0" brushRef="#br0" timeOffset="6055.3463">21177 7210 37,'8'-12'35,"-8"12"-1,0 0 1,9 11-20,-15 4-5,4 14-1,-7 4-3,-2 9-1,-5 2-2,3 8 0,-1-4-1,3-1-1,3-4-1,3-8-2,7-5-2,4-12-2,11 0-9,-3-15-22,7-3-1,-5-8 1,3-2 2</inkml:trace>
  <inkml:trace contextRef="#ctx0" brushRef="#br0" timeOffset="6220.3558">21123 7507 51,'-24'-6'35,"7"3"0,-1 2 0,9 3-25,9-2-2,0 0-4,0 0-4,12 6-2,9-1-6,-6-7-19,10 4-7,-1-3-2,3 0 1</inkml:trace>
  <inkml:trace contextRef="#ctx0" brushRef="#br0" timeOffset="6519.3729">21533 7197 39,'10'-6'35,"-10"6"1,0 0 0,-4 12-17,1 10-10,-10 0-2,2 13-1,-6 1-2,0 6-1,-3 0-1,2 2 0,4-2-1,-1-4-2,6-3 0,4-10-2,8-1-2,2-10-3,14 2-9,-7-12-20,10-2-1,-2-8 1,4 0 2</inkml:trace>
  <inkml:trace contextRef="#ctx0" brushRef="#br0" timeOffset="6716.3842">21401 7447 56,'-18'-4'35,"4"3"1,4-2-1,10 3-26,0 0-3,17 3-3,-1-1-3,6-1-2,5 5-5,-4-6-20,6 7-8,-5-2-1,0 2 1</inkml:trace>
  <inkml:trace contextRef="#ctx0" brushRef="#br0" timeOffset="7115.4069">21621 7513 49,'0'0'33,"6"9"1,-6-9-2,18 4-26,-3-6-1,4 1-2,4-3-1,4-2-1,1-2-1,1-1 0,-1-3 0,-4-2 0,-3-2 0,-2 0-1,-5 1 1,-5 0 0,-5 2 1,-4 4 0,0 9 0,-12-8 2,0 11-1,-2 6 1,-5 4 1,2 6 0,-5 0-1,2 5 0,-2 0-1,6 1 0,1-1-1,3-2 0,6-5-3,4-3 0,8 0-4,-6-14-6,27 9-21,-12-9-5,9-1 2,-2-7-1</inkml:trace>
  <inkml:trace contextRef="#ctx0" brushRef="#br0" timeOffset="7545.4315">22077 7429 47,'0'0'36,"0"0"0,-12-5 0,5 16-23,-10-1-2,5 10-4,-7 0-2,4 5-1,-1 0-2,4 1 0,2-4-1,4-2-1,5-4-1,4-5-1,6-7 1,2-7-1,7-6-1,1-7 1,4-4-1,1-5 1,2-6-1,-1-8 1,0-5-1,0-4 1,-1 0 0,-3-1 0,-1 4 2,-4 6 0,-4 5 2,-2 12 0,-7 11 0,-3 11 2,-9 13-1,-1 9 1,-8 8 0,-2 8-1,-3 7-1,-1 6 0,-2 0-2,2 0-2,5 0-3,-2-12-18,14-2-16,3-12 0,9-6-2,5-9 0</inkml:trace>
  <inkml:trace contextRef="#ctx0" brushRef="#br0" timeOffset="8297.4745">17593 8106 39,'-11'20'34,"5"-4"0,4 6 0,-3-1-28,8 5-2,2 0-6,2-9-12,10-4-19,3-6 0,2-9-2,1-6 2</inkml:trace>
  <inkml:trace contextRef="#ctx0" brushRef="#br0" timeOffset="8442.4828">17705 7939 15,'-9'-9'27,"-3"-2"-1,12 11-8,-9 1-37,9-1-6,0 0-1,13 12 11</inkml:trace>
  <inkml:trace contextRef="#ctx0" brushRef="#br0" timeOffset="8735.4995">17776 8009 17,'2'15'32,"-2"0"1,-3 3 0,4 7-18,-7-7-5,6 4-3,-4-3-3,3-1-3,-1-6 1,4-3-3,-2-9 1,14-4-1,-3-5 0,2-6 0,5-2 0,0 0 1,2 1 0,-1 4 1,-2 3 0,-3 9 1,-3 7 1,-1 7-1,-5 3 1,-1 4-2,-3 1 0,1-2-4,6 4-20,-4-7-12,6-7-1,3-4-1</inkml:trace>
  <inkml:trace contextRef="#ctx0" brushRef="#br0" timeOffset="9255.5294">18571 8132 31,'0'0'34,"0"0"0,-4 15 0,6 7-25,-6 0 0,4 12-3,-4 1-2,1 8-1,0-1-2,0-4 0,-2-1-1,1-9-2,5-3-2,-3-13-2,10-2-8,-8-10-17,10-20-3,-3-1-1,3-3 1</inkml:trace>
  <inkml:trace contextRef="#ctx0" brushRef="#br0" timeOffset="9535.5454">18657 8038 14,'10'-13'32,"4"6"-1,4 5 1,-2 3-18,9 14-1,-8-1-4,6 12-2,-9-1-1,-1 3-2,-8-1 0,-3-1-2,-9-4 0,-4-2-1,-5-8 1,-5-5-1,-2-4 0,1-3-1,1-3-1,1-3-1,6 0-1,2-5-4,12 11-9,-4-10-19,4 10-1,16-8 0,-1 7 0</inkml:trace>
  <inkml:trace contextRef="#ctx0" brushRef="#br0" timeOffset="10034.5738">19192 8087 14,'8'-17'33,"-6"3"2,-2 14 0,-13-17-20,3 24-1,-12 1-3,3 12-4,-7 1 0,2 5-3,-3 1 0,5 1-2,1-2 0,8-3-1,4-7 0,7-6-1,2-10-1,20 4-1,2-11-1,2-5 0,7-2-1,-2-8-1,3 1 0,-3-3 1,0 2 0,-9 0 2,-2 5-1,-7 1 4,-3 5-1,-8 11 3,0 0 0,0 0 1,-9 11 0,2 7 0,-4-1 0,1 6-2,-1-1 0,5 0-1,0-1-1,4-3-2,5-3-1,-3-15-3,17 19-10,-8-17-19,11 0-2,-2-4 1,4 0 0</inkml:trace>
  <inkml:trace contextRef="#ctx0" brushRef="#br0" timeOffset="10334.591">19634 8056 38,'2'-9'35,"-9"0"0,7 9 1,-24-7-23,12 11-3,-10 1-2,5 7-2,-2 3-2,2 4-1,-1 1 0,4 3-2,3 0 1,5 0-2,3-1 0,5-3-1,5-3-1,3-6-1,7 1-2,0-7-2,10 4-9,-7-9-22,7 0 1,-3-4 0,1 0 0</inkml:trace>
  <inkml:trace contextRef="#ctx0" brushRef="#br0" timeOffset="10599.6062">19869 8035 34,'0'0'36,"9"-2"-2,-9 2 3,-9 13-23,9 7-4,-11-3-3,5 6-2,-6 0-3,0 2-1,2-3 0,0-2-3,2-2 0,0-8-2,7 0-4,1-10-5,0 0-20,13-8-4,0-2 1,2-8 0</inkml:trace>
  <inkml:trace contextRef="#ctx0" brushRef="#br0" timeOffset="10838.6198">20015 8015 34,'-9'7'36,"-4"3"-1,1 3 1,-4-3-20,8 10-9,-2-5 0,6 3-3,0-3 0,7 1-1,1-3-2,3-1 0,5-4-2,1-3 1,5-1-3,-1-4-1,4 5-5,-6-10-14,5 7-14,-2-4 0,-1 3 0,-5-2 5</inkml:trace>
  <inkml:trace contextRef="#ctx0" brushRef="#br0" timeOffset="11258.644">20204 8178 33,'0'0'33,"0"0"-1,0 0-5,18 6-19,-8-9-2,7 3-1,-1-5-3,3 1 0,1-3-1,0-3 0,-2-2-1,-1-1 1,-3-1 0,-2 0 0,-4-1-1,-2 2 2,-5 0-2,-1 3 2,0 10-1,-12-11 0,1 9 1,0 5 1,-4 2 0,1 5 0,-2 3 0,2 5 0,-1-1 0,3 4-1,3-1 0,2 1-1,3-3-1,4 0-1,4-3-1,3-3-1,5-1-3,0-7-6,13 4-19,-5-9-6,7 1 0,2-7 1</inkml:trace>
  <inkml:trace contextRef="#ctx0" brushRef="#br0" timeOffset="11727.6707">20773 7863 36,'0'0'31,"0"0"-3,4-13-7,1 22-4,-14-4-3,7 13-2,-12-1-3,4 10-2,-8 2-1,1 5-2,-4 3-1,3 1-1,-1-2-1,4-3-1,3-3-1,5-6-1,5-3-1,4-8-1,9-2-3,-11-11-5,32 4-20,-15-9-5,4 1 0,-3-5 1</inkml:trace>
  <inkml:trace contextRef="#ctx0" brushRef="#br0" timeOffset="12069.6903">20634 8017 65,'0'0'36,"0"0"0,12 6-12,-3-6-16,11 4-2,-1-2-5,4-3-6,8 2-29,-8-3-3,0-1 0,-2-2-1</inkml:trace>
  <inkml:trace contextRef="#ctx0" brushRef="#br0" timeOffset="13967.7988">20007 8097 11,'0'0'12,"0"0"-2,0 0-1,0 0-1,0 0-1,0 0-1,5-11-1,-5 11 0,0 0-1,0 0 1,0 0 0,0 0 0,0 0-1,0 0 0,0 0 0,0 0-1,3-10 0,-3 10 0,0 0-1,0 0-1,0 0 1,12-7-1,-12 7 0,0 0-1,11-7 1,-11 7-1,0 0 1,12-6-1,-12 6 0,0 0 1,12-7-1,-12 7 1,0 0 0,11-8-1,-11 8 1,0 0 0,10-6-1,-10 6 0,0 0 1,0 0-1,10-7 1,-10 7-1,0 0 0,0 0 0,0 0 0,0 0 0,9-5 0,-9 5 0,0 0 0,0 0 0,0 0 1,9-3-1,-9 3 0,0 0 1,0 0-1,0 0 0,0 0 0,0 0 0,0 0 0,0 0 1,0 0-1,0 0 0,0 0 0,0 0 0,0 0 1,0 0-1,0 0 0,0 0 0,0 0 0,0 0 0,0 0 0,0 0 0,0 0 1,0 0-1,0 0 0,0 0 0,0 0 0,0 0 1,0 0-1,-11 6 1,11-6-1,-14 8 1,5-5-1,9-3-1,-15 10-4,6-9-16,9-1-9,-9 7-1,9-7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 study:  TLS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TLS Record Protocol  </a:t>
            </a:r>
            <a:r>
              <a:rPr lang="en-US" sz="2800" dirty="0" smtClean="0"/>
              <a:t>(TLS 1.2)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50"/>
            <a:ext cx="8686800" cy="243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Unidirectional keys</a:t>
            </a:r>
            <a:r>
              <a:rPr lang="en-US" dirty="0"/>
              <a:t>:      </a:t>
            </a:r>
            <a:r>
              <a:rPr lang="en-US" dirty="0" err="1" smtClean="0"/>
              <a:t>k</a:t>
            </a:r>
            <a:r>
              <a:rPr lang="en-US" sz="2800" baseline="-25000" dirty="0" err="1" smtClean="0"/>
              <a:t>b</a:t>
            </a:r>
            <a:r>
              <a:rPr lang="en-US" sz="2800" baseline="-25000" dirty="0" err="1"/>
              <a:t>⇾s</a:t>
            </a:r>
            <a:r>
              <a:rPr lang="en-US" sz="2000" baseline="-25000" dirty="0"/>
              <a:t> </a:t>
            </a:r>
            <a:r>
              <a:rPr lang="en-US" sz="2000" dirty="0" smtClean="0"/>
              <a:t>  and   </a:t>
            </a:r>
            <a:r>
              <a:rPr lang="en-US" sz="2000" dirty="0" err="1" smtClean="0"/>
              <a:t>k</a:t>
            </a:r>
            <a:r>
              <a:rPr lang="en-US" sz="2800" baseline="-25000" dirty="0" err="1" smtClean="0"/>
              <a:t>s</a:t>
            </a:r>
            <a:r>
              <a:rPr lang="en-US" sz="2800" baseline="-25000" dirty="0" err="1"/>
              <a:t>⇾b</a:t>
            </a:r>
            <a:r>
              <a:rPr lang="en-US" sz="2800" baseline="-25000" dirty="0"/>
              <a:t> </a:t>
            </a:r>
            <a:r>
              <a:rPr lang="en-US" sz="2800" baseline="-25000" dirty="0" smtClean="0"/>
              <a:t>              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err="1" smtClean="0"/>
              <a:t>Stateful</a:t>
            </a:r>
            <a:r>
              <a:rPr lang="en-US" dirty="0" smtClean="0"/>
              <a:t> encryption:</a:t>
            </a:r>
          </a:p>
          <a:p>
            <a:r>
              <a:rPr lang="en-US" dirty="0" smtClean="0"/>
              <a:t>Each side maintains two 64-bit counters</a:t>
            </a:r>
            <a:r>
              <a:rPr lang="en-US" dirty="0"/>
              <a:t>:  </a:t>
            </a:r>
            <a:r>
              <a:rPr lang="en-US" dirty="0" smtClean="0"/>
              <a:t>  </a:t>
            </a:r>
            <a:r>
              <a:rPr lang="en-US" dirty="0" err="1" smtClean="0"/>
              <a:t>ctr</a:t>
            </a:r>
            <a:r>
              <a:rPr lang="en-US" sz="2800" baseline="-25000" dirty="0" err="1" smtClean="0"/>
              <a:t>b</a:t>
            </a:r>
            <a:r>
              <a:rPr lang="en-US" sz="2800" baseline="-25000" dirty="0" err="1"/>
              <a:t>⇾</a:t>
            </a:r>
            <a:r>
              <a:rPr lang="en-US" sz="2800" baseline="-25000" dirty="0" err="1" smtClean="0"/>
              <a:t>s</a:t>
            </a:r>
            <a:r>
              <a:rPr lang="en-US" baseline="-25000" dirty="0" smtClean="0"/>
              <a:t>  </a:t>
            </a:r>
            <a:r>
              <a:rPr lang="en-US" dirty="0" smtClean="0"/>
              <a:t> ,  </a:t>
            </a:r>
            <a:r>
              <a:rPr lang="en-US" dirty="0" err="1" smtClean="0"/>
              <a:t>ctr</a:t>
            </a:r>
            <a:r>
              <a:rPr lang="en-US" sz="2800" baseline="-25000" dirty="0" err="1" smtClean="0"/>
              <a:t>s⇾b</a:t>
            </a:r>
            <a:endParaRPr lang="en-US" sz="2800" baseline="-25000" dirty="0" smtClean="0"/>
          </a:p>
          <a:p>
            <a:r>
              <a:rPr lang="en-US" dirty="0" err="1" smtClean="0"/>
              <a:t>Init.</a:t>
            </a:r>
            <a:r>
              <a:rPr lang="en-US" dirty="0" smtClean="0"/>
              <a:t> to 0 when session started.     </a:t>
            </a:r>
            <a:r>
              <a:rPr lang="en-US" dirty="0" err="1" smtClean="0"/>
              <a:t>ctr</a:t>
            </a:r>
            <a:r>
              <a:rPr lang="en-US" dirty="0" smtClean="0"/>
              <a:t>++ for every record.</a:t>
            </a:r>
          </a:p>
          <a:p>
            <a:r>
              <a:rPr lang="en-US" dirty="0" smtClean="0"/>
              <a:t>Purpose:    replay defense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819150"/>
            <a:ext cx="976993" cy="12763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447800" y="1428750"/>
            <a:ext cx="601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52400" y="971550"/>
            <a:ext cx="1009650" cy="1009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0410" y="1809750"/>
            <a:ext cx="154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</a:t>
            </a:r>
            <a:r>
              <a:rPr lang="en-US" sz="2800" baseline="-25000" dirty="0" err="1" smtClean="0"/>
              <a:t>b⇾s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k</a:t>
            </a:r>
            <a:r>
              <a:rPr lang="en-US" sz="2800" baseline="-25000" dirty="0" err="1" smtClean="0"/>
              <a:t>s⇾b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67600" y="1962150"/>
            <a:ext cx="152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</a:t>
            </a:r>
            <a:r>
              <a:rPr lang="en-US" sz="2800" baseline="-25000" dirty="0" err="1" smtClean="0"/>
              <a:t>b⇾s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k</a:t>
            </a:r>
            <a:r>
              <a:rPr lang="en-US" sz="2800" baseline="-25000" dirty="0" err="1" smtClean="0"/>
              <a:t>s⇾b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667000" y="971550"/>
            <a:ext cx="3429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record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7000" y="971550"/>
            <a:ext cx="609600" cy="381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2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5800" y="3181350"/>
            <a:ext cx="12192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TLS record:  encryption   </a:t>
            </a:r>
            <a:r>
              <a:rPr lang="en-US" sz="2200" dirty="0" smtClean="0"/>
              <a:t>(CBC </a:t>
            </a:r>
            <a:r>
              <a:rPr lang="en-US" sz="2200" dirty="0"/>
              <a:t>AES-128, </a:t>
            </a:r>
            <a:r>
              <a:rPr lang="en-US" sz="2200" dirty="0" smtClean="0"/>
              <a:t>  HMAC</a:t>
            </a:r>
            <a:r>
              <a:rPr lang="en-US" sz="2200" dirty="0"/>
              <a:t>-SHA1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</a:t>
            </a:r>
            <a:r>
              <a:rPr lang="en-US" baseline="-25000" dirty="0" err="1"/>
              <a:t>b⇾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=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mac</a:t>
            </a:r>
            <a:r>
              <a:rPr lang="en-US" dirty="0" smtClean="0"/>
              <a:t> 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enc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Browser side   </a:t>
            </a:r>
            <a:r>
              <a:rPr lang="en-US" b="1" dirty="0" err="1" smtClean="0"/>
              <a:t>enc</a:t>
            </a:r>
            <a:r>
              <a:rPr lang="en-US" b="1" dirty="0" smtClean="0"/>
              <a:t>(</a:t>
            </a:r>
            <a:r>
              <a:rPr lang="en-US" b="1" dirty="0" err="1"/>
              <a:t>k</a:t>
            </a:r>
            <a:r>
              <a:rPr lang="en-US" b="1" baseline="-25000" dirty="0" err="1"/>
              <a:t>b⇾</a:t>
            </a:r>
            <a:r>
              <a:rPr lang="en-US" b="1" baseline="-25000" dirty="0" err="1" smtClean="0"/>
              <a:t>s</a:t>
            </a:r>
            <a:r>
              <a:rPr lang="en-US" b="1" baseline="-25000" dirty="0" smtClean="0"/>
              <a:t>  </a:t>
            </a:r>
            <a:r>
              <a:rPr lang="en-US" b="1" dirty="0" smtClean="0"/>
              <a:t>, data, </a:t>
            </a:r>
            <a:r>
              <a:rPr lang="en-US" b="1" dirty="0" err="1"/>
              <a:t>ctr</a:t>
            </a:r>
            <a:r>
              <a:rPr lang="en-US" sz="2800" b="1" baseline="-25000" dirty="0" err="1"/>
              <a:t>b⇾s</a:t>
            </a:r>
            <a:r>
              <a:rPr lang="en-US" b="1" baseline="-25000" dirty="0"/>
              <a:t> </a:t>
            </a:r>
            <a:r>
              <a:rPr lang="en-US" b="1" dirty="0" smtClean="0"/>
              <a:t>) :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1:     tag ⟵  S</a:t>
            </a:r>
            <a:r>
              <a:rPr lang="en-US" sz="3200" dirty="0" smtClean="0"/>
              <a:t>(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baseline="-25000" dirty="0" err="1" smtClean="0"/>
              <a:t>mac</a:t>
            </a:r>
            <a:r>
              <a:rPr lang="en-US" dirty="0" smtClean="0"/>
              <a:t> ,   </a:t>
            </a:r>
            <a:r>
              <a:rPr lang="en-US" sz="2800" dirty="0" smtClean="0"/>
              <a:t>[ </a:t>
            </a:r>
            <a:r>
              <a:rPr lang="en-US" dirty="0" smtClean="0"/>
              <a:t> ++</a:t>
            </a:r>
            <a:r>
              <a:rPr lang="en-US" dirty="0" err="1" smtClean="0"/>
              <a:t>ctr</a:t>
            </a:r>
            <a:r>
              <a:rPr lang="en-US" sz="2800" baseline="-25000" dirty="0" err="1" smtClean="0"/>
              <a:t>b</a:t>
            </a:r>
            <a:r>
              <a:rPr lang="en-US" sz="2800" baseline="-25000" dirty="0" err="1"/>
              <a:t>⇾s</a:t>
            </a:r>
            <a:r>
              <a:rPr lang="en-US" baseline="-25000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 header  </a:t>
            </a:r>
            <a:r>
              <a:rPr lang="en-US" dirty="0" err="1" smtClean="0"/>
              <a:t>ll</a:t>
            </a:r>
            <a:r>
              <a:rPr lang="en-US" dirty="0" smtClean="0"/>
              <a:t>  data</a:t>
            </a:r>
            <a:r>
              <a:rPr lang="en-US" sz="2800" dirty="0" smtClean="0"/>
              <a:t>]</a:t>
            </a:r>
            <a:r>
              <a:rPr lang="en-US" dirty="0" smtClean="0"/>
              <a:t>  </a:t>
            </a:r>
            <a:r>
              <a:rPr lang="en-US" sz="3200" dirty="0" smtClean="0"/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2:     pad   </a:t>
            </a:r>
            <a:r>
              <a:rPr lang="en-US" sz="2800" dirty="0" smtClean="0"/>
              <a:t>[</a:t>
            </a:r>
            <a:r>
              <a:rPr lang="en-US" dirty="0" smtClean="0"/>
              <a:t> header </a:t>
            </a:r>
            <a:r>
              <a:rPr lang="en-US" dirty="0" err="1" smtClean="0"/>
              <a:t>ll</a:t>
            </a:r>
            <a:r>
              <a:rPr lang="en-US" dirty="0" smtClean="0"/>
              <a:t> data </a:t>
            </a:r>
            <a:r>
              <a:rPr lang="en-US" dirty="0" err="1" smtClean="0"/>
              <a:t>ll</a:t>
            </a:r>
            <a:r>
              <a:rPr lang="en-US" dirty="0" smtClean="0"/>
              <a:t> tag </a:t>
            </a:r>
            <a:r>
              <a:rPr lang="en-US" sz="2800" dirty="0" smtClean="0"/>
              <a:t>]</a:t>
            </a:r>
            <a:r>
              <a:rPr lang="en-US" dirty="0" smtClean="0"/>
              <a:t>   to AES block size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3:     CBC encrypt with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enc</a:t>
            </a:r>
            <a:r>
              <a:rPr lang="en-US" baseline="-25000" dirty="0" smtClean="0"/>
              <a:t>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smtClean="0"/>
              <a:t>new random IV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4:     prepend header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14800" y="895350"/>
            <a:ext cx="3886200" cy="1524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Elbow Connector 7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57800" y="1885950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552280" y="2574360"/>
              <a:ext cx="2463120" cy="584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1480" y="2561760"/>
                <a:ext cx="248652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6502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TLS record:  decryption </a:t>
            </a:r>
            <a:r>
              <a:rPr lang="en-US" sz="2200" dirty="0" smtClean="0"/>
              <a:t>(CBC </a:t>
            </a:r>
            <a:r>
              <a:rPr lang="en-US" sz="2200" dirty="0"/>
              <a:t>AES-128, </a:t>
            </a:r>
            <a:r>
              <a:rPr lang="en-US" sz="2200" dirty="0" smtClean="0"/>
              <a:t>  HMAC</a:t>
            </a:r>
            <a:r>
              <a:rPr lang="en-US" sz="2200" dirty="0"/>
              <a:t>-SHA1</a:t>
            </a:r>
            <a:r>
              <a:rPr lang="en-US" sz="2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Server side   </a:t>
            </a:r>
            <a:r>
              <a:rPr lang="en-US" b="1" dirty="0" err="1" smtClean="0"/>
              <a:t>dec</a:t>
            </a:r>
            <a:r>
              <a:rPr lang="en-US" b="1" dirty="0" smtClean="0"/>
              <a:t>(</a:t>
            </a:r>
            <a:r>
              <a:rPr lang="en-US" b="1" dirty="0" err="1"/>
              <a:t>k</a:t>
            </a:r>
            <a:r>
              <a:rPr lang="en-US" b="1" baseline="-25000" dirty="0" err="1"/>
              <a:t>b⇾</a:t>
            </a:r>
            <a:r>
              <a:rPr lang="en-US" b="1" baseline="-25000" dirty="0" err="1" smtClean="0"/>
              <a:t>s</a:t>
            </a:r>
            <a:r>
              <a:rPr lang="en-US" b="1" baseline="-25000" dirty="0" smtClean="0"/>
              <a:t>  </a:t>
            </a:r>
            <a:r>
              <a:rPr lang="en-US" b="1" dirty="0" smtClean="0"/>
              <a:t>, record, </a:t>
            </a:r>
            <a:r>
              <a:rPr lang="en-US" b="1" dirty="0" err="1"/>
              <a:t>ctr</a:t>
            </a:r>
            <a:r>
              <a:rPr lang="en-US" sz="2800" b="1" baseline="-25000" dirty="0" err="1"/>
              <a:t>b⇾s</a:t>
            </a:r>
            <a:r>
              <a:rPr lang="en-US" b="1" baseline="-25000" dirty="0"/>
              <a:t> </a:t>
            </a:r>
            <a:r>
              <a:rPr lang="en-US" b="1" dirty="0" smtClean="0"/>
              <a:t>) </a:t>
            </a:r>
            <a:r>
              <a:rPr lang="en-US" dirty="0" smtClean="0"/>
              <a:t>: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1:     CBC decrypt record using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enc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2:     check pad format:  send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bad_record_mac</a:t>
            </a:r>
            <a:r>
              <a:rPr lang="en-US" dirty="0" smtClean="0"/>
              <a:t> if invalid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step 3:     check tag on    </a:t>
            </a:r>
            <a:r>
              <a:rPr lang="en-US" sz="2800" dirty="0"/>
              <a:t>[</a:t>
            </a:r>
            <a:r>
              <a:rPr lang="en-US" dirty="0"/>
              <a:t> ++</a:t>
            </a:r>
            <a:r>
              <a:rPr lang="en-US" dirty="0" err="1"/>
              <a:t>ctr</a:t>
            </a:r>
            <a:r>
              <a:rPr lang="en-US" sz="2800" baseline="-25000" dirty="0" err="1"/>
              <a:t>b⇾s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err="1"/>
              <a:t>ll</a:t>
            </a:r>
            <a:r>
              <a:rPr lang="en-US" dirty="0"/>
              <a:t>  header  </a:t>
            </a:r>
            <a:r>
              <a:rPr lang="en-US" dirty="0" err="1"/>
              <a:t>ll</a:t>
            </a:r>
            <a:r>
              <a:rPr lang="en-US" dirty="0"/>
              <a:t>  data</a:t>
            </a:r>
            <a:r>
              <a:rPr lang="en-US" sz="2800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	send </a:t>
            </a:r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bad_record_mac</a:t>
            </a:r>
            <a:r>
              <a:rPr lang="en-US" dirty="0"/>
              <a:t> if </a:t>
            </a:r>
            <a:r>
              <a:rPr lang="en-US" dirty="0" smtClean="0"/>
              <a:t>invalid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Provides authenticated encryption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(provided no other info. is leaked during decryption)</a:t>
            </a:r>
          </a:p>
        </p:txBody>
      </p:sp>
    </p:spTree>
    <p:extLst>
      <p:ext uri="{BB962C8B-B14F-4D97-AF65-F5344CB8AC3E}">
        <p14:creationId xmlns:p14="http://schemas.microsoft.com/office/powerpoint/2010/main" xmlns="" val="24083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in older versions  </a:t>
            </a:r>
            <a:r>
              <a:rPr lang="en-US" sz="3600" dirty="0" smtClean="0"/>
              <a:t>(prior to TLS 1.1)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6868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IV for CBC is predictable:     </a:t>
            </a:r>
            <a:r>
              <a:rPr lang="en-US" dirty="0" smtClean="0"/>
              <a:t>(chained IV)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IV for next record is last </a:t>
            </a:r>
            <a:r>
              <a:rPr lang="en-US" dirty="0" err="1" smtClean="0"/>
              <a:t>ciphertext</a:t>
            </a:r>
            <a:r>
              <a:rPr lang="en-US" dirty="0" smtClean="0"/>
              <a:t> block of current record.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N</a:t>
            </a:r>
            <a:r>
              <a:rPr lang="en-US" dirty="0" smtClean="0"/>
              <a:t>ot CPA secure.    </a:t>
            </a:r>
            <a:r>
              <a:rPr lang="en-US" sz="2000" dirty="0"/>
              <a:t>(a practical exploit</a:t>
            </a:r>
            <a:r>
              <a:rPr lang="en-US" sz="2000" dirty="0" smtClean="0"/>
              <a:t>: </a:t>
            </a:r>
            <a:r>
              <a:rPr lang="en-US" sz="2000" dirty="0"/>
              <a:t>BEAST </a:t>
            </a:r>
            <a:r>
              <a:rPr lang="en-US" sz="2000" dirty="0" smtClean="0"/>
              <a:t>attack)</a:t>
            </a: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Padding oracle</a:t>
            </a:r>
            <a:r>
              <a:rPr lang="en-US" dirty="0" smtClean="0"/>
              <a:t>:     during decryption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pad is invalid send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decryption failed </a:t>
            </a:r>
            <a:r>
              <a:rPr lang="en-US" dirty="0" smtClean="0">
                <a:cs typeface="Arial"/>
              </a:rPr>
              <a:t>alert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if mac is invalid send </a:t>
            </a:r>
            <a:r>
              <a:rPr lang="en-US" dirty="0" err="1" smtClean="0">
                <a:solidFill>
                  <a:srgbClr val="0000FF"/>
                </a:solidFill>
                <a:latin typeface="Arial"/>
                <a:cs typeface="Arial"/>
              </a:rPr>
              <a:t>bad_record_mac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alert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⇒   attacker learns info. about plaintext   (attack in next segment)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Lesson:   when decryption fails, do not explain why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64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802.11b </a:t>
            </a:r>
            <a:r>
              <a:rPr lang="en-US" dirty="0" smtClean="0"/>
              <a:t>WEP:   how not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802.11b WEP: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Previously discussed problems:   </a:t>
            </a:r>
            <a:br>
              <a:rPr lang="en-US" dirty="0" smtClean="0"/>
            </a:br>
            <a:r>
              <a:rPr lang="en-US" dirty="0" smtClean="0"/>
              <a:t>		two time pad and related PRG seeds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4400" y="1885950"/>
            <a:ext cx="1076739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19621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03388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953514"/>
            <a:ext cx="1041400" cy="77063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249555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1581150"/>
            <a:ext cx="2209800" cy="3048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1581150"/>
            <a:ext cx="9144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CRC(m)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203835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PRG(  IV  </a:t>
            </a:r>
            <a:r>
              <a:rPr lang="en-US" dirty="0" err="1" smtClean="0"/>
              <a:t>ll</a:t>
            </a:r>
            <a:r>
              <a:rPr lang="en-US" dirty="0" smtClean="0"/>
              <a:t>  k 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2647950"/>
            <a:ext cx="32766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ciphetext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0800" y="2647950"/>
            <a:ext cx="457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8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Fact</a:t>
            </a:r>
            <a:r>
              <a:rPr lang="en-US" dirty="0" smtClean="0"/>
              <a:t>:   CRC is linear, i.e.    </a:t>
            </a:r>
            <a:r>
              <a:rPr lang="en-US" dirty="0" smtClean="0">
                <a:solidFill>
                  <a:srgbClr val="0000FF"/>
                </a:solidFill>
              </a:rPr>
              <a:t>∀</a:t>
            </a:r>
            <a:r>
              <a:rPr lang="en-US" dirty="0" err="1" smtClean="0">
                <a:solidFill>
                  <a:srgbClr val="0000FF"/>
                </a:solidFill>
              </a:rPr>
              <a:t>m,p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CRC( m ⨁ p) = CRC(m</a:t>
            </a:r>
            <a:r>
              <a:rPr lang="en-US" b="1" dirty="0">
                <a:solidFill>
                  <a:srgbClr val="0000FF"/>
                </a:solidFill>
              </a:rPr>
              <a:t>) ⨁ </a:t>
            </a:r>
            <a:r>
              <a:rPr lang="en-US" b="1" dirty="0" smtClean="0">
                <a:solidFill>
                  <a:srgbClr val="0000FF"/>
                </a:solidFill>
              </a:rPr>
              <a:t>F(p)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2063750"/>
            <a:ext cx="3886200" cy="355600"/>
          </a:xfrm>
          <a:prstGeom prst="rect">
            <a:avLst/>
          </a:prstGeom>
          <a:pattFill prst="diag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 </a:t>
            </a:r>
            <a:r>
              <a:rPr lang="en-US" sz="2000" dirty="0" err="1" smtClean="0"/>
              <a:t>dest</a:t>
            </a:r>
            <a:r>
              <a:rPr lang="en-US" sz="2000" dirty="0" smtClean="0"/>
              <a:t>-port = 80     data              CRC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08300" y="2063750"/>
            <a:ext cx="4572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962150"/>
            <a:ext cx="219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WEP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2700" y="2139950"/>
            <a:ext cx="0" cy="2286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7664" y="2139950"/>
            <a:ext cx="7759536" cy="965200"/>
            <a:chOff x="317664" y="2139950"/>
            <a:chExt cx="7759536" cy="965200"/>
          </a:xfrm>
        </p:grpSpPr>
        <p:sp>
          <p:nvSpPr>
            <p:cNvPr id="7" name="TextBox 6"/>
            <p:cNvSpPr txBox="1"/>
            <p:nvPr/>
          </p:nvSpPr>
          <p:spPr>
            <a:xfrm>
              <a:off x="317664" y="2414885"/>
              <a:ext cx="1287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dirty="0" smtClean="0"/>
                <a:t>ttacker: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2495550"/>
              <a:ext cx="3886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000…….00…..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XX</a:t>
              </a:r>
              <a:r>
                <a:rPr lang="en-US" dirty="0" smtClean="0">
                  <a:solidFill>
                    <a:schemeClr val="tx1"/>
                  </a:solidFill>
                </a:rPr>
                <a:t>…0000…             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F(XX)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375400" y="2559050"/>
              <a:ext cx="0" cy="228600"/>
            </a:xfrm>
            <a:prstGeom prst="line">
              <a:avLst/>
            </a:prstGeom>
            <a:ln w="5715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15200" y="2139950"/>
              <a:ext cx="5074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⨁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43200" y="3105150"/>
              <a:ext cx="533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895600" y="3219450"/>
            <a:ext cx="4470400" cy="355600"/>
            <a:chOff x="2895600" y="3219450"/>
            <a:chExt cx="4470400" cy="355600"/>
          </a:xfrm>
        </p:grpSpPr>
        <p:sp>
          <p:nvSpPr>
            <p:cNvPr id="15" name="Rectangle 14"/>
            <p:cNvSpPr/>
            <p:nvPr/>
          </p:nvSpPr>
          <p:spPr>
            <a:xfrm>
              <a:off x="2895600" y="3257550"/>
              <a:ext cx="4572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IV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9800" y="3219450"/>
              <a:ext cx="3886200" cy="355600"/>
            </a:xfrm>
            <a:prstGeom prst="rect">
              <a:avLst/>
            </a:prstGeom>
            <a:pattFill prst="diagBrick">
              <a:fgClr>
                <a:srgbClr val="0000FF"/>
              </a:fgClr>
              <a:bgClr>
                <a:schemeClr val="accent6">
                  <a:lumMod val="75000"/>
                </a:schemeClr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/>
                <a:t>  </a:t>
              </a:r>
              <a:r>
                <a:rPr lang="en-US" sz="2000" dirty="0" err="1" smtClean="0"/>
                <a:t>dest</a:t>
              </a:r>
              <a:r>
                <a:rPr lang="en-US" sz="2000" dirty="0" smtClean="0"/>
                <a:t>-port = 25     data              CRC’</a:t>
              </a:r>
              <a:endParaRPr lang="en-US" sz="20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413500" y="3295650"/>
              <a:ext cx="0" cy="2286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04800" y="3105150"/>
            <a:ext cx="144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XX = 25⨁80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4171950"/>
            <a:ext cx="785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Upon decryption:    CRC is valid,   but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is changed 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203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8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8502</TotalTime>
  <Words>269</Words>
  <Application>Microsoft Office PowerPoint</Application>
  <PresentationFormat>On-screen Show (16:9)</PresentationFormat>
  <Paragraphs>73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1_Lecture</vt:lpstr>
      <vt:lpstr>2_Office Theme</vt:lpstr>
      <vt:lpstr>3_Office Theme</vt:lpstr>
      <vt:lpstr>Case study:  TLS</vt:lpstr>
      <vt:lpstr>The TLS Record Protocol  (TLS 1.2)</vt:lpstr>
      <vt:lpstr>TLS record:  encryption   (CBC AES-128,   HMAC-SHA1)</vt:lpstr>
      <vt:lpstr>TLS record:  decryption (CBC AES-128,   HMAC-SHA1)</vt:lpstr>
      <vt:lpstr>Bugs in older versions  (prior to TLS 1.1)</vt:lpstr>
      <vt:lpstr>802.11b WEP:   how not to do it</vt:lpstr>
      <vt:lpstr>Active attacks</vt:lpstr>
      <vt:lpstr>End of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vaichidrewar</cp:lastModifiedBy>
  <cp:revision>583</cp:revision>
  <cp:lastPrinted>2012-02-08T21:58:35Z</cp:lastPrinted>
  <dcterms:created xsi:type="dcterms:W3CDTF">2010-11-06T18:36:35Z</dcterms:created>
  <dcterms:modified xsi:type="dcterms:W3CDTF">2012-02-19T20:15:36Z</dcterms:modified>
</cp:coreProperties>
</file>