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ink/ink12.xml" ContentType="application/inkml+xml"/>
  <Override PartName="/ppt/slideLayouts/slideLayout10.xml" ContentType="application/vnd.openxmlformats-officedocument.presentationml.slideLayout+xml"/>
  <Override PartName="/ppt/ink/ink11.xml" ContentType="application/inkml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ink/ink13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6"/>
  </p:notesMasterIdLst>
  <p:handoutMasterIdLst>
    <p:handoutMasterId r:id="rId17"/>
  </p:handoutMasterIdLst>
  <p:sldIdLst>
    <p:sldId id="374" r:id="rId4"/>
    <p:sldId id="413" r:id="rId5"/>
    <p:sldId id="414" r:id="rId6"/>
    <p:sldId id="415" r:id="rId7"/>
    <p:sldId id="373" r:id="rId8"/>
    <p:sldId id="416" r:id="rId9"/>
    <p:sldId id="417" r:id="rId10"/>
    <p:sldId id="418" r:id="rId11"/>
    <p:sldId id="380" r:id="rId12"/>
    <p:sldId id="419" r:id="rId13"/>
    <p:sldId id="421" r:id="rId14"/>
    <p:sldId id="424" r:id="rId15"/>
  </p:sldIdLst>
  <p:sldSz cx="9144000" cy="5143500" type="screen16x9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312" y="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pPr/>
              <a:t>2/19/2012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10" units="cm"/>
          <inkml:channel name="Y" type="integer" max="1450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2-13T20:59:26.0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4563 4418 27,'0'0'26,"0"0"-1,0 0-7,0 0-3,2-10-3,-2 10-2,0 0-3,0 0 0,0 0-1,0 0-1,-10 6-1,10-6 0,0 0-1,0 0 1,-12 5-2,12-5 1,-10 2-1,10-2 0,-12 5-1,12-5 1,-15 6-1,15-6 0,-16 8 0,16-8 0,-18 9 0,8-4 0,0 1-1,0 1 1,-1 0 0,0 3 0,0 0-1,1 1 1,1 0-1,2 2 1,-2-2-1,1 2 1,-1 1 0,1 1-1,-1 0 1,0 1-1,0 2 0,0 0 1,1 1-1,0-1 1,0 2-1,0-2 0,0 0 0,2 0-1,-1 1 1,2 0 0,1-1 0,0 1 0,3 0 0,0 0 0,1-2-1,0 2 2,2-1-1,1-3 1,0 0-2,1 0 1,1-1 0,1 0 0,1-1 0,1 0 0,1-1 0,0-1 0,0 0 0,2-1 0,0-1 0,2 1 1,-1-2-1,1 0 0,0-1 0,-1 1 0,0-2 0,3 1 0,-1-1 0,-2-2 0,1 2 0,-1-2 0,1 0 0,0-1 0,1-1 0,-1-2 0,1 0 1,-1-2-1,1 0 0,0-2 0,1 1 0,0-3 0,0 2 0,-1-1 0,0-1 0,2 0 0,-2 1 0,1 0 1,-1-1-1,0 1 0,1-2 0,1 0 0,-1-1 0,-1 0 0,1-2 0,-1-1 0,0-1 0,-1-1 0,-1 2 0,0 0 0,-3 0 1,1 0-1,-1 0 0,0 0 0,-1 1 0,-2 1 0,1-2 1,-1 0-1,-1-2 0,0 2 0,0-3 0,0 1-1,-1-2 1,0 1 0,0 0-1,0 0 1,0 3-1,0-2 1,-2 2 1,1-1-1,-1 1 0,-1 0 0,0 0 0,0-1 0,-1 1 0,0-2 0,0 1 0,1 1 0,-2-1 0,1 2 0,0-1 1,-1 0-1,0 1 0,0 0-1,-1 0 1,0 0 0,-1 0 0,-1 0 0,0 0 1,-1 0-1,0-1 0,0 1 0,5 10 0,-12-16 0,6 7 1,-1 0-2,7 9 1,-17-15 0,8 7 0,-3 4 0,0-3 1,-1 0-1,-2 2 0,-2-2 0,-1 0 0,-1 1 0,-2 0 0,-1 1 1,1 0-1,0 1 0,-1 0 0,2 2-1,1 4-2,-1-5-11,10 7-18,-6-1-4,2 4-1,1-2-2</inkml:trace>
  <inkml:trace contextRef="#ctx0" brushRef="#br0" timeOffset="2320.1327">3694 2911 34,'0'0'26,"-9"-8"-6,9 8-2,0 0-4,0 0-1,-3-9-3,3 9-2,0 0-1,11-3-1,-11 3-1,14-6-1,-14 6 0,19-5-1,-9 3-1,2 1 0,0 0-1,1 2 0,0 0 0,0 3 0,-2-2 0,3 1-1,1-1 1,0 3-1,0-2 0,1 2 1,0-1-1,2 2 0,0 1 0,0 0 0,0 1 0,0 0 0,1 1 0,0 1 1,-1 1-1,0-2 0,1 0-1,0 0 2,1 1-2,-2 0 2,2-1-1,-1 0 0,1-1 0,0 2 0,-3-1 0,1 2 0,-2 0 1,0 0-2,-1 2 1,-2 1 0,1 1 0,0 0 0,-2 1 1,0-1 0,0-1 0,-1 1 0,1-1 0,0 0 0,-2-1-1,1 0 1,-1 1-1,0 1 0,0 0 0,-3 0 0,1 1 0,0-1 0,0 1 0,0 2 0,0-4-1,-1 2 1,1 1 0,0-1 0,-1 0 0,-1 5 0,2-1 0,-1-2 0,0 5-1,-1-1 2,0 0-2,1-2 1,-2 1 0,0-2 0,-1-1 1,1 0-2,-2-1 3,1-1-3,-1 0 3,0 1-2,0-1 1,0 1-2,-1-2 1,0 2 1,0-1-2,-1 0 1,1-1 0,-1 0 0,0 2 0,0-1 0,0-1-1,0 1 2,0-1-1,0 1 0,0 0 0,0-2 0,1 0 0,-1 0-1,0 1 1,0-2 0,0 1 0,0 0 0,0-2 0,-1 1 0,1-3 0,-1-1 0,1 0 0,-1 0 0,0-9 0,1 13 0,-1-13 0,0 13-1,0-13 2,-1 14-2,1-14 2,-2 12-1,2-12 0,-4 13 0,4-13-1,-3 10 1,3-10 0,-3 14 0,3-14 0,-2 13 0,2-13 1,-3 12-1,3-12 0,-3 13 0,3-13 1,0 0-1,-6 9 0,6-9 0,0 0 0,-8-3 1,8 3-2,-7-10 2,7 10-2,-10-15 1,4 5 0,0 0 0,-1-2-1,0 0 1,0 0 0,1 3 0,1-1 1,0-1-1,1 2 0,1 0 0,3 9 0,-3-13 0,3 13 0,0 0 0,0 0 1,0 0-1,0 0 0,9 17 0,-4 1 0,1 3 0,0 3 1,0 2-1,0 1 0,1 1 0,-1-3 0,1-3 1,-1-6-1,-1-4 0,-5-12 1,14 7-1,-14-7 0,17-18 1,-6-1-2,2-3 2,3-6-2,2-3 1,1 0 0,1-2 0,1 4 0,-1 0 0,-1 6-1,-3-1-1,2 9-5,-10-6-16,4 8-11,-4-2-1,-1 3-2,-3-2 0</inkml:trace>
  <inkml:trace contextRef="#ctx0" brushRef="#br0" timeOffset="3834.2193">2661 2136 21,'0'0'28,"-6"-18"1,5 9-7,1 9-5,0 0-4,-2 11-3,-5 1-3,7 11-1,-7 5-3,4 8 1,-5-1-2,5 7 0,-5-6 0,3 0 0,-1-8-1,2-2 0,0-11 0,3-6 0,1-9-1,0 0 0,10-17 0,-1-2-1,5-2 1,1-1-1,2 0 0,-1 1 0,3 7 1,-3 5 0,-2 8-1,-2 9 1,-5 7 1,-1 6-1,-4 3 1,-3 3 0,-3-2 0,-1 1 0,-5-6 0,-1-4 0,-3-4 0,-1-5-1,1-5 0,1-4-1,3 0 0,0-5-3,10 7-3,-5-14-8,5 14-16,15-11-2,-5 9 1,4 0-1</inkml:trace>
  <inkml:trace contextRef="#ctx0" brushRef="#br0" timeOffset="4601.2632">3051 2330 31,'8'-11'26,"-8"11"-6,3-11-3,-3 11-2,0 0-2,-14-4-3,14 4 0,-17 12-2,7 3-2,-7 0 0,4 7-1,-4-3-2,3 5 0,0-4-1,3 0-1,2-5 0,4-3 0,5-12-1,0 0 0,10 7-1,-1-12 0,3-3 0,0-3 0,3 2-1,-2-6 0,3 1 0,-1-2 0,0 0 1,-3 0-1,0 3 1,-2 0 0,-4 3 1,-6 10 0,8-13 1,-8 13 0,0 0 0,-2 20 2,-2-2-1,1 4 0,0 1 0,2 4 0,0 1-1,2-2 0,2-5-2,1-9-1,5-2-3,-9-10-9,20-6-18,-8-2-2,2-3 0,-1-3 0</inkml:trace>
  <inkml:trace contextRef="#ctx0" brushRef="#br0" timeOffset="5194.297">3386 2266 29,'0'0'30,"0"0"1,-14 7 0,6 11-17,-9-1-2,5 13-3,-5-2-2,5 8-1,-2-4-3,5 0 0,1-5-1,3-3-1,4-9 0,3-6-1,-2-9-1,14-1 0,-2-6 0,0-7-1,2-3 0,1-6-1,3-4 1,-1-3-1,2-3 1,-4-3 0,2-1 1,-2-3 0,-2 0 0,-1-2 1,-2 7 1,-2 0-1,-3 6 0,0 5 1,-3 4 0,-2 9 2,0 11-1,0 0 1,-15 19 0,7 6 0,-6 7 0,2 9 0,-3 7-1,2 6 0,1 1-1,4-3-1,3-3-1,3-8-3,8 0-13,-2-16-17,7-7-1,1-9-1,1-5-1</inkml:trace>
  <inkml:trace contextRef="#ctx0" brushRef="#br0" timeOffset="6112.3496">2478 2915 7,'-8'-11'27,"8"11"1,0 0 1,0 0-16,-3 9 0,-2 2-2,8 8-1,-8 2-2,8 7-1,-5 0-2,2 5-1,-2-2-1,1 3 0,0-6-1,-1 2 0,0-7-1,0-2 0,0-6-1,0-2 0,2-4-1,0-9-1,0 0-2,0 0-2,12 4-7,-9-12-16,-3 8-4,14-20 1,-8 5-1</inkml:trace>
  <inkml:trace contextRef="#ctx0" brushRef="#br0" timeOffset="6446.3688">2451 2995 2,'-2'-9'26,"-2"-7"0,7 6 2,-1 0-13,3-6-2,10 9-3,-3-7-1,7 11-2,0-5-1,4 10 0,-3-2-1,2 10-1,-6 1-1,1 3 1,-7 4-2,0 1 1,-7-1-2,-2 3 1,-6-2-1,-3-2 0,-6-3-1,-2 1 1,-3-4-2,-3-2 0,2 0-2,-2-9-5,13 4-21,-2-4-5,11 0 0,0 0-1</inkml:trace>
  <inkml:trace contextRef="#ctx0" brushRef="#br0" timeOffset="7243.4142">2872 3017 13,'4'-13'26,"-4"13"0,0 0-7,0-14-3,0 14-3,0 0-3,-9 0-1,0 1-2,9-1 0,-17 14-2,7-1 1,-3-2-1,1 7 0,-2-3-2,3 2 1,0-1-1,3 0-1,1-3 0,5-2-1,1-2-1,1-9 1,9 9-2,0-9 0,3-2 0,1-2 0,2-3-1,1-2 0,0-1 1,1-3-1,1 0 1,-4-3 0,1 1 0,-3 0 0,0 0 1,-3-1-1,-1 3 1,-2 1-1,-1 1 2,-1 2-1,-4 9 0,4-10 0,-4 10 1,0 0 0,-2 13 0,0 1 1,-2 2-1,-1 6 1,-1 1 0,2 4 0,-2-4-1,3 2 0,0-5-1,2-2-1,4-3-1,-3-15-6,20 14-19,-8-17-7,6 5-1,-2-9 0</inkml:trace>
  <inkml:trace contextRef="#ctx0" brushRef="#br0" timeOffset="8124.4646">3355 3087 1,'0'-10'19,"0"10"7,0 0 2,-10-8-12,10 8-1,-16 4-4,8 5 0,-6-4-2,3 9-1,-4-4-2,3 7-1,-4 0 0,4 4-1,0-2 0,3 2-1,0-2-1,3 0 0,1-3 0,2-3-1,3-3 0,0-10-1,7 12 0,-7-12-1,14-2 1,-4-4-1,0-3 1,2-4-1,2-1-2,1-7 2,0 1-1,1-2 0,-1-3 0,0-3 1,1 0 0,-2-3 0,-1 0 1,0-3 0,-3 3 0,1-1 0,-2 3 0,0 3 1,-3 2-1,-1 4 0,-2 5 0,-1 5 0,-2 10 1,0 0 0,0 0 0,-11 8 0,4 6 0,-1 8 1,-2 4 0,1 7 1,-2 3-1,1 3 1,0 2-1,3 0 0,0-1 0,3-4-1,3-3-1,1-6-2,7 1-7,-3-12-20,7-3-7,0-6 0,2-5-2</inkml:trace>
  <inkml:trace contextRef="#ctx0" brushRef="#br0" timeOffset="10322.5905">5974 4238 24,'0'0'24,"-13"-7"1,13 7-6,0 0-4,-14-5-4,14 5-1,-10-2-2,10 2-2,-10-1 0,10 1-2,-11 1 0,11-1-1,-12 4 0,12-4 0,-15 9-2,6-3 1,-3 1 0,2 3 0,-1 0 0,-1 3-1,-1 1 0,2 2 0,-1 0 1,1 1-2,1 1 1,1-1-1,0 1 1,2-2-1,0 2 1,0 2-1,0-2 0,3 1 1,0 1-1,1 1 0,1-1 0,1 2 0,1-1 0,1-2 0,1 1 0,1-1 0,2 0 0,1-2 0,1-2 0,0 0 1,2-1-1,2-2 0,1-1-1,2 0 1,1-1 0,0-2 0,2 0 0,0 0 0,1-2 0,0-1 0,-1 1 1,0-2-1,-2-1 0,2-2 0,-1-1 0,1-1 0,-1-3 0,0 0 0,3-2-1,-1 0 1,0-3 0,1-1-1,-1-1 1,0-1 0,0-1 0,0 1 0,-3-1 0,1-2 0,-1 1 0,-2 0 0,0 1 0,-1-2 0,0 0 0,-3-2 0,0 2 0,0-2 0,-2-1 0,0-1 1,-2 1-1,-1-1 0,-2 0 1,1 0-1,-1 0 0,-2 0 0,-2-1 1,-1 2-2,-1-1 2,-1-2-1,-3-1 0,-3 3 0,0-1-1,-2 1 2,-1 3-2,-3 0 1,-1 1-1,-1 5 2,0 1-1,-4 3 1,0 1-1,-1 3 0,3 1-1,-2-1-4,7 8-16,-3-5-12,5 4 0,1-2-3,13-3 0</inkml:trace>
  <inkml:trace contextRef="#ctx0" brushRef="#br0" timeOffset="12335.7055">7464 2874 15,'8'-11'26,"-8"11"1,3-8 0,-3 8-14,0 0-1,0 0-3,-11-13-2,11 13-1,-14-2-2,5 3 0,-6-2-2,2 1 0,-5 0 0,0 2-1,-3-2 1,-1 2-1,-1-1 0,-2 2-1,-1-2 1,0 2 0,-2 0 0,1-1 0,0 3-1,-1 0 1,-1-1 0,1 1-1,-1 2 0,0 1 1,-1 1-1,1 0 0,-1 1 0,1-2 0,-1 3 0,3 1 1,1-1-1,2 1 0,1-1 0,2 2 0,1-1 0,-2 2 0,2 0 0,1 0 1,-1 1-1,1-1 0,1 1 0,0 0 1,1-1-1,1 0 0,0 3 1,1 0-1,2 1 0,-1-1 1,0 1-1,1 1 1,-1-1 0,1 1-1,1-1 0,-2-1 0,-1 0 0,1-1 0,1 1-1,-1 1 1,3-3 0,0 3 0,0 1 0,2 0 0,0 0-1,0 2 2,2-1-2,-1-1 1,1 2 0,0-3-1,0-1 1,1-2 0,0-2 0,0 1 0,1-2 0,1 0 0,0-3 0,0 3-1,1-2 3,0 1-2,0 0 1,0 0-1,0 1 1,0 0-1,0 1 1,0-1 0,-1 0-2,0 1 2,0-2-1,0 2 0,0-1 0,-1 0 0,0 1-1,0-2 1,0 1 0,1 0 0,1-1 0,0-2 0,3-9-1,-4 15 1,4-15 0,-4 11 1,4-11-2,-4 12 1,4-12 0,-4 12 0,4-12 0,-5 15 0,5-15 0,-4 10 0,4-10 0,-3 9 0,3-9 0,0 0-1,0 0 1,0 0 0,0 0 0,0 0 0,0 0 0,-9-15 0,9 15 0,-2-17 0,2 6 1,-1 0-1,0-1 0,0-2 0,1 0 0,-1 1 0,1 0 1,-1 1-1,1 1 0,0 1 0,0 10 0,1-13 0,-1 13 1,0 0-2,0 0 1,0 0 0,0 20 0,-1-3 1,-1 2-1,0 3 0,0 3 0,-1-1 0,2-1 0,0-1 0,1-6 0,2-2 0,0-4 0,-2-10-1,11 8 2,-1-9-1,1-4-1,2-2 2,2-3-1,3-2 0,1-1 0,3-1 0,0-2 1,1 0-1,-1 1 0,0 1 0,-1 1 0,-2 1-1,-1 3-2,-4-2-2,6 7-16,-7-4-10,0 4-1,-3-2-1,2 0-2</inkml:trace>
  <inkml:trace contextRef="#ctx0" brushRef="#br0" timeOffset="14691.8404">7768 2444 18,'0'0'26,"-12"7"2,12-7-8,-10-2-3,10 2-3,-7-9-3,7 9-3,-2-22-2,6 10-1,-2-4-2,6 2-1,0-1-1,3 2 0,0 6-1,0 3 1,-1 8-1,0 3 0,-3 5 0,-1 4 1,-5 0-1,-1 3 0,-3 0 1,-5 0-1,-2-7 1,-2-2-1,-2-3 0,-1-3 1,1-3-1,3-1-1,11 0-1,-15-7-2,15 7-8,0 0-19,0 0-1,16-11 0,-5 9-1</inkml:trace>
  <inkml:trace contextRef="#ctx0" brushRef="#br0" timeOffset="15127.8652">7843 2407 19,'0'0'28,"0"0"1,0 0-1,5 9-14,-5-9-3,1 28-3,-3-8-3,4 11-1,-2 4-1,0 8-1,-1 0 0,0 2-2,-2-2 1,-1-3 0,-1-5 0,0-6 1,-1-11-1,0-7 1,6-11 0,-14 3 0,14-3-1,-12-18 2,7 2-2,1 0 1,2-2-1,1 1 0,2-2 0,2 1-1,0-1 0,4 1-1,2 2-1,1 1-1,3 4-5,-3-5-14,8 8-11,-3-2 0,5 8-1</inkml:trace>
  <inkml:trace contextRef="#ctx0" brushRef="#br0" timeOffset="15511.8872">8064 2585 28,'0'0'31,"-7"-20"0,7 8-1,-2-6-17,7 5-3,-3-5-3,7 3-3,0-2-1,4 5-1,1 4-1,1 4 1,-1 5-2,-1 5 1,-5 6-1,-1 4 1,-4 3-1,-5 1 1,-4 1 0,-3-2-1,-4-3 2,-3-4-1,-2-4 0,0-2 0,2-5-2,1-3-1,6 1-3,-1-8-6,10 9-22,5-8 0,5 7 0,1-1-1</inkml:trace>
  <inkml:trace contextRef="#ctx0" brushRef="#br0" timeOffset="15863.9074">8281 2601 39,'-2'-15'30,"3"-1"0,1-4-1,6 4-23,-1-3 0,6 5-2,-4 1 0,6 5-1,-3 5-1,0 5 0,-3 6 0,-1 6 0,-3 2 0,-3 3 1,-4 0-1,-1 2-1,-5-6 2,-1-2-2,-4-4 0,0-4-1,-2-3 0,1-5-1,2 0-3,0-6-1,12 9-8,-10-10-20,10 10 0,8-9 0,2 9 0</inkml:trace>
  <inkml:trace contextRef="#ctx0" brushRef="#br0" timeOffset="16374.9365">8648 2416 34,'-2'-10'31,"2"10"1,-18 2-1,5 12-20,-10 0-1,5 11-3,-7-1 0,4 7-2,-1-4-1,6 1-2,4-7 0,4-3-2,6-7 1,2-11-2,13 2 0,3-12 1,6-5-2,2-5 1,3-7-2,2-4 2,2-7 0,-4-5-1,1-2 1,-4-2 0,-3 1 1,-2 1 0,-4 7 0,-3 5 1,-4 8 0,-2 10 1,-6 15 0,0 0 1,-8 15 0,-3 13 0,-5 8-1,-2 10 1,-3 6-2,-1 3 0,3 1-2,3-6-3,12 2-18,0-18-14,11-9-1,5-13-2,10-8 0</inkml:trace>
  <inkml:trace contextRef="#ctx0" brushRef="#br0" timeOffset="17262.9874">9266 2436 27,'0'0'32,"0"0"0,0 0 0,-10 19-11,10 7-12,-6 0-2,4 9-3,-4 2 1,4 1-3,-1-1 0,2-3-1,-1-4-1,1-5-1,2-4-1,-1-9-1,3-3-1,-3-9-2,0 0-2,0 0-4,14-9-2,-14-7-1,8 4 0,-7-13 1,7 4 3,-6-9 3,4 0 5,-1-1 6,-2-3 4,5 3 4,-5-5 1,6 9 1,-5-4-1,9 9-1,-6-4-2,6 11-2,-3 3-2,4 9 0,-1 6-1,1 7-1,-2 7 0,-1 8 0,-4 1-1,-1 5 1,-7-1-1,-2-3-1,-7-3 1,-3-2-2,-5-8 1,1-2-1,-2-6 1,0-3-1,5-2-3,0-5 0,14 4-7,-14-10-17,14 10-6,6-12-1,5 10-1</inkml:trace>
  <inkml:trace contextRef="#ctx0" brushRef="#br0" timeOffset="17744.0148">9672 2442 31,'10'-16'31,"-6"0"0,-1 6 0,-10-2-18,7 12-4,-19 8-1,4 11-1,-7 1-1,-1 8-2,-3 1 0,4 3-1,1-2 0,3-1-2,5-8 0,6-6-1,7-6 0,0-9-1,24-6-1,-4-7 1,6-4-2,1-5 1,5-2-2,-2-4 2,0 2-1,-6 0 1,-4 6 1,-4 2 0,-6 6 1,-10 12 0,0 0 2,0 0-1,-12 21 1,0-1 0,-4 4 0,2 3 0,-1-1-2,3 1 0,3-4-1,2-5-4,10 4-6,-4-12-19,12 2-2,-11-12-2,23 10 0</inkml:trace>
  <inkml:trace contextRef="#ctx0" brushRef="#br0" timeOffset="18268.0449">9976 2448 37,'4'-13'31,"-4"13"1,-13 9 1,3 10-20,-8-5-5,3 12-1,-7-4-1,4 8-2,-2-1-1,4-3-1,4-3 0,3-4-2,5-5 1,4-14-2,0 0 1,18 3 0,0-15-2,0-3 1,5-6-1,2-7 1,1-5 0,0-6 0,1-4-1,-1-4 1,-2-3 1,1-3-1,-2 2 1,-2 2-1,0 5 1,-3 7 0,-4 8 1,-3 11 0,-11 18 1,0 0-1,0 0 1,-11 33 0,-8 1 0,-2 11 0,-6 8 0,-3 7-1,0 0 0,3-1-2,4-4 1,4-7-2,9-3-8,2-19-20,13-8-5,4-16-3,7-6 1</inkml:trace>
  <inkml:trace contextRef="#ctx0" brushRef="#br0" timeOffset="19772.1308">7858 2973 21,'0'-12'29,"0"12"1,0 0 0,-10 15-19,11 4 0,-5 0-2,3 11-1,-3-1-2,3 7-2,-3-2-1,2 2 0,-1-4-1,0 0-2,1-6 1,0-2-2,0-5-1,0-7-2,5-1-5,-3-11-15,0 0-9,0 0 1,14-4 0</inkml:trace>
  <inkml:trace contextRef="#ctx0" brushRef="#br0" timeOffset="20072.1481">7885 3192 16,'8'-9'24,"0"-3"0,2 1-4,7 7-11,-3-2-1,5 9 0,-2 1-1,1 9-1,-5 0 0,0 5 0,-7 0 0,-1 5-1,-9-5 0,-1 2-1,-9-5-1,-1 0 0,-5-5-1,-1-2 0,-1-3-1,0-2-1,5-1-2,-2-3-2,9 2-4,-1-7-16,11 6-7,0 0-1,0 0-1</inkml:trace>
  <inkml:trace contextRef="#ctx0" brushRef="#br0" timeOffset="20596.1781">8295 3168 19,'2'-10'30,"-6"1"0,4 9 2,-17-3-15,7 15-8,-8 0 1,2 10-3,-8-1 0,4 8-2,-3-2-1,6 2-1,2-5 0,4-5-2,5-5 0,6-14-1,10 9-1,4-15 0,5-5-1,3-6 0,5 0-1,-1-5 1,0 0 0,-2-1 0,-2 1-1,-5 2 2,-3 5 0,-4 2 1,-5 4 0,-5 9 1,0 0 0,-1 11 1,-6 4 0,-1 4 0,-3 4 1,2 3-1,-1-1 0,3 1-1,1-4-2,4-4-2,6 0-4,-4-18-17,13 11-9,-3-12-1,6-1 0</inkml:trace>
  <inkml:trace contextRef="#ctx0" brushRef="#br0" timeOffset="21063.2048">8601 3226 42,'0'0'32,"-17"11"0,5 3 0,-9-1-23,7 11 0,-10-4-2,6 4-2,1-2-2,4-1-1,2-3 0,5-5-2,6-13 0,0 0-1,19 1 0,-3-13-2,8-3 1,2-6-1,3-5 0,0-7 0,3-1-1,-5-6 1,2-2 1,-5-5 0,-2 0 1,-5 3 1,-2 2 0,-1 9 2,-5 4 1,-3 15 0,-6 14 0,0 0 1,-15 27 0,2 5 0,-7 3 0,2 9-1,-5 5 0,1-3-2,3-1-1,4-3-3,11 0-13,0-15-18,13-4-3,0-11 0,12-7-3</inkml:trace>
  <inkml:trace contextRef="#ctx0" brushRef="#br0" timeOffset="22374.2798">9330 3168 26,'0'-14'24,"1"3"-3,-4-6-3,6 9-1,-7-7-4,4 15-1,1-17-3,-1 17-1,0 0-2,0 0-1,0 0-1,-2 17 0,-1-4-1,1 6-1,-2 2 0,1 3 0,-1-1-1,1 0 0,0-3 0,1-4-1,1-1 0,1-5 0,0-10 0,0 0 0,0 0 0,13-5 0,-5-5 0,1-4 0,2-3 0,3-2 0,1-1-1,0 1 1,0 0-1,-1 2 1,-2 4-1,-2 5 2,-10 8-1,11 0 0,-11 0 0,-2 17 1,-2-1 0,-1 1-1,-1 0 1,1 0-1,-2-1 0,5-1 0,1-3 1,1-12-1,4 10-1,-4-10 1,17-2 0,-5-8 0,3-1-1,1-4 1,1-2-1,1 1 1,1-1 0,-2 2 0,-2 3-1,-2 6 2,-3 4-1,-10 2 0,11 9 1,-10 3-1,-2 3 1,-2 3 0,0-1 0,-2 1-2,1 1 2,0-2-2,2 0 0,1-5-2,3 2-3,-2-14-5,10 18-18,-10-18-5,18 7 0,-7-10 0</inkml:trace>
  <inkml:trace contextRef="#ctx0" brushRef="#br0" timeOffset="23218.3281">9958 3181 16,'0'-12'29,"1"3"1,-4-2 0,3 11-15,-11-15-3,11 15-3,-16-4-1,16 4-1,-23 9-2,10 5-1,-5-1 0,4 6 0,-5 0-1,2 3 0,-1-1-1,3 0 0,2-1 0,3-4-1,3-3-1,4-3 0,3-10 0,8 8-1,2-8 0,4-4 0,2-1 0,2-5-1,4-2 0,0-4 0,0 1 0,-1-4 1,0-1-1,-4 0 1,-3 2 0,-1 1 0,-3 2 1,-4 3 0,-6 12 0,6-9 0,-6 9 1,-2 13 0,-3 1 1,0 4-1,-1 2 0,0 4 0,0 0 0,1 0-1,2 0 0,1-5-2,4-1-3,-1-8-5,10 3-19,-11-13-5,19 10 0,-9-13 0</inkml:trace>
  <inkml:trace contextRef="#ctx0" brushRef="#br0" timeOffset="23527.3457">10281 3183 37,'0'0'31,"-4"-13"1,4 13 0,-24-4-22,14 14 0,-9-2-2,3 8-1,-6 1-1,3 7-1,-1-3 0,4 4-2,4-1 0,3-1-1,5-2-1,7-3 0,6-2-2,2-7-2,9 4-4,-4-13-21,10 5-9,-5-8 0,3-1-2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10" units="cm"/>
          <inkml:channel name="Y" type="integer" max="1450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2-13T21:01:03.9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18784 10752 16,'0'0'27,"11"-4"-5,3 7-5,-1-7-3,14 5 0,2-6-4,18 6 0,7-7-3,17 4-1,9-5-1,11 2-2,10-3 0,11 0-1,6-3 0,3-1-2,-1-1 1,2-2 0,-4 2-1,-3-1 0,-6 1 0,-9 0-1,-10 4-1,-10 0-2,-5 6-4,-20-4-9,-8 7-18,-14 1 0,-13 2 1,-20-3 11</inkml:trace>
  <inkml:trace contextRef="#ctx0" brushRef="#br0" timeOffset="640.0365">18691 10949 1,'0'0'24,"18"0"5,1-2 0,7-4-16,19 6-1,7-6-2,19 6-1,10-5-2,15 4-1,8-3-2,9 0-1,5-1-1,2 0 0,-1-1 1,-4-1-2,-6-1 0,-6 0-2,-6 2 0,-15-3-4,-4 9-9,-20-4-21,-12 2 1,-14 0-2,-16 1 7</inkml:trace>
  <inkml:trace contextRef="#ctx0" brushRef="#br0" timeOffset="1390.0795">18992 10494 18,'19'-10'29,"-6"4"0,-4 5 0,-9 1-22,-8 18-2,-6 2-1,-11 7-2,-8 8 1,-10 5-2,-4 3 0,-7 3 0,-2-1 0,-3-1-1,3-1 0,1-9 1,7-2-2,4-6 2,7-2-1,9-3 1,10-3-2,10-3 2,12 0 1,11-1-1,13 2 1,11-1 0,10 2 0,7 0 0,7 0 1,2-1-2,1 1 0,-2-2-1,-4-3-1,-2 4-6,-13-6-23,-4 0-3,-7-2-1,-8-1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2/19/2012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IMAP gives attacker new </a:t>
            </a:r>
            <a:r>
              <a:rPr lang="en-US" sz="1200" dirty="0" err="1" smtClean="0"/>
              <a:t>ciphertexts</a:t>
            </a:r>
            <a:r>
              <a:rPr lang="en-US" sz="1200" dirty="0" smtClean="0"/>
              <a:t> to play with, so changing keys doesn’t help.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751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8029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96810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96810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Authenticated Encryption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CBC paddings attacks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164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 Encrypt-then-MAC would completely avoid this problem: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MAC is checked first and </a:t>
            </a:r>
            <a:r>
              <a:rPr lang="en-US" dirty="0" err="1" smtClean="0"/>
              <a:t>ciphertext</a:t>
            </a:r>
            <a:r>
              <a:rPr lang="en-US" dirty="0" smtClean="0"/>
              <a:t> discarded if invalid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 MAC-then-CBC provides A.E., but padding oracle destroys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260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895350"/>
            <a:ext cx="797841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Will this attack work if TLS used counter mode instead of CBC?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	</a:t>
            </a:r>
            <a:r>
              <a:rPr lang="en-US" sz="2400" dirty="0" smtClean="0"/>
              <a:t>(i.e.  use  MAC-then-CTR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724150"/>
            <a:ext cx="643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Yes, padding oracles affect all encryption schemes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9517" y="3176885"/>
            <a:ext cx="5119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depends on what block cipher is used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634085"/>
            <a:ext cx="5244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No, counter </a:t>
            </a:r>
            <a:r>
              <a:rPr lang="en-US" sz="2400" smtClean="0"/>
              <a:t>mode need not </a:t>
            </a:r>
            <a:r>
              <a:rPr lang="en-US" sz="2400" dirty="0" smtClean="0"/>
              <a:t>use padding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624000" y="3771720"/>
              <a:ext cx="848880" cy="271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4280" y="3763080"/>
                <a:ext cx="862200" cy="28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56148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50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5344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Authenticated encryption</a:t>
            </a:r>
            <a:r>
              <a:rPr lang="en-US" dirty="0" smtClean="0"/>
              <a:t>:     CPA security + </a:t>
            </a:r>
            <a:r>
              <a:rPr lang="en-US" dirty="0" err="1" smtClean="0"/>
              <a:t>ciphertext</a:t>
            </a:r>
            <a:r>
              <a:rPr lang="en-US" dirty="0" smtClean="0"/>
              <a:t> integrity</a:t>
            </a:r>
          </a:p>
          <a:p>
            <a:r>
              <a:rPr lang="en-US" dirty="0"/>
              <a:t>C</a:t>
            </a:r>
            <a:r>
              <a:rPr lang="en-US" dirty="0" smtClean="0"/>
              <a:t>onfidentiality in presence of </a:t>
            </a:r>
            <a:r>
              <a:rPr lang="en-US" b="1" dirty="0" smtClean="0"/>
              <a:t>active</a:t>
            </a:r>
            <a:r>
              <a:rPr lang="en-US" dirty="0" smtClean="0"/>
              <a:t> adversary</a:t>
            </a:r>
          </a:p>
          <a:p>
            <a:r>
              <a:rPr lang="en-US" dirty="0" smtClean="0"/>
              <a:t>Prevents chosen-</a:t>
            </a:r>
            <a:r>
              <a:rPr lang="en-US" dirty="0" err="1" smtClean="0"/>
              <a:t>ciphertext</a:t>
            </a:r>
            <a:r>
              <a:rPr lang="en-US" dirty="0" smtClean="0"/>
              <a:t> attacks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Limitation:  cannot help bad implementations …   (this segment)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Authenticated encryption modes:</a:t>
            </a:r>
          </a:p>
          <a:p>
            <a:r>
              <a:rPr lang="en-US" dirty="0" smtClean="0"/>
              <a:t>Standards:    GCM,  CCM,  EAX</a:t>
            </a:r>
          </a:p>
          <a:p>
            <a:r>
              <a:rPr lang="en-US" dirty="0" smtClean="0"/>
              <a:t>General construction:    encrypt-then-MAC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853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3820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The TLS record protocol   </a:t>
            </a:r>
            <a:r>
              <a:rPr lang="en-US" sz="2700" dirty="0" smtClean="0"/>
              <a:t>(CBC encryption)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50"/>
            <a:ext cx="7467600" cy="249555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Decryption:    </a:t>
            </a:r>
            <a:r>
              <a:rPr lang="en-US" b="1" dirty="0" err="1" smtClean="0"/>
              <a:t>dec</a:t>
            </a:r>
            <a:r>
              <a:rPr lang="en-US" b="1" dirty="0"/>
              <a:t>(</a:t>
            </a:r>
            <a:r>
              <a:rPr lang="en-US" b="1" dirty="0" err="1"/>
              <a:t>k</a:t>
            </a:r>
            <a:r>
              <a:rPr lang="en-US" b="1" baseline="-25000" dirty="0" err="1"/>
              <a:t>b⇾s</a:t>
            </a:r>
            <a:r>
              <a:rPr lang="en-US" b="1" baseline="-25000" dirty="0"/>
              <a:t>  </a:t>
            </a:r>
            <a:r>
              <a:rPr lang="en-US" b="1" dirty="0"/>
              <a:t>, record, </a:t>
            </a:r>
            <a:r>
              <a:rPr lang="en-US" b="1" dirty="0" err="1"/>
              <a:t>ctr</a:t>
            </a:r>
            <a:r>
              <a:rPr lang="en-US" sz="2800" b="1" baseline="-25000" dirty="0" err="1"/>
              <a:t>b⇾s</a:t>
            </a:r>
            <a:r>
              <a:rPr lang="en-US" b="1" baseline="-25000" dirty="0"/>
              <a:t> </a:t>
            </a:r>
            <a:r>
              <a:rPr lang="en-US" b="1" dirty="0"/>
              <a:t>) </a:t>
            </a:r>
            <a:r>
              <a:rPr lang="en-US" dirty="0"/>
              <a:t>: </a:t>
            </a:r>
          </a:p>
          <a:p>
            <a:pPr marL="0" indent="0">
              <a:spcBef>
                <a:spcPts val="2400"/>
              </a:spcBef>
              <a:buNone/>
              <a:tabLst>
                <a:tab pos="457200" algn="l"/>
              </a:tabLst>
            </a:pPr>
            <a:r>
              <a:rPr lang="en-US" dirty="0"/>
              <a:t>	step 1:     CBC decrypt record using </a:t>
            </a:r>
            <a:r>
              <a:rPr lang="en-US" dirty="0" err="1"/>
              <a:t>k</a:t>
            </a:r>
            <a:r>
              <a:rPr lang="en-US" baseline="-25000" dirty="0" err="1"/>
              <a:t>enc</a:t>
            </a:r>
            <a:r>
              <a:rPr lang="en-US" baseline="-25000" dirty="0"/>
              <a:t> </a:t>
            </a:r>
            <a:endParaRPr lang="en-US" dirty="0"/>
          </a:p>
          <a:p>
            <a:pPr marL="0" indent="0">
              <a:spcBef>
                <a:spcPts val="2400"/>
              </a:spcBef>
              <a:buNone/>
              <a:tabLst>
                <a:tab pos="457200" algn="l"/>
              </a:tabLst>
            </a:pPr>
            <a:r>
              <a:rPr lang="en-US" dirty="0"/>
              <a:t>	step 2:     check pad format:  </a:t>
            </a:r>
            <a:r>
              <a:rPr lang="en-US" dirty="0" smtClean="0"/>
              <a:t>abort if </a:t>
            </a:r>
            <a:r>
              <a:rPr lang="en-US" dirty="0"/>
              <a:t>invalid</a:t>
            </a:r>
          </a:p>
          <a:p>
            <a:pPr marL="0" indent="0">
              <a:spcBef>
                <a:spcPts val="2400"/>
              </a:spcBef>
              <a:buNone/>
              <a:tabLst>
                <a:tab pos="457200" algn="l"/>
              </a:tabLst>
            </a:pPr>
            <a:r>
              <a:rPr lang="en-US" dirty="0"/>
              <a:t>	step 3:     check tag on    </a:t>
            </a:r>
            <a:r>
              <a:rPr lang="en-US" sz="2800" dirty="0"/>
              <a:t>[</a:t>
            </a:r>
            <a:r>
              <a:rPr lang="en-US" dirty="0"/>
              <a:t> ++</a:t>
            </a:r>
            <a:r>
              <a:rPr lang="en-US" dirty="0" err="1"/>
              <a:t>ctr</a:t>
            </a:r>
            <a:r>
              <a:rPr lang="en-US" sz="2800" baseline="-25000" dirty="0" err="1"/>
              <a:t>b⇾s</a:t>
            </a:r>
            <a:r>
              <a:rPr lang="en-US" baseline="-25000" dirty="0"/>
              <a:t> </a:t>
            </a:r>
            <a:r>
              <a:rPr lang="en-US" dirty="0"/>
              <a:t> </a:t>
            </a:r>
            <a:r>
              <a:rPr lang="en-US" dirty="0" err="1"/>
              <a:t>ll</a:t>
            </a:r>
            <a:r>
              <a:rPr lang="en-US" dirty="0"/>
              <a:t>  header  </a:t>
            </a:r>
            <a:r>
              <a:rPr lang="en-US" dirty="0" err="1"/>
              <a:t>ll</a:t>
            </a:r>
            <a:r>
              <a:rPr lang="en-US" dirty="0"/>
              <a:t>  data</a:t>
            </a:r>
            <a:r>
              <a:rPr lang="en-US" sz="2800" dirty="0"/>
              <a:t>]</a:t>
            </a:r>
            <a:r>
              <a:rPr lang="en-US" dirty="0"/>
              <a:t> 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		</a:t>
            </a:r>
            <a:r>
              <a:rPr lang="en-US" dirty="0" smtClean="0"/>
              <a:t>abort if </a:t>
            </a:r>
            <a:r>
              <a:rPr lang="en-US" dirty="0"/>
              <a:t>invalid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105400" y="3333750"/>
            <a:ext cx="3886200" cy="1524000"/>
            <a:chOff x="4114800" y="895350"/>
            <a:chExt cx="3886200" cy="1524000"/>
          </a:xfrm>
        </p:grpSpPr>
        <p:sp>
          <p:nvSpPr>
            <p:cNvPr id="5" name="Rectangle 4"/>
            <p:cNvSpPr/>
            <p:nvPr/>
          </p:nvSpPr>
          <p:spPr>
            <a:xfrm>
              <a:off x="4114800" y="895350"/>
              <a:ext cx="3886200" cy="1524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/>
                <a:t>               data</a:t>
              </a:r>
            </a:p>
            <a:p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14800" y="895350"/>
              <a:ext cx="1905000" cy="304800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13716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t</a:t>
              </a:r>
              <a:r>
                <a:rPr lang="en-US" dirty="0" smtClean="0">
                  <a:solidFill>
                    <a:srgbClr val="000000"/>
                  </a:solidFill>
                </a:rPr>
                <a:t>ype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ll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</a:rPr>
                <a:t>ver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ll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</a:rPr>
                <a:t>len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7" name="Elbow Connector 6"/>
            <p:cNvCxnSpPr/>
            <p:nvPr/>
          </p:nvCxnSpPr>
          <p:spPr>
            <a:xfrm flipV="1">
              <a:off x="4114800" y="1504950"/>
              <a:ext cx="3886200" cy="381000"/>
            </a:xfrm>
            <a:prstGeom prst="bentConnector3">
              <a:avLst>
                <a:gd name="adj1" fmla="val 7058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257800" y="1885950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tag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162800" y="2114550"/>
              <a:ext cx="838200" cy="304800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pad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04800" y="3562350"/>
            <a:ext cx="268535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Two types of error:</a:t>
            </a: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p</a:t>
            </a:r>
            <a:r>
              <a:rPr lang="en-US" sz="2400" b="1" dirty="0" smtClean="0">
                <a:solidFill>
                  <a:srgbClr val="FF0000"/>
                </a:solidFill>
              </a:rPr>
              <a:t>adding error</a:t>
            </a: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MAC error</a:t>
            </a:r>
          </a:p>
        </p:txBody>
      </p:sp>
    </p:spTree>
    <p:extLst>
      <p:ext uri="{BB962C8B-B14F-4D97-AF65-F5344CB8AC3E}">
        <p14:creationId xmlns:p14="http://schemas.microsoft.com/office/powerpoint/2010/main" xmlns="" val="18523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857250"/>
          </a:xfrm>
        </p:spPr>
        <p:txBody>
          <a:bodyPr/>
          <a:lstStyle/>
          <a:p>
            <a:r>
              <a:rPr lang="en-US" dirty="0" smtClean="0"/>
              <a:t>Padding oracle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105400" y="3257550"/>
            <a:ext cx="3886200" cy="1524000"/>
            <a:chOff x="4114800" y="895350"/>
            <a:chExt cx="3886200" cy="1524000"/>
          </a:xfrm>
        </p:grpSpPr>
        <p:sp>
          <p:nvSpPr>
            <p:cNvPr id="5" name="Rectangle 4"/>
            <p:cNvSpPr/>
            <p:nvPr/>
          </p:nvSpPr>
          <p:spPr>
            <a:xfrm>
              <a:off x="4114800" y="895350"/>
              <a:ext cx="3886200" cy="1524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/>
                <a:t>               data</a:t>
              </a:r>
            </a:p>
            <a:p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14800" y="895350"/>
              <a:ext cx="1905000" cy="304800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13716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t</a:t>
              </a:r>
              <a:r>
                <a:rPr lang="en-US" dirty="0" smtClean="0">
                  <a:solidFill>
                    <a:srgbClr val="000000"/>
                  </a:solidFill>
                </a:rPr>
                <a:t>ype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ll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</a:rPr>
                <a:t>ver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ll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</a:rPr>
                <a:t>len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7" name="Elbow Connector 6"/>
            <p:cNvCxnSpPr/>
            <p:nvPr/>
          </p:nvCxnSpPr>
          <p:spPr>
            <a:xfrm flipV="1">
              <a:off x="4114800" y="1504950"/>
              <a:ext cx="3886200" cy="381000"/>
            </a:xfrm>
            <a:prstGeom prst="bentConnector3">
              <a:avLst>
                <a:gd name="adj1" fmla="val 7058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257800" y="1885950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tag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162800" y="2114550"/>
              <a:ext cx="838200" cy="304800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pad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1000" y="819150"/>
            <a:ext cx="8534400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attacker can differentiate the two errors </a:t>
            </a:r>
            <a:br>
              <a:rPr lang="en-US" sz="2400" dirty="0" smtClean="0"/>
            </a:br>
            <a:r>
              <a:rPr lang="en-US" sz="2400" dirty="0" smtClean="0"/>
              <a:t>					(pad error, MAC error):</a:t>
            </a:r>
            <a:endParaRPr lang="en-US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⇒    </a:t>
            </a:r>
            <a:r>
              <a:rPr lang="en-US" sz="2800" b="1" dirty="0" smtClean="0">
                <a:solidFill>
                  <a:srgbClr val="FF0000"/>
                </a:solidFill>
              </a:rPr>
              <a:t>Padding oracle</a:t>
            </a:r>
            <a:r>
              <a:rPr lang="en-US" sz="2400" dirty="0" smtClean="0"/>
              <a:t>:</a:t>
            </a:r>
            <a:r>
              <a:rPr lang="en-US" sz="2400" dirty="0"/>
              <a:t> </a:t>
            </a:r>
            <a:r>
              <a:rPr lang="en-US" sz="2400" dirty="0" smtClean="0"/>
              <a:t>   </a:t>
            </a:r>
            <a:br>
              <a:rPr lang="en-US" sz="2400" dirty="0" smtClean="0"/>
            </a:br>
            <a:r>
              <a:rPr lang="en-US" sz="2400" dirty="0" smtClean="0"/>
              <a:t>		attacker submits </a:t>
            </a:r>
            <a:r>
              <a:rPr lang="en-US" sz="2400" dirty="0" err="1" smtClean="0"/>
              <a:t>ciphertext</a:t>
            </a:r>
            <a:r>
              <a:rPr lang="en-US" sz="2400" dirty="0" smtClean="0"/>
              <a:t> and learns if </a:t>
            </a:r>
            <a:br>
              <a:rPr lang="en-US" sz="2400" dirty="0" smtClean="0"/>
            </a:br>
            <a:r>
              <a:rPr lang="en-US" sz="2400" dirty="0" smtClean="0"/>
              <a:t>		last bytes of plaintext are a valid pad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3714750"/>
            <a:ext cx="3317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example of a </a:t>
            </a:r>
            <a:br>
              <a:rPr lang="en-US" sz="2400" dirty="0" smtClean="0"/>
            </a:br>
            <a:r>
              <a:rPr lang="en-US" sz="2400" b="1" dirty="0" smtClean="0"/>
              <a:t>chosen </a:t>
            </a:r>
            <a:r>
              <a:rPr lang="en-US" sz="2400" b="1" dirty="0" err="1" smtClean="0"/>
              <a:t>ciphertext</a:t>
            </a:r>
            <a:r>
              <a:rPr lang="en-US" sz="2400" b="1" dirty="0" smtClean="0"/>
              <a:t> attack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872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oracle via timing </a:t>
            </a:r>
            <a:r>
              <a:rPr lang="en-US" dirty="0" err="1" smtClean="0"/>
              <a:t>OpenSSL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2" b="-3451"/>
          <a:stretch/>
        </p:blipFill>
        <p:spPr>
          <a:xfrm>
            <a:off x="533400" y="1200150"/>
            <a:ext cx="3962400" cy="2870200"/>
          </a:xfrm>
        </p:spPr>
      </p:pic>
      <p:sp>
        <p:nvSpPr>
          <p:cNvPr id="5" name="TextBox 4"/>
          <p:cNvSpPr txBox="1"/>
          <p:nvPr/>
        </p:nvSpPr>
        <p:spPr>
          <a:xfrm>
            <a:off x="4953000" y="2800350"/>
            <a:ext cx="2071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Credit:  </a:t>
            </a:r>
            <a:r>
              <a:rPr lang="en-US" dirty="0"/>
              <a:t>Brice </a:t>
            </a:r>
            <a:r>
              <a:rPr lang="en-US" dirty="0" err="1" smtClean="0"/>
              <a:t>Canvel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3257550"/>
            <a:ext cx="2511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(fixed in </a:t>
            </a:r>
            <a:r>
              <a:rPr lang="en-US" dirty="0" err="1" smtClean="0"/>
              <a:t>OpenSSL</a:t>
            </a:r>
            <a:r>
              <a:rPr lang="en-US" dirty="0" smtClean="0"/>
              <a:t> 0.9.7a)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324350"/>
            <a:ext cx="8214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older TLS 1.0:   padding oracle due to different alert messages.</a:t>
            </a:r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880200" y="734400"/>
              <a:ext cx="2821320" cy="11242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8680" y="722520"/>
                <a:ext cx="2841120" cy="11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85268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5344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Using a padding oracle   </a:t>
            </a:r>
            <a:r>
              <a:rPr lang="en-US" sz="3100" dirty="0" smtClean="0"/>
              <a:t>(CBC encryption)</a:t>
            </a:r>
            <a:endParaRPr lang="en-US" sz="3100" dirty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1905000" y="27622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(</a:t>
            </a:r>
            <a:r>
              <a:rPr lang="en-US" sz="2400" dirty="0"/>
              <a:t>k,</a:t>
            </a:r>
            <a:r>
              <a:rPr lang="en-US" sz="2400" dirty="0">
                <a:sym typeface="Symbol" pitchFamily="18" charset="2"/>
              </a:rPr>
              <a:t>)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3581400" y="27622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(</a:t>
            </a:r>
            <a:r>
              <a:rPr lang="en-US" sz="2400" dirty="0"/>
              <a:t>k,</a:t>
            </a:r>
            <a:r>
              <a:rPr lang="en-US" sz="2400" dirty="0">
                <a:sym typeface="Symbol" pitchFamily="18" charset="2"/>
              </a:rPr>
              <a:t>)</a:t>
            </a: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1600200" y="4191000"/>
            <a:ext cx="15240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3124200" y="4191000"/>
            <a:ext cx="16764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m[1]</a:t>
            </a:r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4800600" y="4191000"/>
            <a:ext cx="16002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  m[2]   </a:t>
            </a:r>
            <a:r>
              <a:rPr lang="en-US" dirty="0" err="1" smtClean="0"/>
              <a:t>ll</a:t>
            </a:r>
            <a:r>
              <a:rPr lang="en-US" dirty="0" smtClean="0"/>
              <a:t>   </a:t>
            </a:r>
            <a:r>
              <a:rPr lang="en-US" sz="2000" b="1" dirty="0" smtClean="0">
                <a:solidFill>
                  <a:srgbClr val="000090"/>
                </a:solidFill>
              </a:rPr>
              <a:t>pad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 flipV="1">
            <a:off x="2093914" y="3505200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ym typeface="Symbol" pitchFamily="18" charset="2"/>
              </a:rPr>
              <a:t></a:t>
            </a: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 flipV="1">
            <a:off x="3810000" y="3505200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ym typeface="Symbol" pitchFamily="18" charset="2"/>
              </a:rPr>
              <a:t></a:t>
            </a:r>
          </a:p>
        </p:txBody>
      </p:sp>
      <p:sp>
        <p:nvSpPr>
          <p:cNvPr id="53" name="Line 19"/>
          <p:cNvSpPr>
            <a:spLocks noChangeShapeType="1"/>
          </p:cNvSpPr>
          <p:nvPr/>
        </p:nvSpPr>
        <p:spPr bwMode="auto">
          <a:xfrm>
            <a:off x="2330450" y="39052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20"/>
          <p:cNvSpPr>
            <a:spLocks noChangeShapeType="1"/>
          </p:cNvSpPr>
          <p:nvPr/>
        </p:nvSpPr>
        <p:spPr bwMode="auto">
          <a:xfrm>
            <a:off x="4038600" y="3881437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22"/>
          <p:cNvSpPr>
            <a:spLocks noChangeShapeType="1"/>
          </p:cNvSpPr>
          <p:nvPr/>
        </p:nvSpPr>
        <p:spPr bwMode="auto">
          <a:xfrm>
            <a:off x="4038600" y="33909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24"/>
          <p:cNvSpPr>
            <a:spLocks noChangeShapeType="1"/>
          </p:cNvSpPr>
          <p:nvPr/>
        </p:nvSpPr>
        <p:spPr bwMode="auto">
          <a:xfrm>
            <a:off x="2286000" y="33909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Freeform 26"/>
          <p:cNvSpPr>
            <a:spLocks/>
          </p:cNvSpPr>
          <p:nvPr/>
        </p:nvSpPr>
        <p:spPr bwMode="auto">
          <a:xfrm>
            <a:off x="838200" y="2286000"/>
            <a:ext cx="1371600" cy="146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6"/>
              </a:cxn>
              <a:cxn ang="0">
                <a:pos x="864" y="336"/>
              </a:cxn>
            </a:cxnLst>
            <a:rect l="0" t="0" r="r" b="b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27"/>
          <p:cNvSpPr>
            <a:spLocks noChangeShapeType="1"/>
          </p:cNvSpPr>
          <p:nvPr/>
        </p:nvSpPr>
        <p:spPr bwMode="auto">
          <a:xfrm>
            <a:off x="2286000" y="230505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Freeform 28"/>
          <p:cNvSpPr>
            <a:spLocks/>
          </p:cNvSpPr>
          <p:nvPr/>
        </p:nvSpPr>
        <p:spPr bwMode="auto">
          <a:xfrm flipV="1">
            <a:off x="2286000" y="2533650"/>
            <a:ext cx="1600200" cy="12573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576" y="1056"/>
              </a:cxn>
              <a:cxn ang="0">
                <a:pos x="576" y="0"/>
              </a:cxn>
              <a:cxn ang="0">
                <a:pos x="1008" y="0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>
            <a:off x="4038600" y="230505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Rectangle 36"/>
          <p:cNvSpPr>
            <a:spLocks noChangeArrowheads="1"/>
          </p:cNvSpPr>
          <p:nvPr/>
        </p:nvSpPr>
        <p:spPr bwMode="auto">
          <a:xfrm>
            <a:off x="5257800" y="27622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(</a:t>
            </a:r>
            <a:r>
              <a:rPr lang="en-US" sz="2400" dirty="0"/>
              <a:t>k,</a:t>
            </a:r>
            <a:r>
              <a:rPr lang="en-US" sz="2400" dirty="0">
                <a:sym typeface="Symbol" pitchFamily="18" charset="2"/>
              </a:rPr>
              <a:t>)</a:t>
            </a:r>
          </a:p>
        </p:txBody>
      </p:sp>
      <p:sp>
        <p:nvSpPr>
          <p:cNvPr id="64" name="Freeform 37"/>
          <p:cNvSpPr>
            <a:spLocks/>
          </p:cNvSpPr>
          <p:nvPr/>
        </p:nvSpPr>
        <p:spPr bwMode="auto">
          <a:xfrm flipV="1">
            <a:off x="4038600" y="2533650"/>
            <a:ext cx="1600200" cy="12573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576" y="1056"/>
              </a:cxn>
              <a:cxn ang="0">
                <a:pos x="576" y="0"/>
              </a:cxn>
              <a:cxn ang="0">
                <a:pos x="1008" y="0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Text Box 39"/>
          <p:cNvSpPr txBox="1">
            <a:spLocks noChangeArrowheads="1"/>
          </p:cNvSpPr>
          <p:nvPr/>
        </p:nvSpPr>
        <p:spPr bwMode="auto">
          <a:xfrm flipV="1">
            <a:off x="5522914" y="3505200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ym typeface="Symbol" pitchFamily="18" charset="2"/>
              </a:rPr>
              <a:t></a:t>
            </a:r>
          </a:p>
        </p:txBody>
      </p:sp>
      <p:sp>
        <p:nvSpPr>
          <p:cNvPr id="67" name="Line 40"/>
          <p:cNvSpPr>
            <a:spLocks noChangeShapeType="1"/>
          </p:cNvSpPr>
          <p:nvPr/>
        </p:nvSpPr>
        <p:spPr bwMode="auto">
          <a:xfrm>
            <a:off x="5751513" y="3881437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" name="Line 41"/>
          <p:cNvSpPr>
            <a:spLocks noChangeShapeType="1"/>
          </p:cNvSpPr>
          <p:nvPr/>
        </p:nvSpPr>
        <p:spPr bwMode="auto">
          <a:xfrm>
            <a:off x="5751513" y="33909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Line 42"/>
          <p:cNvSpPr>
            <a:spLocks noChangeShapeType="1"/>
          </p:cNvSpPr>
          <p:nvPr/>
        </p:nvSpPr>
        <p:spPr bwMode="auto">
          <a:xfrm>
            <a:off x="5715000" y="230505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Rectangle 44"/>
          <p:cNvSpPr>
            <a:spLocks noChangeArrowheads="1"/>
          </p:cNvSpPr>
          <p:nvPr/>
        </p:nvSpPr>
        <p:spPr bwMode="auto">
          <a:xfrm>
            <a:off x="1600200" y="2019300"/>
            <a:ext cx="1524000" cy="2857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c[0]</a:t>
            </a:r>
          </a:p>
        </p:txBody>
      </p:sp>
      <p:sp>
        <p:nvSpPr>
          <p:cNvPr id="72" name="Rectangle 45"/>
          <p:cNvSpPr>
            <a:spLocks noChangeArrowheads="1"/>
          </p:cNvSpPr>
          <p:nvPr/>
        </p:nvSpPr>
        <p:spPr bwMode="auto">
          <a:xfrm>
            <a:off x="3124200" y="2019300"/>
            <a:ext cx="1676400" cy="2857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c[1]</a:t>
            </a:r>
          </a:p>
        </p:txBody>
      </p:sp>
      <p:sp>
        <p:nvSpPr>
          <p:cNvPr id="73" name="Rectangle 46"/>
          <p:cNvSpPr>
            <a:spLocks noChangeArrowheads="1"/>
          </p:cNvSpPr>
          <p:nvPr/>
        </p:nvSpPr>
        <p:spPr bwMode="auto">
          <a:xfrm>
            <a:off x="4800600" y="2019300"/>
            <a:ext cx="1600200" cy="2857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[2]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5" name="Rectangle 48"/>
          <p:cNvSpPr>
            <a:spLocks noChangeArrowheads="1"/>
          </p:cNvSpPr>
          <p:nvPr/>
        </p:nvSpPr>
        <p:spPr bwMode="auto">
          <a:xfrm>
            <a:off x="457200" y="2019300"/>
            <a:ext cx="838200" cy="2857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IV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7699" y="1119485"/>
            <a:ext cx="807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Attacker has </a:t>
            </a:r>
            <a:r>
              <a:rPr lang="en-US" sz="2400" dirty="0" err="1" smtClean="0"/>
              <a:t>ciphertext</a:t>
            </a:r>
            <a:r>
              <a:rPr lang="en-US" sz="2400" dirty="0" smtClean="0"/>
              <a:t>  </a:t>
            </a:r>
            <a:r>
              <a:rPr lang="en-US" sz="2400" b="1" dirty="0" smtClean="0">
                <a:solidFill>
                  <a:srgbClr val="FF0000"/>
                </a:solidFill>
              </a:rPr>
              <a:t>c = (c[0], c[1], c[2])   </a:t>
            </a:r>
            <a:r>
              <a:rPr lang="en-US" sz="2400" dirty="0" smtClean="0"/>
              <a:t>and </a:t>
            </a:r>
            <a:r>
              <a:rPr lang="en-US" sz="2400" dirty="0"/>
              <a:t>it wants  </a:t>
            </a:r>
            <a:r>
              <a:rPr lang="en-US" sz="2400" b="1" dirty="0">
                <a:solidFill>
                  <a:srgbClr val="FF0000"/>
                </a:solidFill>
              </a:rPr>
              <a:t>m[1]</a:t>
            </a:r>
          </a:p>
        </p:txBody>
      </p:sp>
    </p:spTree>
    <p:extLst>
      <p:ext uri="{BB962C8B-B14F-4D97-AF65-F5344CB8AC3E}">
        <p14:creationId xmlns:p14="http://schemas.microsoft.com/office/powerpoint/2010/main" xmlns="" val="251793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5344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Using a padding oracle   </a:t>
            </a:r>
            <a:r>
              <a:rPr lang="en-US" sz="3100" dirty="0" smtClean="0"/>
              <a:t>(CBC encryption)</a:t>
            </a:r>
            <a:endParaRPr lang="en-US" sz="3100" dirty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1752600" y="27622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(</a:t>
            </a:r>
            <a:r>
              <a:rPr lang="en-US" sz="2400" dirty="0"/>
              <a:t>k,</a:t>
            </a:r>
            <a:r>
              <a:rPr lang="en-US" sz="2400" dirty="0">
                <a:sym typeface="Symbol" pitchFamily="18" charset="2"/>
              </a:rPr>
              <a:t>)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3429000" y="27622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(</a:t>
            </a:r>
            <a:r>
              <a:rPr lang="en-US" sz="2400" dirty="0"/>
              <a:t>k,</a:t>
            </a:r>
            <a:r>
              <a:rPr lang="en-US" sz="2400" dirty="0">
                <a:sym typeface="Symbol" pitchFamily="18" charset="2"/>
              </a:rPr>
              <a:t>)</a:t>
            </a: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1447800" y="4191000"/>
            <a:ext cx="15240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2971800" y="4191000"/>
            <a:ext cx="16764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m[1]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 flipV="1">
            <a:off x="1941514" y="3505200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ym typeface="Symbol" pitchFamily="18" charset="2"/>
              </a:rPr>
              <a:t></a:t>
            </a: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 flipV="1">
            <a:off x="3657600" y="3505200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ym typeface="Symbol" pitchFamily="18" charset="2"/>
              </a:rPr>
              <a:t></a:t>
            </a:r>
          </a:p>
        </p:txBody>
      </p:sp>
      <p:sp>
        <p:nvSpPr>
          <p:cNvPr id="53" name="Line 19"/>
          <p:cNvSpPr>
            <a:spLocks noChangeShapeType="1"/>
          </p:cNvSpPr>
          <p:nvPr/>
        </p:nvSpPr>
        <p:spPr bwMode="auto">
          <a:xfrm>
            <a:off x="2178050" y="39052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20"/>
          <p:cNvSpPr>
            <a:spLocks noChangeShapeType="1"/>
          </p:cNvSpPr>
          <p:nvPr/>
        </p:nvSpPr>
        <p:spPr bwMode="auto">
          <a:xfrm>
            <a:off x="3886200" y="3881437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22"/>
          <p:cNvSpPr>
            <a:spLocks noChangeShapeType="1"/>
          </p:cNvSpPr>
          <p:nvPr/>
        </p:nvSpPr>
        <p:spPr bwMode="auto">
          <a:xfrm>
            <a:off x="3886200" y="33909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24"/>
          <p:cNvSpPr>
            <a:spLocks noChangeShapeType="1"/>
          </p:cNvSpPr>
          <p:nvPr/>
        </p:nvSpPr>
        <p:spPr bwMode="auto">
          <a:xfrm>
            <a:off x="2133600" y="33909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Freeform 26"/>
          <p:cNvSpPr>
            <a:spLocks/>
          </p:cNvSpPr>
          <p:nvPr/>
        </p:nvSpPr>
        <p:spPr bwMode="auto">
          <a:xfrm>
            <a:off x="685800" y="2286000"/>
            <a:ext cx="1371600" cy="146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6"/>
              </a:cxn>
              <a:cxn ang="0">
                <a:pos x="864" y="336"/>
              </a:cxn>
            </a:cxnLst>
            <a:rect l="0" t="0" r="r" b="b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27"/>
          <p:cNvSpPr>
            <a:spLocks noChangeShapeType="1"/>
          </p:cNvSpPr>
          <p:nvPr/>
        </p:nvSpPr>
        <p:spPr bwMode="auto">
          <a:xfrm>
            <a:off x="2133600" y="230505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Freeform 28"/>
          <p:cNvSpPr>
            <a:spLocks/>
          </p:cNvSpPr>
          <p:nvPr/>
        </p:nvSpPr>
        <p:spPr bwMode="auto">
          <a:xfrm flipV="1">
            <a:off x="2133600" y="2533650"/>
            <a:ext cx="1600200" cy="12573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576" y="1056"/>
              </a:cxn>
              <a:cxn ang="0">
                <a:pos x="576" y="0"/>
              </a:cxn>
              <a:cxn ang="0">
                <a:pos x="1008" y="0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>
            <a:off x="3886200" y="230505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Rectangle 44"/>
          <p:cNvSpPr>
            <a:spLocks noChangeArrowheads="1"/>
          </p:cNvSpPr>
          <p:nvPr/>
        </p:nvSpPr>
        <p:spPr bwMode="auto">
          <a:xfrm>
            <a:off x="1447800" y="2019300"/>
            <a:ext cx="1524000" cy="2857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c[0]</a:t>
            </a:r>
          </a:p>
        </p:txBody>
      </p:sp>
      <p:sp>
        <p:nvSpPr>
          <p:cNvPr id="72" name="Rectangle 45"/>
          <p:cNvSpPr>
            <a:spLocks noChangeArrowheads="1"/>
          </p:cNvSpPr>
          <p:nvPr/>
        </p:nvSpPr>
        <p:spPr bwMode="auto">
          <a:xfrm>
            <a:off x="2971800" y="2019300"/>
            <a:ext cx="1676400" cy="2857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lang="en-US" sz="2000">
                <a:solidFill>
                  <a:schemeClr val="accent3">
                    <a:lumMod val="20000"/>
                    <a:lumOff val="80000"/>
                  </a:schemeClr>
                </a:solidFill>
              </a:rPr>
              <a:t>c[1]</a:t>
            </a:r>
          </a:p>
        </p:txBody>
      </p:sp>
      <p:sp>
        <p:nvSpPr>
          <p:cNvPr id="75" name="Rectangle 48"/>
          <p:cNvSpPr>
            <a:spLocks noChangeArrowheads="1"/>
          </p:cNvSpPr>
          <p:nvPr/>
        </p:nvSpPr>
        <p:spPr bwMode="auto">
          <a:xfrm>
            <a:off x="304800" y="2019300"/>
            <a:ext cx="838200" cy="2857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IV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7699" y="971550"/>
            <a:ext cx="65931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tep 1:    let  </a:t>
            </a:r>
            <a:r>
              <a:rPr lang="en-US" sz="3200" b="1" dirty="0" smtClean="0"/>
              <a:t>g</a:t>
            </a:r>
            <a:r>
              <a:rPr lang="en-US" sz="2400" dirty="0" smtClean="0"/>
              <a:t>  be a guess for the last byte of   m[1]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92400" y="2038350"/>
            <a:ext cx="228600" cy="228600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5000" y="2114550"/>
            <a:ext cx="1692891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⨁ g ⨁ 0x01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4394200" y="4222750"/>
            <a:ext cx="228600" cy="228600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794000" y="1657350"/>
            <a:ext cx="2908300" cy="438150"/>
          </a:xfrm>
          <a:custGeom>
            <a:avLst/>
            <a:gdLst>
              <a:gd name="connsiteX0" fmla="*/ 2908300 w 2908300"/>
              <a:gd name="connsiteY0" fmla="*/ 553580 h 553580"/>
              <a:gd name="connsiteX1" fmla="*/ 2184400 w 2908300"/>
              <a:gd name="connsiteY1" fmla="*/ 109080 h 553580"/>
              <a:gd name="connsiteX2" fmla="*/ 520700 w 2908300"/>
              <a:gd name="connsiteY2" fmla="*/ 20180 h 553580"/>
              <a:gd name="connsiteX3" fmla="*/ 0 w 2908300"/>
              <a:gd name="connsiteY3" fmla="*/ 413880 h 55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8300" h="553580">
                <a:moveTo>
                  <a:pt x="2908300" y="553580"/>
                </a:moveTo>
                <a:cubicBezTo>
                  <a:pt x="2745316" y="375780"/>
                  <a:pt x="2582333" y="197980"/>
                  <a:pt x="2184400" y="109080"/>
                </a:cubicBezTo>
                <a:cubicBezTo>
                  <a:pt x="1786467" y="20180"/>
                  <a:pt x="884767" y="-30620"/>
                  <a:pt x="520700" y="20180"/>
                </a:cubicBezTo>
                <a:cubicBezTo>
                  <a:pt x="156633" y="70980"/>
                  <a:pt x="78316" y="242430"/>
                  <a:pt x="0" y="41388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572000" y="3028950"/>
            <a:ext cx="4068937" cy="1066800"/>
            <a:chOff x="4572000" y="3028950"/>
            <a:chExt cx="4068937" cy="1066800"/>
          </a:xfrm>
        </p:grpSpPr>
        <p:sp>
          <p:nvSpPr>
            <p:cNvPr id="41" name="TextBox 40"/>
            <p:cNvSpPr txBox="1"/>
            <p:nvPr/>
          </p:nvSpPr>
          <p:spPr>
            <a:xfrm>
              <a:off x="5562600" y="3028950"/>
              <a:ext cx="3078337" cy="46166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last-byte ⨁ </a:t>
              </a:r>
              <a:r>
                <a:rPr lang="en-US" sz="2400" dirty="0"/>
                <a:t>g ⨁ </a:t>
              </a:r>
              <a:r>
                <a:rPr lang="en-US" sz="2400" dirty="0" smtClean="0"/>
                <a:t>0x01 </a:t>
              </a:r>
              <a:endParaRPr lang="en-US" sz="24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4572000" y="3486150"/>
              <a:ext cx="990600" cy="609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5029200" y="3943350"/>
            <a:ext cx="3576670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i</a:t>
            </a:r>
            <a:r>
              <a:rPr lang="en-US" sz="2400" dirty="0" smtClean="0"/>
              <a:t>f last-byte = g:   valid pad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    otherwise:      invalid pad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02232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39" grpId="0" animBg="1"/>
      <p:bldP spid="13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5344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Using a padding oracle   </a:t>
            </a:r>
            <a:r>
              <a:rPr lang="en-US" sz="3100" dirty="0" smtClean="0"/>
              <a:t>(CBC encryption)</a:t>
            </a:r>
            <a:endParaRPr lang="en-US" sz="3100" dirty="0"/>
          </a:p>
        </p:txBody>
      </p:sp>
      <p:sp>
        <p:nvSpPr>
          <p:cNvPr id="76" name="TextBox 75"/>
          <p:cNvSpPr txBox="1"/>
          <p:nvPr/>
        </p:nvSpPr>
        <p:spPr>
          <a:xfrm>
            <a:off x="457200" y="1276350"/>
            <a:ext cx="7607972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Attack:   submit    </a:t>
            </a:r>
            <a:r>
              <a:rPr lang="en-US" sz="2400" b="1" dirty="0" smtClean="0">
                <a:solidFill>
                  <a:srgbClr val="FF0000"/>
                </a:solidFill>
              </a:rPr>
              <a:t>( IV, c’[0],  c[1] )  </a:t>
            </a:r>
            <a:r>
              <a:rPr lang="en-US" sz="2400" dirty="0" smtClean="0"/>
              <a:t>to padding oracle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		</a:t>
            </a:r>
            <a:r>
              <a:rPr lang="en-US" sz="2400" dirty="0"/>
              <a:t>	</a:t>
            </a:r>
            <a:r>
              <a:rPr lang="en-US" sz="2400" dirty="0" smtClean="0"/>
              <a:t>⇒   attacker learns if  last-byte = g</a:t>
            </a:r>
          </a:p>
          <a:p>
            <a:pPr>
              <a:spcBef>
                <a:spcPts val="1200"/>
              </a:spcBef>
            </a:pP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 smtClean="0"/>
              <a:t>Repeat  with   g = 0,1, …, 255  to learn last byte of m[1]</a:t>
            </a:r>
          </a:p>
          <a:p>
            <a:pPr>
              <a:spcBef>
                <a:spcPts val="1200"/>
              </a:spcBef>
            </a:pP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 smtClean="0"/>
              <a:t>Then use a  (02, 02)  pad to learn the next byte and so on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05854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IMAP over 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5344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Problem</a:t>
            </a:r>
            <a:r>
              <a:rPr lang="en-US" dirty="0" smtClean="0"/>
              <a:t>:   TLS renegotiates key when an invalid record is received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Enter IMAP over TLS</a:t>
            </a:r>
            <a:r>
              <a:rPr lang="en-US" dirty="0" smtClean="0"/>
              <a:t>:     (protocol for reading email)</a:t>
            </a:r>
          </a:p>
          <a:p>
            <a:pPr>
              <a:spcBef>
                <a:spcPts val="2376"/>
              </a:spcBef>
            </a:pPr>
            <a:r>
              <a:rPr lang="en-US" dirty="0" smtClean="0"/>
              <a:t>Every five minutes client sends login message to server:</a:t>
            </a:r>
            <a:endParaRPr lang="en-US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	LOGIN </a:t>
            </a:r>
            <a:r>
              <a:rPr lang="en-US" sz="2000" b="1" dirty="0">
                <a:solidFill>
                  <a:srgbClr val="FF0000"/>
                </a:solidFill>
              </a:rPr>
              <a:t>"</a:t>
            </a:r>
            <a:r>
              <a:rPr lang="en-US" sz="2000" b="1" dirty="0" smtClean="0">
                <a:solidFill>
                  <a:srgbClr val="FF0000"/>
                </a:solidFill>
              </a:rPr>
              <a:t>username” "password”</a:t>
            </a:r>
            <a:endParaRPr lang="en-US" sz="2000" b="1" dirty="0" smtClean="0"/>
          </a:p>
          <a:p>
            <a:pPr>
              <a:spcBef>
                <a:spcPts val="2376"/>
              </a:spcBef>
            </a:pPr>
            <a:r>
              <a:rPr lang="en-US" dirty="0" smtClean="0"/>
              <a:t>Exact same attack works, despite new keys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⇒   recovers password in a few hours.</a:t>
            </a:r>
          </a:p>
        </p:txBody>
      </p:sp>
    </p:spTree>
    <p:extLst>
      <p:ext uri="{BB962C8B-B14F-4D97-AF65-F5344CB8AC3E}">
        <p14:creationId xmlns:p14="http://schemas.microsoft.com/office/powerpoint/2010/main" xmlns="" val="118473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75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8502</TotalTime>
  <Words>389</Words>
  <Application>Microsoft Office PowerPoint</Application>
  <PresentationFormat>On-screen Show (16:9)</PresentationFormat>
  <Paragraphs>99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1_Lecture</vt:lpstr>
      <vt:lpstr>2_Office Theme</vt:lpstr>
      <vt:lpstr>3_Office Theme</vt:lpstr>
      <vt:lpstr>CBC paddings attacks</vt:lpstr>
      <vt:lpstr>Recap</vt:lpstr>
      <vt:lpstr>The TLS record protocol   (CBC encryption)</vt:lpstr>
      <vt:lpstr>Padding oracle</vt:lpstr>
      <vt:lpstr>Padding oracle via timing OpenSSL</vt:lpstr>
      <vt:lpstr>Using a padding oracle   (CBC encryption)</vt:lpstr>
      <vt:lpstr>Using a padding oracle   (CBC encryption)</vt:lpstr>
      <vt:lpstr>Using a padding oracle   (CBC encryption)</vt:lpstr>
      <vt:lpstr>IMAP over TLS</vt:lpstr>
      <vt:lpstr>Lesson</vt:lpstr>
      <vt:lpstr>Slide 11</vt:lpstr>
      <vt:lpstr>End of Segment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vaichidrewar</cp:lastModifiedBy>
  <cp:revision>583</cp:revision>
  <cp:lastPrinted>2012-02-08T21:58:35Z</cp:lastPrinted>
  <dcterms:created xsi:type="dcterms:W3CDTF">2010-11-06T18:36:35Z</dcterms:created>
  <dcterms:modified xsi:type="dcterms:W3CDTF">2012-02-19T20:14:32Z</dcterms:modified>
</cp:coreProperties>
</file>