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ink/ink1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0"/>
  </p:notesMasterIdLst>
  <p:handoutMasterIdLst>
    <p:handoutMasterId r:id="rId11"/>
  </p:handoutMasterIdLst>
  <p:sldIdLst>
    <p:sldId id="425" r:id="rId4"/>
    <p:sldId id="376" r:id="rId5"/>
    <p:sldId id="420" r:id="rId6"/>
    <p:sldId id="422" r:id="rId7"/>
    <p:sldId id="404" r:id="rId8"/>
    <p:sldId id="375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1:01:3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8015 1,'0'0'25,"0"0"6,0 0 0,0 0-14,0 0-1,0 0-5,0 0-1,0 0-3,0 0-1,0 0-2,51-23 0,-51 23 0,55 0-1,-55 0 0,83 0-1,-28 0 0,7 1-1,3-1 0,5 3-1,4 0 1,1 2-1,-2 2 0,-3 1 0,-6 0 1,-3 1-1,-3 0 0,-4-1 0,-5-3 0,-3-2-1,-3-2-1,-2-3 0,-3 1-3,-7-7-3,3 7-22,-14-8-6,0 5-1,-11-3-1</inkml:trace>
  <inkml:trace contextRef="#ctx0" brushRef="#br0" timeOffset="643.0367">669 8269 1,'0'0'28,"0"0"2,0 0 2,0 0-14,0 0-2,0 0-3,0 0-3,54-12-2,-54 12-1,82-10-1,-21 4-2,13 4 0,8 0-2,5 4 0,4 2-1,3 4 0,-5 1-1,-5 3 0,-11-1 0,-8 1 0,-8-4 0,-7-1 0,-8-3-1,-6-3 0,-2 0-3,-8-6-1,5 5-9,-15-8-21,6 3-2,-10-5-1,4 1 0</inkml:trace>
  <inkml:trace contextRef="#ctx0" brushRef="#br0" timeOffset="1280.0731">1836 7826 17,'-11'-5'33,"11"5"0,-14-4-1,14 4-18,0 0-4,0 0-3,3 10-2,9-2-2,3 1-1,7 7 0,6 4 0,5 3 0,2 4-1,4 4 0,0 1 0,-2 3 0,-3-1 0,-5 2 0,-6-4 0,-7-1 0,-5-3 1,-5 0-1,-8-1 1,-4 1 0,-8 0-1,-5 0 1,-11 3-1,-5 3 0,-8 1 0,-3 1 1,-1-1-1,2-2-1,2-4 0,5-5 0,8-2-4,6-12-7,15 1-26,-1-9-2,10-2-2,0 0-2</inkml:trace>
  <inkml:trace contextRef="#ctx0" brushRef="#br0" timeOffset="4422.2529">711 10723 23,'0'0'31,"0"0"1,0 0 1,0 0-24,0 0 0,0 0 0,49-11-1,-10 12-1,13-3-1,10 7-2,10 0-1,6 2-1,9 1 0,2 2-1,2 0 0,0 0-1,-5-1-1,-6-1 2,-7-1-1,-4-2 0,-9 0-1,-5-2 0,-5 0-2,-11-6-5,1 2-24,-13-6-3,-8-1-2,-7-3 0</inkml:trace>
  <inkml:trace contextRef="#ctx0" brushRef="#br0" timeOffset="4984.2851">709 10949 35,'0'0'32,"0"0"2,0 0-3,0 0-21,46-6 0,-4 4-2,2 6-2,23-4-1,4 5 0,20-4-1,4 2-1,4-2 0,3 0-3,-4-1 1,-4 2 0,-11-2 1,-11 0-2,-13-1-1,-9 0-2,-8 5-5,-17-4-23,-1 2-5,-11-4-1,-3-1-2</inkml:trace>
  <inkml:trace contextRef="#ctx0" brushRef="#br0" timeOffset="5731.3278">1840 10546 20,'0'0'31,"-16"-6"0,16 6 1,0 0-20,0 0-2,6 12-3,6-5-3,9 5 1,6 2-2,8 2 0,3 2 0,4 3-1,-1-1-1,1 3 1,-3-3-2,-5 1 0,-6-1 0,-6 0 0,-7 0 0,-6 0 1,-6 0 0,-5 4 1,-10 1 1,-3 2-1,-9 2 2,-5 3-2,-11 0 2,-3 5-2,-7-1 0,2-1-1,0-3 0,4-2 0,5-3-1,5-7-2,13 1-7,1-13-25,20-8-4,-10 2-2,10-2-1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Attacking non-atomic decryption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4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Binary Packet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4150"/>
            <a:ext cx="8229600" cy="2419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Decryption:</a:t>
            </a:r>
          </a:p>
          <a:p>
            <a:r>
              <a:rPr lang="en-US" dirty="0"/>
              <a:t>s</a:t>
            </a:r>
            <a:r>
              <a:rPr lang="en-US" dirty="0" smtClean="0"/>
              <a:t>tep 1:  decrypt packet length field only (!)</a:t>
            </a:r>
          </a:p>
          <a:p>
            <a:r>
              <a:rPr lang="en-US" dirty="0"/>
              <a:t>s</a:t>
            </a:r>
            <a:r>
              <a:rPr lang="en-US" dirty="0" smtClean="0"/>
              <a:t>tep 2:  read as many packets as length specifies</a:t>
            </a:r>
          </a:p>
          <a:p>
            <a:r>
              <a:rPr lang="en-US" dirty="0"/>
              <a:t>s</a:t>
            </a:r>
            <a:r>
              <a:rPr lang="en-US" dirty="0" smtClean="0"/>
              <a:t>tep 3:  decrypt remaining </a:t>
            </a:r>
            <a:r>
              <a:rPr lang="en-US" dirty="0" err="1" smtClean="0"/>
              <a:t>ciphertext</a:t>
            </a:r>
            <a:r>
              <a:rPr lang="en-US" dirty="0" smtClean="0"/>
              <a:t> blocks</a:t>
            </a:r>
          </a:p>
          <a:p>
            <a:r>
              <a:rPr lang="en-US" dirty="0"/>
              <a:t>s</a:t>
            </a:r>
            <a:r>
              <a:rPr lang="en-US" dirty="0" smtClean="0"/>
              <a:t>tep 4:  check MAC tag and send error response if invalid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7635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seq.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um.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276350"/>
            <a:ext cx="10668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acket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1276350"/>
            <a:ext cx="7620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ad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276350"/>
            <a:ext cx="28956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1276350"/>
            <a:ext cx="6858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127635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</a:p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876240"/>
            <a:ext cx="3199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CBC encryption   (chained IV)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885950"/>
            <a:ext cx="7086599" cy="381001"/>
            <a:chOff x="1752600" y="1885950"/>
            <a:chExt cx="6063791" cy="381001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4305300" y="-514350"/>
              <a:ext cx="228600" cy="5334000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11" idx="1"/>
              <a:endCxn id="9" idx="2"/>
            </p:cNvCxnSpPr>
            <p:nvPr/>
          </p:nvCxnSpPr>
          <p:spPr>
            <a:xfrm rot="5400000" flipH="1" flipV="1">
              <a:off x="5927495" y="378055"/>
              <a:ext cx="381001" cy="3396791"/>
            </a:xfrm>
            <a:prstGeom prst="curvedConnector3">
              <a:avLst>
                <a:gd name="adj1" fmla="val -114739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46458" y="2419350"/>
            <a:ext cx="1650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 computed </a:t>
            </a:r>
            <a:br>
              <a:rPr lang="en-US" dirty="0" smtClean="0"/>
            </a:br>
            <a:r>
              <a:rPr lang="en-US" dirty="0" smtClean="0"/>
              <a:t>over</a:t>
            </a:r>
            <a:r>
              <a:rPr lang="en-US" dirty="0"/>
              <a:t> </a:t>
            </a:r>
            <a:r>
              <a:rPr lang="en-US" dirty="0" smtClean="0"/>
              <a:t>plaintext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87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attack on the enc. length field  </a:t>
            </a:r>
            <a:r>
              <a:rPr lang="en-US" sz="2200" dirty="0" smtClean="0"/>
              <a:t>(simplified)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4582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Attacker has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block  </a:t>
            </a:r>
            <a:r>
              <a:rPr lang="en-US" b="1" dirty="0">
                <a:solidFill>
                  <a:srgbClr val="FF0000"/>
                </a:solidFill>
              </a:rPr>
              <a:t>c = </a:t>
            </a:r>
            <a:r>
              <a:rPr lang="en-US" b="1" dirty="0" smtClean="0">
                <a:solidFill>
                  <a:srgbClr val="FF0000"/>
                </a:solidFill>
              </a:rPr>
              <a:t>AES(k, m)   </a:t>
            </a:r>
            <a:r>
              <a:rPr lang="en-US" dirty="0"/>
              <a:t>and it wants 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68" y="2114550"/>
            <a:ext cx="1516526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3007" y="2114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0600" y="1352550"/>
            <a:ext cx="5486400" cy="990600"/>
            <a:chOff x="990600" y="1352550"/>
            <a:chExt cx="5486400" cy="990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90600" y="23431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19400" y="1657350"/>
              <a:ext cx="1066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seq.</a:t>
              </a:r>
            </a:p>
            <a:p>
              <a:pPr algn="ctr"/>
              <a:r>
                <a:rPr lang="en-US" dirty="0"/>
                <a:t>n</a:t>
              </a:r>
              <a:r>
                <a:rPr lang="en-US" dirty="0" smtClean="0"/>
                <a:t>um.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0" y="1657350"/>
              <a:ext cx="1295400" cy="609600"/>
            </a:xfrm>
            <a:prstGeom prst="rect">
              <a:avLst/>
            </a:prstGeom>
            <a:solidFill>
              <a:srgbClr val="000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c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48100" y="1352550"/>
              <a:ext cx="149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ne AES block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62400" y="2419350"/>
            <a:ext cx="2925315" cy="1143000"/>
            <a:chOff x="3962400" y="2419350"/>
            <a:chExt cx="2925315" cy="1143000"/>
          </a:xfrm>
        </p:grpSpPr>
        <p:sp>
          <p:nvSpPr>
            <p:cNvPr id="11" name="TextBox 10"/>
            <p:cNvSpPr txBox="1"/>
            <p:nvPr/>
          </p:nvSpPr>
          <p:spPr>
            <a:xfrm>
              <a:off x="5544879" y="2495550"/>
              <a:ext cx="13428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r>
                <a:rPr lang="en-US" sz="2000" dirty="0" smtClean="0"/>
                <a:t>ecrypt</a:t>
              </a:r>
              <a:br>
                <a:rPr lang="en-US" sz="2000" dirty="0" smtClean="0"/>
              </a:br>
              <a:r>
                <a:rPr lang="en-US" sz="2000" dirty="0" smtClean="0"/>
                <a:t>and obtain</a:t>
              </a:r>
              <a:br>
                <a:rPr lang="en-US" sz="2000" dirty="0" smtClean="0"/>
              </a:br>
              <a:r>
                <a:rPr lang="en-US" sz="2000" dirty="0" smtClean="0"/>
                <a:t>“</a:t>
              </a:r>
              <a:r>
                <a:rPr lang="en-US" sz="2000" dirty="0" err="1" smtClean="0"/>
                <a:t>len</a:t>
              </a:r>
              <a:r>
                <a:rPr lang="en-US" sz="2000" dirty="0" smtClean="0"/>
                <a:t>” field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2952750"/>
              <a:ext cx="1295400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495800" y="2419350"/>
              <a:ext cx="228600" cy="4572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2952750"/>
              <a:ext cx="533400" cy="609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len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6800" y="3638550"/>
            <a:ext cx="5486400" cy="381000"/>
            <a:chOff x="1066800" y="3638550"/>
            <a:chExt cx="5486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066800" y="40195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43000" y="3638550"/>
              <a:ext cx="24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end bytes one at a time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4197350"/>
            <a:ext cx="6083236" cy="646331"/>
            <a:chOff x="1066800" y="4197350"/>
            <a:chExt cx="608323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1066800" y="45529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38600" y="4197350"/>
              <a:ext cx="3111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hen “</a:t>
              </a:r>
              <a:r>
                <a:rPr lang="en-US" dirty="0" err="1" smtClean="0"/>
                <a:t>len</a:t>
              </a:r>
              <a:r>
                <a:rPr lang="en-US" dirty="0" smtClean="0"/>
                <a:t>” bytes read:  </a:t>
              </a:r>
            </a:p>
            <a:p>
              <a:r>
                <a:rPr lang="en-US" dirty="0" smtClean="0"/>
                <a:t>          server sends “MAC </a:t>
              </a:r>
              <a:r>
                <a:rPr lang="en-US" dirty="0"/>
                <a:t>e</a:t>
              </a:r>
              <a:r>
                <a:rPr lang="en-US" dirty="0" smtClean="0"/>
                <a:t>rror”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8600" y="4629150"/>
            <a:ext cx="372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ttacker learns 32 LSB bits of m  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929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42950"/>
            <a:ext cx="8534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problem:   (1) non-atomic decrypt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(2) </a:t>
            </a:r>
            <a:r>
              <a:rPr lang="en-US" sz="2400" dirty="0" err="1" smtClean="0"/>
              <a:t>len</a:t>
            </a:r>
            <a:r>
              <a:rPr lang="en-US" sz="2400" dirty="0" smtClean="0"/>
              <a:t> field decrypted and used it before it is authenticated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sz="2400" dirty="0" smtClean="0"/>
              <a:t>How would you redesign SSH to resist this attack?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98750"/>
            <a:ext cx="620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the length field unencrypted (but MAC-</a:t>
            </a:r>
            <a:r>
              <a:rPr lang="en-US" sz="2400" dirty="0" err="1" smtClean="0"/>
              <a:t>ed</a:t>
            </a:r>
            <a:r>
              <a:rPr lang="en-US" sz="2400" dirty="0" smtClean="0"/>
              <a:t>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176885"/>
            <a:ext cx="6228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 encrypt-and-MAC by encrypt-then-MAC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34085"/>
            <a:ext cx="708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a MAC of (</a:t>
            </a:r>
            <a:r>
              <a:rPr lang="en-US" sz="2400" dirty="0" err="1" smtClean="0"/>
              <a:t>seq-num</a:t>
            </a:r>
            <a:r>
              <a:rPr lang="en-US" sz="2400" dirty="0" smtClean="0"/>
              <a:t>, length) right after the </a:t>
            </a:r>
            <a:r>
              <a:rPr lang="en-US" sz="2400" dirty="0" err="1" smtClean="0"/>
              <a:t>len</a:t>
            </a:r>
            <a:r>
              <a:rPr lang="en-US" sz="2400" dirty="0" smtClean="0"/>
              <a:t>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679" y="4091285"/>
            <a:ext cx="685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the length field and identify packet boundary</a:t>
            </a:r>
            <a:br>
              <a:rPr lang="en-US" sz="2400" dirty="0" smtClean="0"/>
            </a:br>
            <a:r>
              <a:rPr lang="en-US" sz="2400" dirty="0" smtClean="0"/>
              <a:t>by verifying the MAC after every received byte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40840" y="2814120"/>
              <a:ext cx="565200" cy="12330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" y="2803680"/>
                <a:ext cx="587880" cy="12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7321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95750"/>
          </a:xfrm>
        </p:spPr>
        <p:txBody>
          <a:bodyPr>
            <a:normAutofit/>
          </a:bodyPr>
          <a:lstStyle/>
          <a:p>
            <a:r>
              <a:rPr lang="en-US" dirty="0"/>
              <a:t>The Order of Encryption and </a:t>
            </a:r>
            <a:r>
              <a:rPr lang="en-US" dirty="0" smtClean="0"/>
              <a:t>Authentication for </a:t>
            </a:r>
            <a:r>
              <a:rPr lang="en-US" dirty="0"/>
              <a:t>Protecting Communications, </a:t>
            </a:r>
            <a:r>
              <a:rPr lang="en-US" dirty="0" smtClean="0"/>
              <a:t>H. </a:t>
            </a:r>
            <a:r>
              <a:rPr lang="en-US" dirty="0" err="1" smtClean="0"/>
              <a:t>Krawczyk</a:t>
            </a:r>
            <a:r>
              <a:rPr lang="en-US" dirty="0" smtClean="0"/>
              <a:t>, Crypto 2001.</a:t>
            </a:r>
          </a:p>
          <a:p>
            <a:r>
              <a:rPr lang="en-US" dirty="0" smtClean="0"/>
              <a:t>Authenticated-Encryption with Associated-Data, </a:t>
            </a:r>
            <a:br>
              <a:rPr lang="en-US" dirty="0" smtClean="0"/>
            </a:br>
            <a:r>
              <a:rPr lang="en-US" dirty="0" smtClean="0"/>
              <a:t>P. </a:t>
            </a:r>
            <a:r>
              <a:rPr lang="en-US" dirty="0" err="1" smtClean="0"/>
              <a:t>Rogaway</a:t>
            </a:r>
            <a:r>
              <a:rPr lang="en-US" dirty="0" smtClean="0"/>
              <a:t>, Proc. of CCS 2002.</a:t>
            </a:r>
          </a:p>
          <a:p>
            <a:r>
              <a:rPr lang="en-US" dirty="0" smtClean="0"/>
              <a:t>Password </a:t>
            </a:r>
            <a:r>
              <a:rPr lang="en-US" dirty="0"/>
              <a:t>Interception in a SSL/TLS Channel,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/>
              <a:t>Canvel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 err="1"/>
              <a:t>Hiltgen</a:t>
            </a:r>
            <a:r>
              <a:rPr lang="en-US" dirty="0"/>
              <a:t>, </a:t>
            </a:r>
            <a:r>
              <a:rPr lang="en-US" dirty="0" smtClean="0"/>
              <a:t>S. </a:t>
            </a:r>
            <a:r>
              <a:rPr lang="en-US" dirty="0" err="1"/>
              <a:t>Vaudenay</a:t>
            </a:r>
            <a:r>
              <a:rPr lang="en-US" dirty="0"/>
              <a:t>, </a:t>
            </a:r>
            <a:r>
              <a:rPr lang="en-US" dirty="0" smtClean="0"/>
              <a:t>M. </a:t>
            </a:r>
            <a:r>
              <a:rPr lang="en-US" dirty="0" err="1" smtClean="0"/>
              <a:t>Vuagnoux</a:t>
            </a:r>
            <a:r>
              <a:rPr lang="en-US" dirty="0" smtClean="0"/>
              <a:t>, Crypto 2003.</a:t>
            </a:r>
          </a:p>
          <a:p>
            <a:r>
              <a:rPr lang="en-US" dirty="0" smtClean="0"/>
              <a:t> </a:t>
            </a:r>
            <a:r>
              <a:rPr lang="en-US" dirty="0"/>
              <a:t>Plaintext Recovery Attacks Against </a:t>
            </a:r>
            <a:r>
              <a:rPr lang="en-US" dirty="0" smtClean="0"/>
              <a:t>SSH, </a:t>
            </a:r>
            <a:br>
              <a:rPr lang="en-US" dirty="0" smtClean="0"/>
            </a:br>
            <a:r>
              <a:rPr lang="en-US" dirty="0" smtClean="0"/>
              <a:t>M. Albrecht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/>
              <a:t>Paterson and </a:t>
            </a:r>
            <a:r>
              <a:rPr lang="en-US" dirty="0" smtClean="0"/>
              <a:t>G. </a:t>
            </a:r>
            <a:r>
              <a:rPr lang="en-US" dirty="0"/>
              <a:t>Watson, IEEE S&amp;P </a:t>
            </a:r>
            <a:r>
              <a:rPr lang="en-US" dirty="0" smtClean="0"/>
              <a:t>2009</a:t>
            </a:r>
          </a:p>
          <a:p>
            <a:r>
              <a:rPr lang="en-US" dirty="0"/>
              <a:t>Problem areas for the IP security </a:t>
            </a:r>
            <a:r>
              <a:rPr lang="en-US" dirty="0" smtClean="0"/>
              <a:t>protocols,</a:t>
            </a:r>
            <a:br>
              <a:rPr lang="en-US" dirty="0" smtClean="0"/>
            </a:br>
            <a:r>
              <a:rPr lang="en-US" dirty="0" smtClean="0"/>
              <a:t>S. </a:t>
            </a:r>
            <a:r>
              <a:rPr lang="en-US" dirty="0" err="1" smtClean="0"/>
              <a:t>Bellovin</a:t>
            </a:r>
            <a:r>
              <a:rPr lang="en-US" dirty="0" smtClean="0"/>
              <a:t>, </a:t>
            </a:r>
            <a:r>
              <a:rPr lang="en-US" dirty="0" err="1" smtClean="0"/>
              <a:t>Usenix</a:t>
            </a:r>
            <a:r>
              <a:rPr lang="en-US" dirty="0" smtClean="0"/>
              <a:t> Security 1996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5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97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236</Words>
  <Application>Microsoft Office PowerPoint</Application>
  <PresentationFormat>On-screen Show (16:9)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1_Lecture</vt:lpstr>
      <vt:lpstr>2_Office Theme</vt:lpstr>
      <vt:lpstr>3_Office Theme</vt:lpstr>
      <vt:lpstr>Attacking non-atomic decryption</vt:lpstr>
      <vt:lpstr>SSH Binary Packet Protocol</vt:lpstr>
      <vt:lpstr>An attack on the enc. length field  (simplified)</vt:lpstr>
      <vt:lpstr>Lesson</vt:lpstr>
      <vt:lpstr>Further reading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2012-02-19T20:16:07Z</dcterms:modified>
</cp:coreProperties>
</file>