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00" r:id="rId4"/>
    <p:sldId id="362" r:id="rId5"/>
    <p:sldId id="369" r:id="rId6"/>
    <p:sldId id="374" r:id="rId7"/>
    <p:sldId id="370" r:id="rId8"/>
    <p:sldId id="371" r:id="rId9"/>
    <p:sldId id="372" r:id="rId10"/>
    <p:sldId id="373" r:id="rId11"/>
    <p:sldId id="358" r:id="rId12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Derivation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many keys from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Typical scenario</a:t>
            </a:r>
            <a:r>
              <a:rPr lang="en-US" dirty="0" smtClean="0"/>
              <a:t>.     a single </a:t>
            </a:r>
            <a:r>
              <a:rPr lang="en-US" u="sng" dirty="0" smtClean="0"/>
              <a:t>source key </a:t>
            </a:r>
            <a:r>
              <a:rPr lang="en-US" dirty="0" smtClean="0"/>
              <a:t>(SK) is sampled from:</a:t>
            </a:r>
          </a:p>
          <a:p>
            <a:r>
              <a:rPr lang="en-US" dirty="0" smtClean="0"/>
              <a:t>Hardware random number generator</a:t>
            </a:r>
          </a:p>
          <a:p>
            <a:r>
              <a:rPr lang="en-US" dirty="0" smtClean="0"/>
              <a:t>A key exchange protocol   (discussed later)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Need many keys to secure session:</a:t>
            </a:r>
          </a:p>
          <a:p>
            <a:pPr>
              <a:spcBef>
                <a:spcPts val="624"/>
              </a:spcBef>
            </a:pPr>
            <a:r>
              <a:rPr lang="en-US" dirty="0" smtClean="0"/>
              <a:t>unidirectional keys;  multiple keys for nonce-based CBC.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 generate many keys from this one source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05000" y="4324350"/>
            <a:ext cx="6019800" cy="614065"/>
            <a:chOff x="1676400" y="2876550"/>
            <a:chExt cx="6019800" cy="614065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SK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…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88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KDF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5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source key is 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F:   a PRF with key space K and outputs in {0,1}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Suppose source key SK is uniform in K</a:t>
            </a:r>
          </a:p>
          <a:p>
            <a:pPr>
              <a:spcBef>
                <a:spcPts val="1272"/>
              </a:spcBef>
            </a:pPr>
            <a:r>
              <a:rPr lang="en-US" dirty="0" smtClean="0"/>
              <a:t>Define Key Derivation Function (KDF) as:</a:t>
            </a:r>
          </a:p>
          <a:p>
            <a:pPr marL="0" indent="0" algn="ctr">
              <a:spcBef>
                <a:spcPts val="1272"/>
              </a:spcBef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CTX:</a:t>
            </a:r>
            <a:r>
              <a:rPr lang="en-US" dirty="0" smtClean="0"/>
              <a:t>   a string that uniquely identifies the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800350"/>
            <a:ext cx="8305800" cy="9906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72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KDF</a:t>
            </a:r>
            <a:r>
              <a:rPr lang="en-US" sz="2000" dirty="0" smtClean="0">
                <a:solidFill>
                  <a:schemeClr val="tx1"/>
                </a:solidFill>
              </a:rPr>
              <a:t>( SK, CTX, 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272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0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400" dirty="0">
                <a:solidFill>
                  <a:srgbClr val="7F7F7F"/>
                </a:solidFill>
              </a:rPr>
              <a:t>  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1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b="1" dirty="0">
                <a:solidFill>
                  <a:srgbClr val="7F7F7F"/>
                </a:solidFill>
              </a:rPr>
              <a:t>⋯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49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09750"/>
            <a:ext cx="372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purpose of CTX?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361950"/>
            <a:ext cx="8305800" cy="9906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72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KDF</a:t>
            </a:r>
            <a:r>
              <a:rPr lang="en-US" sz="2000" dirty="0" smtClean="0">
                <a:solidFill>
                  <a:schemeClr val="tx1"/>
                </a:solidFill>
              </a:rPr>
              <a:t>( SK, CTX, 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272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0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400" dirty="0">
                <a:solidFill>
                  <a:srgbClr val="7F7F7F"/>
                </a:solidFill>
              </a:rPr>
              <a:t>  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1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b="1" dirty="0">
                <a:solidFill>
                  <a:srgbClr val="7F7F7F"/>
                </a:solidFill>
              </a:rPr>
              <a:t>⋯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719685"/>
            <a:ext cx="689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 if two apps sample same SK they get </a:t>
            </a:r>
            <a:r>
              <a:rPr lang="en-US" sz="2400" dirty="0" err="1" smtClean="0"/>
              <a:t>indep</a:t>
            </a:r>
            <a:r>
              <a:rPr lang="en-US" sz="2400" dirty="0" smtClean="0"/>
              <a:t>.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176885"/>
            <a:ext cx="674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good practice to label strings with the app.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638550"/>
            <a:ext cx="271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serves no purpose</a:t>
            </a:r>
          </a:p>
        </p:txBody>
      </p:sp>
    </p:spTree>
    <p:extLst>
      <p:ext uri="{BB962C8B-B14F-4D97-AF65-F5344CB8AC3E}">
        <p14:creationId xmlns:p14="http://schemas.microsoft.com/office/powerpoint/2010/main" val="360038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source key is not uniform?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Recall:  PRFs are pseudo random only when key is uniform in K</a:t>
            </a:r>
          </a:p>
          <a:p>
            <a:r>
              <a:rPr lang="en-US" dirty="0" smtClean="0"/>
              <a:t> SK not uniform  ⇒   PRF output may not look random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Source key often not uniformly random: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Key exchange protocol:   key uniform in some subset of K</a:t>
            </a:r>
          </a:p>
          <a:p>
            <a:endParaRPr lang="en-US" dirty="0" smtClean="0"/>
          </a:p>
          <a:p>
            <a:r>
              <a:rPr lang="en-US" dirty="0" smtClean="0"/>
              <a:t>Hardware RNG:    may produce biased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Extract-then-Expand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extract  </a:t>
            </a:r>
            <a:r>
              <a:rPr lang="en-US" dirty="0" smtClean="0"/>
              <a:t>pseudo-random key  k  from source key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expand  </a:t>
            </a:r>
            <a:r>
              <a:rPr lang="en-US" dirty="0" smtClean="0"/>
              <a:t>k  by using it as a PRF key as before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0" y="1581150"/>
            <a:ext cx="1930400" cy="1207532"/>
            <a:chOff x="304800" y="1885950"/>
            <a:chExt cx="1930400" cy="12075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74754" y="2148572"/>
              <a:ext cx="629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prob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41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6400" y="1581150"/>
            <a:ext cx="1917700" cy="1207532"/>
            <a:chOff x="5029200" y="1733550"/>
            <a:chExt cx="1917700" cy="12075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899154" y="1996172"/>
              <a:ext cx="629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8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3886200" y="2114550"/>
            <a:ext cx="1295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62400" y="1847850"/>
            <a:ext cx="10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2451100"/>
            <a:ext cx="6274524" cy="1572915"/>
            <a:chOff x="1676400" y="2451100"/>
            <a:chExt cx="6274524" cy="1572915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626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salt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6274524" cy="461665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alt:   a fixed non-secret string chosen at random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98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  a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Implements the extract-then-expand paradigm: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extract: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expand using HMAC as a PRF with key  </a:t>
            </a:r>
            <a:r>
              <a:rPr lang="en-US" sz="2800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Password-Based KDF 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Deriving keys from passwords:</a:t>
            </a:r>
          </a:p>
          <a:p>
            <a:r>
              <a:rPr lang="en-US" dirty="0" smtClean="0"/>
              <a:t>Do not use HKDF:    passwords have insufficient entropy </a:t>
            </a:r>
          </a:p>
          <a:p>
            <a:r>
              <a:rPr lang="en-US" dirty="0" smtClean="0"/>
              <a:t>Derived keys will be vulnerable to dictionary </a:t>
            </a:r>
            <a:r>
              <a:rPr lang="en-US" dirty="0"/>
              <a:t>attacks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 defenses: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and a     </a:t>
            </a:r>
            <a:r>
              <a:rPr lang="en-US" b="1" dirty="0" smtClean="0">
                <a:solidFill>
                  <a:srgbClr val="0000FF"/>
                </a:solidFill>
              </a:rPr>
              <a:t>slow </a:t>
            </a:r>
            <a:r>
              <a:rPr lang="en-US" b="1" dirty="0">
                <a:solidFill>
                  <a:srgbClr val="0000FF"/>
                </a:solidFill>
              </a:rPr>
              <a:t>hash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approach: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1800" dirty="0" smtClean="0"/>
              <a:t>(PBKDF1)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H</a:t>
            </a:r>
            <a:r>
              <a:rPr lang="en-US" b="1" baseline="30000" dirty="0" smtClean="0"/>
              <a:t>(c)</a:t>
            </a:r>
            <a:r>
              <a:rPr lang="en-US" b="1" dirty="0" smtClean="0"/>
              <a:t>(</a:t>
            </a:r>
            <a:r>
              <a:rPr lang="en-US" b="1" dirty="0" err="1" smtClean="0"/>
              <a:t>pwd</a:t>
            </a:r>
            <a:r>
              <a:rPr lang="en-US" b="1" dirty="0" smtClean="0"/>
              <a:t> </a:t>
            </a:r>
            <a:r>
              <a:rPr lang="en-US" b="1" dirty="0" err="1" smtClean="0"/>
              <a:t>ll</a:t>
            </a:r>
            <a:r>
              <a:rPr lang="en-US" b="1" dirty="0" smtClean="0"/>
              <a:t> salt)</a:t>
            </a:r>
            <a:r>
              <a:rPr lang="en-US" dirty="0" smtClean="0"/>
              <a:t>:     iterate hash function  c 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2266950"/>
            <a:ext cx="200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(more on this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8228</TotalTime>
  <Words>439</Words>
  <Application>Microsoft Macintosh PowerPoint</Application>
  <PresentationFormat>On-screen Show (16:9)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Key Derivation</vt:lpstr>
      <vt:lpstr>Deriving many keys from one</vt:lpstr>
      <vt:lpstr>When source key is uniform</vt:lpstr>
      <vt:lpstr>PowerPoint Presentation</vt:lpstr>
      <vt:lpstr>What if source key is not uniform?</vt:lpstr>
      <vt:lpstr>Extract-then-Expand paradigm</vt:lpstr>
      <vt:lpstr>HKDF:   a KDF from HMAC</vt:lpstr>
      <vt:lpstr>Password-Based KDF   (PBKDF)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615</cp:revision>
  <cp:lastPrinted>2012-02-04T02:16:27Z</cp:lastPrinted>
  <dcterms:created xsi:type="dcterms:W3CDTF">2010-11-06T18:36:35Z</dcterms:created>
  <dcterms:modified xsi:type="dcterms:W3CDTF">2012-03-31T18:50:33Z</dcterms:modified>
</cp:coreProperties>
</file>