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63" r:id="rId4"/>
    <p:sldId id="375" r:id="rId5"/>
    <p:sldId id="381" r:id="rId6"/>
    <p:sldId id="376" r:id="rId7"/>
    <p:sldId id="382" r:id="rId8"/>
    <p:sldId id="377" r:id="rId9"/>
    <p:sldId id="364" r:id="rId10"/>
    <p:sldId id="384" r:id="rId11"/>
    <p:sldId id="392" r:id="rId12"/>
    <p:sldId id="388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3/31/12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need for det. Encryption   </a:t>
            </a:r>
            <a:r>
              <a:rPr lang="en-US" sz="3600" dirty="0" smtClean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581150"/>
            <a:ext cx="15113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5500" y="3257550"/>
            <a:ext cx="124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ncrypted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525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00150"/>
            <a:ext cx="627025" cy="81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1145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, 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43000" y="1352550"/>
            <a:ext cx="2286000" cy="381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2266950"/>
            <a:ext cx="2286000" cy="1012686"/>
            <a:chOff x="4648200" y="2266950"/>
            <a:chExt cx="2286000" cy="1012686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Bob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⋮</a:t>
              </a:r>
              <a:endParaRPr lang="en-US" sz="4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67600" y="1134130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3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need for det. Encryption   </a:t>
            </a:r>
            <a:r>
              <a:rPr lang="en-US" sz="36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581150"/>
            <a:ext cx="15113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5500" y="3257550"/>
            <a:ext cx="124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ncrypted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48200" y="18224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00150"/>
            <a:ext cx="627025" cy="81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1145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, 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8200" y="2266950"/>
            <a:ext cx="2286000" cy="1012686"/>
            <a:chOff x="4648200" y="2266950"/>
            <a:chExt cx="2286000" cy="1012686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Bob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⋮</a:t>
              </a:r>
              <a:endParaRPr lang="en-US" sz="4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67600" y="1134130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04800" y="3105150"/>
            <a:ext cx="907370" cy="1524000"/>
            <a:chOff x="304800" y="3105150"/>
            <a:chExt cx="907370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907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Later:</a:t>
              </a:r>
              <a:endParaRPr lang="en-US" sz="24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219200" y="3028950"/>
            <a:ext cx="3657600" cy="9144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28378" y="3119318"/>
              <a:ext cx="3275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Retrieve record 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E(k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, “Alice”)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71600" y="3333750"/>
            <a:ext cx="3657600" cy="9144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Alice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4648200" y="4324350"/>
            <a:ext cx="3889556" cy="46166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et. enc. </a:t>
            </a:r>
            <a:r>
              <a:rPr lang="en-US" sz="2400" dirty="0"/>
              <a:t>e</a:t>
            </a:r>
            <a:r>
              <a:rPr lang="en-US" sz="2400" dirty="0" smtClean="0"/>
              <a:t>nables later lookup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310515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1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 det. enc. cannot be CPA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problem:  attacker can tell when two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encrypt the same message   ⇒   leaks information</a:t>
            </a:r>
            <a:endParaRPr lang="en-US" dirty="0"/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Leads to significant attacks when message space M is small.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05200" y="28765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21" name="Rectangle 20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876550"/>
            <a:ext cx="1511300" cy="17526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505200" y="33337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rgbClr val="FFFFCC"/>
            </a:bgClr>
          </a:pattFill>
        </p:grpSpPr>
        <p:sp>
          <p:nvSpPr>
            <p:cNvPr id="25" name="Rectangle 24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rgbClr val="CCFFCC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05200" y="37909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</p:grpSpPr>
        <p:sp>
          <p:nvSpPr>
            <p:cNvPr id="28" name="Rectangle 27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5200" y="42481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31" name="Rectangle 30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505200" y="2876550"/>
            <a:ext cx="838200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05200" y="4248150"/>
            <a:ext cx="838200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3" idx="1"/>
            <a:endCxn id="34" idx="1"/>
          </p:cNvCxnSpPr>
          <p:nvPr/>
        </p:nvCxnSpPr>
        <p:spPr>
          <a:xfrm rot="10800000" flipV="1">
            <a:off x="3505200" y="3067050"/>
            <a:ext cx="12700" cy="1371600"/>
          </a:xfrm>
          <a:prstGeom prst="curvedConnector3">
            <a:avLst>
              <a:gd name="adj1" fmla="val 4700000"/>
            </a:avLst>
          </a:prstGeom>
          <a:ln w="38100" cmpd="sng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3600" y="3311664"/>
            <a:ext cx="211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qual </a:t>
            </a:r>
            <a:r>
              <a:rPr lang="en-US" sz="2000" dirty="0" err="1" smtClean="0"/>
              <a:t>ciphertexts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means same 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03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 det. enc. cannot be CPA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problem:  attacker can tell when two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encrypt the same message   ⇒   leaks information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146820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9800" y="3146820"/>
            <a:ext cx="1295400" cy="142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43001" y="3500436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209800" y="4106464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352800" y="3779439"/>
            <a:ext cx="135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</a:t>
            </a:r>
            <a:r>
              <a:rPr lang="en-US" b="1" baseline="-25000" dirty="0"/>
              <a:t>0</a:t>
            </a:r>
            <a:r>
              <a:rPr lang="en-US" b="1" dirty="0"/>
              <a:t> , m</a:t>
            </a:r>
            <a:r>
              <a:rPr lang="en-US" b="1" baseline="-25000" dirty="0"/>
              <a:t>1  </a:t>
            </a:r>
            <a:r>
              <a:rPr lang="en-US" dirty="0">
                <a:sym typeface="Symbol" pitchFamily="18" charset="2"/>
              </a:rPr>
              <a:t> M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09800" y="4076702"/>
            <a:ext cx="3733800" cy="400050"/>
            <a:chOff x="1776" y="2097"/>
            <a:chExt cx="2352" cy="336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448" y="2097"/>
              <a:ext cx="87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/>
                <a:t>m</a:t>
              </a:r>
              <a:r>
                <a:rPr lang="en-US" sz="2000" b="1" baseline="-25000" dirty="0" err="1"/>
                <a:t>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3600" y="3028950"/>
            <a:ext cx="3810000" cy="369093"/>
            <a:chOff x="1776" y="2014"/>
            <a:chExt cx="2400" cy="310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496" y="2014"/>
              <a:ext cx="82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m</a:t>
              </a:r>
              <a:r>
                <a:rPr lang="en-US" b="1" baseline="-25000" dirty="0" smtClean="0"/>
                <a:t>0 </a:t>
              </a:r>
              <a:r>
                <a:rPr lang="en-US" b="1" dirty="0" smtClean="0"/>
                <a:t>,</a:t>
              </a:r>
              <a:r>
                <a:rPr lang="en-US" b="1" baseline="-25000" dirty="0" smtClean="0"/>
                <a:t> </a:t>
              </a:r>
              <a:r>
                <a:rPr lang="en-US" b="1" dirty="0"/>
                <a:t>m</a:t>
              </a:r>
              <a:r>
                <a:rPr lang="en-US" b="1" baseline="-25000" dirty="0"/>
                <a:t>0</a:t>
              </a:r>
              <a:r>
                <a:rPr lang="en-US" b="1" dirty="0" smtClean="0"/>
                <a:t> </a:t>
              </a:r>
              <a:r>
                <a:rPr lang="en-US" dirty="0" smtClean="0">
                  <a:sym typeface="Symbol" pitchFamily="18" charset="2"/>
                </a:rPr>
                <a:t> </a:t>
              </a:r>
              <a:r>
                <a:rPr lang="en-US" dirty="0"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33600" y="3355177"/>
            <a:ext cx="3733800" cy="369094"/>
            <a:chOff x="1776" y="2422"/>
            <a:chExt cx="2352" cy="310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523" y="2422"/>
              <a:ext cx="8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 smtClean="0">
                  <a:sym typeface="Symbol"/>
                </a:rPr>
                <a:t></a:t>
              </a:r>
              <a:r>
                <a:rPr lang="en-US" dirty="0" smtClean="0"/>
                <a:t>E(k</a:t>
              </a:r>
              <a:r>
                <a:rPr lang="en-US" dirty="0"/>
                <a:t>, </a:t>
              </a:r>
              <a:r>
                <a:rPr lang="en-US" dirty="0" smtClean="0"/>
                <a:t>m</a:t>
              </a:r>
              <a:r>
                <a:rPr lang="en-US" baseline="-25000" dirty="0"/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72200" y="3940571"/>
            <a:ext cx="100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o</a:t>
            </a:r>
            <a:r>
              <a:rPr lang="en-US" dirty="0" smtClean="0">
                <a:solidFill>
                  <a:srgbClr val="FFFFCC"/>
                </a:solidFill>
              </a:rPr>
              <a:t>utput 0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i</a:t>
            </a:r>
            <a:r>
              <a:rPr lang="en-US" dirty="0" smtClean="0">
                <a:solidFill>
                  <a:srgbClr val="FFFFCC"/>
                </a:solidFill>
              </a:rPr>
              <a:t>f c = c</a:t>
            </a:r>
            <a:r>
              <a:rPr lang="en-US" baseline="-25000" dirty="0" smtClean="0">
                <a:solidFill>
                  <a:srgbClr val="FFFFCC"/>
                </a:solidFill>
              </a:rPr>
              <a:t>0</a:t>
            </a:r>
            <a:endParaRPr lang="en-US" dirty="0">
              <a:solidFill>
                <a:srgbClr val="FFFFC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315200" y="4232670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57200" y="2571750"/>
            <a:ext cx="251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Attacker wins CPA game:</a:t>
            </a: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60215" y="34099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60215" y="3024485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972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A solution:   the case of unique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encryptor </a:t>
            </a:r>
            <a:r>
              <a:rPr lang="en-US" b="1" u="sng" dirty="0" smtClean="0"/>
              <a:t>never</a:t>
            </a:r>
            <a:r>
              <a:rPr lang="en-US" dirty="0" smtClean="0"/>
              <a:t> encrypts same message twice: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the pair  (k , m)   never repeats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This happens when encryptor: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Chooses messages at random from a large </a:t>
            </a:r>
            <a:r>
              <a:rPr lang="en-US" dirty="0" err="1" smtClean="0"/>
              <a:t>msg</a:t>
            </a:r>
            <a:r>
              <a:rPr lang="en-US" dirty="0" smtClean="0"/>
              <a:t> space  (e.g. keys)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Message structure ensures uniqueness (e.g. unique user 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66750"/>
            <a:ext cx="86868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astellar" pitchFamily="18" charset="0"/>
              </a:rPr>
              <a:t>E </a:t>
            </a:r>
            <a:r>
              <a:rPr lang="en-US" dirty="0" smtClean="0"/>
              <a:t>= (E,D)   a cipher defined over  (K,M,C)</a:t>
            </a:r>
            <a:r>
              <a:rPr lang="en-US" dirty="0" smtClean="0">
                <a:latin typeface="Castellar" pitchFamily="18" charset="0"/>
              </a:rPr>
              <a:t>.    </a:t>
            </a:r>
            <a:r>
              <a:rPr lang="en-US" dirty="0" smtClean="0"/>
              <a:t>For   b=0,1   define EXP(b)  as: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32"/>
              </a:spcBef>
              <a:buFont typeface="Arial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/>
              <a:t> is </a:t>
            </a:r>
            <a:r>
              <a:rPr lang="en-US" b="1" dirty="0" smtClean="0"/>
              <a:t>sem. sec. under det. CPA </a:t>
            </a:r>
            <a:r>
              <a:rPr lang="en-US" dirty="0" smtClean="0"/>
              <a:t>if for all efficient  A: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dCPA</a:t>
            </a:r>
            <a:r>
              <a:rPr lang="en-US" dirty="0" smtClean="0">
                <a:solidFill>
                  <a:schemeClr val="accent2"/>
                </a:solidFill>
              </a:rPr>
              <a:t> [A,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  =  </a:t>
            </a:r>
            <a:r>
              <a:rPr lang="en-US" sz="3600" dirty="0" smtClean="0">
                <a:solidFill>
                  <a:schemeClr val="accent2"/>
                </a:solidFill>
              </a:rPr>
              <a:t>|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[EXP(0)=1] – 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[EXP(1)=1] </a:t>
            </a:r>
            <a:r>
              <a:rPr lang="en-US" sz="3600" dirty="0" smtClean="0">
                <a:solidFill>
                  <a:schemeClr val="accent2"/>
                </a:solidFill>
              </a:rPr>
              <a:t>|    </a:t>
            </a:r>
            <a:r>
              <a:rPr lang="en-US" dirty="0" smtClean="0"/>
              <a:t>is negligible.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58115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76200" y="187850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5120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7000" y="1581150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0201" y="1934766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72400" y="2343150"/>
            <a:ext cx="1371600" cy="461665"/>
            <a:chOff x="7772400" y="2647950"/>
            <a:chExt cx="1371600" cy="461665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09600" y="1352550"/>
            <a:ext cx="7924800" cy="1752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667000" y="1885950"/>
            <a:ext cx="3810000" cy="400110"/>
            <a:chOff x="2667000" y="2376632"/>
            <a:chExt cx="3810000" cy="40011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287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,1  </a:t>
              </a:r>
              <a:r>
                <a:rPr lang="en-US" dirty="0">
                  <a:sym typeface="Symbol" pitchFamily="18" charset="2"/>
                </a:rPr>
                <a:t> M :   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,1</a:t>
              </a:r>
              <a:r>
                <a:rPr lang="en-US" dirty="0" smtClean="0">
                  <a:sym typeface="Symbol" pitchFamily="18" charset="2"/>
                </a:rPr>
                <a:t>|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667000" y="2476500"/>
            <a:ext cx="3733800" cy="400050"/>
            <a:chOff x="1776" y="2194"/>
            <a:chExt cx="2352" cy="336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6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/>
                <a:t>i</a:t>
              </a:r>
              <a:r>
                <a:rPr lang="en-US" sz="2000" b="1" baseline="-25000" dirty="0" err="1" smtClean="0"/>
                <a:t>,b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8349" y="3257550"/>
            <a:ext cx="831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where  </a:t>
            </a:r>
            <a:r>
              <a:rPr lang="en-US" sz="2400" b="1" dirty="0" smtClean="0">
                <a:solidFill>
                  <a:srgbClr val="00009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1,0</a:t>
            </a:r>
            <a:r>
              <a:rPr lang="en-US" sz="2400" b="1" dirty="0" smtClean="0">
                <a:solidFill>
                  <a:srgbClr val="000090"/>
                </a:solidFill>
              </a:rPr>
              <a:t>, …, 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q,0</a:t>
            </a:r>
            <a:r>
              <a:rPr lang="en-US" sz="2400" b="1" dirty="0">
                <a:solidFill>
                  <a:srgbClr val="000090"/>
                </a:solidFill>
              </a:rPr>
              <a:t> </a:t>
            </a:r>
            <a:r>
              <a:rPr lang="en-US" sz="2400" b="1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are distinct   and    </a:t>
            </a:r>
            <a:r>
              <a:rPr lang="en-US" sz="2400" b="1" dirty="0" smtClean="0">
                <a:solidFill>
                  <a:srgbClr val="00009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1,1</a:t>
            </a:r>
            <a:r>
              <a:rPr lang="en-US" sz="2400" b="1" dirty="0" smtClean="0">
                <a:solidFill>
                  <a:srgbClr val="000090"/>
                </a:solidFill>
              </a:rPr>
              <a:t>, </a:t>
            </a:r>
            <a:r>
              <a:rPr lang="en-US" sz="2400" b="1" dirty="0">
                <a:solidFill>
                  <a:srgbClr val="000090"/>
                </a:solidFill>
              </a:rPr>
              <a:t>…, m</a:t>
            </a:r>
            <a:r>
              <a:rPr lang="en-US" sz="2400" b="1" baseline="-25000" dirty="0">
                <a:solidFill>
                  <a:srgbClr val="000090"/>
                </a:solidFill>
              </a:rPr>
              <a:t>q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,</a:t>
            </a:r>
            <a:r>
              <a:rPr lang="en-US" sz="2400" baseline="-25000" dirty="0" smtClean="0">
                <a:solidFill>
                  <a:srgbClr val="000090"/>
                </a:solidFill>
              </a:rPr>
              <a:t>1</a:t>
            </a:r>
            <a:r>
              <a:rPr lang="en-US" sz="2400" dirty="0" smtClean="0">
                <a:solidFill>
                  <a:srgbClr val="000090"/>
                </a:solidFill>
              </a:rPr>
              <a:t>  are distinct   </a:t>
            </a:r>
            <a:endParaRPr lang="en-US" sz="2400" baseline="-25000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1428750"/>
            <a:ext cx="1370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/>
              <a:t>=</a:t>
            </a:r>
            <a:r>
              <a:rPr lang="en-US" sz="2000" dirty="0" smtClean="0"/>
              <a:t>1,…,q: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87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CBC with </a:t>
            </a:r>
            <a:r>
              <a:rPr lang="en-US" b="1" u="sng" dirty="0" smtClean="0"/>
              <a:t>fixed IV </a:t>
            </a:r>
            <a:r>
              <a:rPr lang="en-US" b="1" dirty="0" smtClean="0"/>
              <a:t>is not det. CPA secure.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Let   E: K </a:t>
            </a:r>
            <a:r>
              <a:rPr lang="en-US" dirty="0"/>
              <a:t>×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  be a secure PRP used in CBC</a:t>
            </a:r>
            <a:endParaRPr lang="en-US" baseline="30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350869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9800" y="2350869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43001" y="2735819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209800" y="331051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01127" y="2983488"/>
            <a:ext cx="1919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</a:t>
            </a:r>
            <a:r>
              <a:rPr lang="en-US" sz="2000" dirty="0"/>
              <a:t>, </a:t>
            </a:r>
            <a:r>
              <a:rPr lang="en-US" sz="2000" dirty="0" smtClean="0"/>
              <a:t>  m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 pitchFamily="18" charset="2"/>
              </a:rPr>
              <a:t> = 1</a:t>
            </a:r>
            <a:r>
              <a:rPr lang="en-US" sz="2000" baseline="30000" dirty="0" smtClean="0">
                <a:sym typeface="Symbol" pitchFamily="18" charset="2"/>
              </a:rPr>
              <a:t>n</a:t>
            </a:r>
            <a:endParaRPr lang="en-US" sz="2000" baseline="30000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09800" y="3340893"/>
            <a:ext cx="3733800" cy="461665"/>
            <a:chOff x="2209800" y="3645692"/>
            <a:chExt cx="3733800" cy="461665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9216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dirty="0">
                  <a:sym typeface="Symbol"/>
                </a:rPr>
                <a:t>[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FIV,  </a:t>
              </a:r>
              <a:r>
                <a:rPr lang="en-US" sz="2000" b="1" dirty="0">
                  <a:solidFill>
                    <a:srgbClr val="FF0000"/>
                  </a:solidFill>
                  <a:sym typeface="Symbol"/>
                </a:rPr>
                <a:t>E(k,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FIV) </a:t>
              </a:r>
              <a:r>
                <a:rPr lang="en-US" sz="2400" dirty="0" smtClean="0">
                  <a:sym typeface="Symbol"/>
                </a:rPr>
                <a:t>]   or</a:t>
              </a:r>
              <a:endParaRPr lang="en-US" sz="2000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09800" y="2114550"/>
            <a:ext cx="3810000" cy="400049"/>
            <a:chOff x="1776" y="2014"/>
            <a:chExt cx="2400" cy="336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</a:t>
              </a:r>
              <a:r>
                <a:rPr lang="en-US" sz="2000" b="1" baseline="30000" dirty="0" smtClean="0"/>
                <a:t>n</a:t>
              </a:r>
              <a:r>
                <a:rPr lang="en-US" sz="2000" b="1" dirty="0" smtClean="0"/>
                <a:t> 1</a:t>
              </a:r>
              <a:r>
                <a:rPr lang="en-US" sz="2000" b="1" baseline="30000" dirty="0" smtClean="0"/>
                <a:t>n  </a:t>
              </a:r>
              <a:r>
                <a:rPr lang="en-US" sz="2000" b="1" dirty="0" smtClean="0"/>
                <a:t> ,  0</a:t>
              </a:r>
              <a:r>
                <a:rPr lang="en-US" sz="2000" b="1" baseline="30000" dirty="0" smtClean="0"/>
                <a:t>n</a:t>
              </a:r>
              <a:r>
                <a:rPr lang="en-US" sz="2000" b="1" dirty="0" smtClean="0"/>
                <a:t> 1</a:t>
              </a:r>
              <a:r>
                <a:rPr lang="en-US" sz="2000" b="1" baseline="30000" dirty="0" smtClean="0"/>
                <a:t>n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33600" y="2393162"/>
            <a:ext cx="3733800" cy="461963"/>
            <a:chOff x="1776" y="2352"/>
            <a:chExt cx="2352" cy="388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202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ym typeface="Symbol"/>
                </a:rPr>
                <a:t>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400" dirty="0" smtClean="0">
                  <a:sym typeface="Symbol"/>
                </a:rPr>
                <a:t>[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000" b="1" baseline="30000" dirty="0" smtClean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000" dirty="0" smtClean="0">
                  <a:sym typeface="Symbol"/>
                </a:rPr>
                <a:t> , …</a:t>
              </a:r>
              <a:r>
                <a:rPr lang="en-US" sz="2400" dirty="0" smtClean="0">
                  <a:sym typeface="Symbol"/>
                </a:rPr>
                <a:t>]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90512" y="3297020"/>
            <a:ext cx="136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o</a:t>
            </a:r>
            <a:r>
              <a:rPr lang="en-US" dirty="0" smtClean="0">
                <a:solidFill>
                  <a:srgbClr val="FFFFCC"/>
                </a:solidFill>
              </a:rPr>
              <a:t>utput 0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i</a:t>
            </a:r>
            <a:r>
              <a:rPr lang="en-US" dirty="0" smtClean="0">
                <a:solidFill>
                  <a:srgbClr val="FFFFCC"/>
                </a:solidFill>
              </a:rPr>
              <a:t>f c[1] = c</a:t>
            </a:r>
            <a:r>
              <a:rPr lang="en-US" baseline="-25000" dirty="0">
                <a:solidFill>
                  <a:srgbClr val="FFFFCC"/>
                </a:solidFill>
              </a:rPr>
              <a:t>1</a:t>
            </a:r>
            <a:r>
              <a:rPr lang="en-US" dirty="0" smtClean="0">
                <a:solidFill>
                  <a:srgbClr val="FFFFCC"/>
                </a:solidFill>
              </a:rPr>
              <a:t>[1]</a:t>
            </a:r>
            <a:endParaRPr lang="en-US" dirty="0">
              <a:solidFill>
                <a:srgbClr val="FFFFC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315200" y="3637360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971800" y="3737162"/>
            <a:ext cx="2854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400" dirty="0">
                <a:sym typeface="Symbol"/>
              </a:rPr>
              <a:t>[</a:t>
            </a:r>
            <a:r>
              <a:rPr lang="en-US" sz="2000" dirty="0">
                <a:sym typeface="Symbo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FIV, 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E(k, 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000" b="1" baseline="30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2400" dirty="0" smtClean="0">
                <a:sym typeface="Symbol"/>
              </a:rPr>
              <a:t>]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4476750"/>
            <a:ext cx="497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Leads to significant attacks in practice.</a:t>
            </a:r>
            <a:endParaRPr lang="en-US" sz="2400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228600" y="249048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28600" y="21145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989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631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counter mode with a fixed IV  det. CPA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686050"/>
            <a:ext cx="6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87601"/>
            <a:ext cx="5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45598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907017" y="915434"/>
            <a:ext cx="5160783" cy="1580116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300"/>
                  </a:spcBef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FIV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IV+1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IV+L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2800" dirty="0" smtClean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522654" y="2947977"/>
            <a:ext cx="5392746" cy="1878816"/>
            <a:chOff x="3522654" y="2947977"/>
            <a:chExt cx="5392746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3"/>
              <a:ext cx="5392746" cy="1546620"/>
              <a:chOff x="3522654" y="3280173"/>
              <a:chExt cx="5392746" cy="1546620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637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k</a:t>
                </a:r>
                <a:r>
                  <a:rPr lang="en-US" dirty="0" err="1">
                    <a:sym typeface="Symbol" pitchFamily="18" charset="2"/>
                  </a:rPr>
                  <a:t>K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10054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m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, m</a:t>
                </a:r>
                <a:r>
                  <a:rPr lang="en-US" b="1" baseline="-25000" dirty="0"/>
                  <a:t>1 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69094"/>
                <a:chOff x="1651" y="2149"/>
                <a:chExt cx="2653" cy="310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dirty="0" smtClean="0"/>
                    <a:t>’ </a:t>
                  </a:r>
                  <a:r>
                    <a:rPr lang="en-US" dirty="0">
                      <a:sym typeface="Symbol" pitchFamily="18" charset="2"/>
                    </a:rPr>
                    <a:t> </a:t>
                  </a:r>
                  <a:r>
                    <a:rPr lang="en-US" b="1" dirty="0" err="1" smtClean="0">
                      <a:sym typeface="Symbol"/>
                    </a:rPr>
                    <a:t>m</a:t>
                  </a:r>
                  <a:r>
                    <a:rPr lang="en-US" sz="2000" b="1" baseline="-25000" dirty="0" err="1" smtClean="0">
                      <a:sym typeface="Symbol"/>
                    </a:rPr>
                    <a:t>b</a:t>
                  </a:r>
                  <a:r>
                    <a:rPr lang="en-US" dirty="0" err="1" smtClean="0">
                      <a:sym typeface="Symbol"/>
                    </a:rPr>
                    <a:t>⨁F</a:t>
                  </a:r>
                  <a:r>
                    <a:rPr lang="en-US" dirty="0" smtClean="0"/>
                    <a:t>(k</a:t>
                  </a:r>
                  <a:r>
                    <a:rPr lang="en-US" dirty="0"/>
                    <a:t>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3"/>
                <a:ext cx="2362375" cy="369093"/>
                <a:chOff x="1809" y="2014"/>
                <a:chExt cx="2504" cy="310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73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m</a:t>
                  </a:r>
                  <a:r>
                    <a:rPr lang="en-US" b="1" baseline="-25000" dirty="0" smtClean="0"/>
                    <a:t> </a:t>
                  </a:r>
                  <a:r>
                    <a:rPr lang="en-US" b="1" dirty="0" smtClean="0"/>
                    <a:t>,</a:t>
                  </a:r>
                  <a:r>
                    <a:rPr lang="en-US" b="1" baseline="-25000" dirty="0" smtClean="0"/>
                    <a:t> </a:t>
                  </a:r>
                  <a:r>
                    <a:rPr lang="en-US" b="1" dirty="0" smtClean="0"/>
                    <a:t>m</a:t>
                  </a:r>
                  <a:endParaRPr lang="en-US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400"/>
                <a:ext cx="2438505" cy="369094"/>
                <a:chOff x="1729" y="2422"/>
                <a:chExt cx="2533" cy="310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 </a:t>
                  </a:r>
                  <a:r>
                    <a:rPr lang="en-US" dirty="0" smtClean="0">
                      <a:sym typeface="Symbol"/>
                    </a:rPr>
                    <a:t></a:t>
                  </a:r>
                  <a:r>
                    <a:rPr lang="en-US" dirty="0" err="1" smtClean="0">
                      <a:sym typeface="Symbol"/>
                    </a:rPr>
                    <a:t>m⨁</a:t>
                  </a:r>
                  <a:r>
                    <a:rPr lang="en-US" dirty="0" err="1">
                      <a:sym typeface="Symbol"/>
                    </a:rPr>
                    <a:t>F</a:t>
                  </a:r>
                  <a:r>
                    <a:rPr lang="en-US" dirty="0" smtClean="0"/>
                    <a:t>(k</a:t>
                  </a:r>
                  <a:r>
                    <a:rPr lang="en-US" dirty="0"/>
                    <a:t>, </a:t>
                  </a:r>
                  <a:r>
                    <a:rPr lang="en-US" dirty="0" smtClean="0"/>
                    <a:t>FIV)</a:t>
                  </a:r>
                  <a:endParaRPr lang="en-US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utput 0 if</a:t>
                </a:r>
              </a:p>
              <a:p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err="1" smtClean="0">
                    <a:sym typeface="Symbol"/>
                  </a:rPr>
                  <a:t>⨁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’=m</a:t>
                </a:r>
                <a:r>
                  <a:rPr lang="en-US" dirty="0" smtClean="0">
                    <a:sym typeface="Symbol"/>
                  </a:rPr>
                  <a:t>⨁m</a:t>
                </a:r>
                <a:r>
                  <a:rPr lang="en-US" baseline="-25000" dirty="0" smtClean="0">
                    <a:sym typeface="Symbol"/>
                  </a:rPr>
                  <a:t>0</a:t>
                </a:r>
                <a:endParaRPr lang="en-US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19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8228</TotalTime>
  <Words>542</Words>
  <Application>Microsoft Macintosh PowerPoint</Application>
  <PresentationFormat>On-screen Show (16:9)</PresentationFormat>
  <Paragraphs>113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Deterministic Encryption</vt:lpstr>
      <vt:lpstr>The need for det. Encryption   (no nonce)</vt:lpstr>
      <vt:lpstr>The need for det. Encryption   (no nonce)</vt:lpstr>
      <vt:lpstr>Problem:  det. enc. cannot be CPA secure</vt:lpstr>
      <vt:lpstr>Problem:  det. enc. cannot be CPA secure</vt:lpstr>
      <vt:lpstr> A solution:   the case of unique messages</vt:lpstr>
      <vt:lpstr>Deterministic CPA security</vt:lpstr>
      <vt:lpstr>A Common Mistake</vt:lpstr>
      <vt:lpstr>PowerPoint Presentation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615</cp:revision>
  <cp:lastPrinted>2012-02-04T02:16:27Z</cp:lastPrinted>
  <dcterms:created xsi:type="dcterms:W3CDTF">2010-11-06T18:36:35Z</dcterms:created>
  <dcterms:modified xsi:type="dcterms:W3CDTF">2012-03-31T18:50:58Z</dcterms:modified>
</cp:coreProperties>
</file>