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94" r:id="rId4"/>
    <p:sldId id="405" r:id="rId5"/>
    <p:sldId id="406" r:id="rId6"/>
    <p:sldId id="407" r:id="rId7"/>
    <p:sldId id="408" r:id="rId8"/>
    <p:sldId id="409" r:id="rId9"/>
    <p:sldId id="387" r:id="rId10"/>
    <p:sldId id="368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6</a:t>
            </a:r>
            <a:r>
              <a:rPr lang="en-US" baseline="0" dirty="0" smtClean="0"/>
              <a:t> digits:   issuer ID  (bin number).    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4xxxxx is Visa,   51xxxx-55xxxx  is master card</a:t>
            </a:r>
          </a:p>
          <a:p>
            <a:r>
              <a:rPr lang="en-US" baseline="0" dirty="0" smtClean="0"/>
              <a:t>Next 9 digits are the account number.    Digit 16 is </a:t>
            </a:r>
            <a:r>
              <a:rPr lang="en-US" baseline="0" smtClean="0"/>
              <a:t>a checksum.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8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encrypt CC:   map given CC# to {0,…,s-1}, encrypt, and map</a:t>
            </a:r>
            <a:r>
              <a:rPr lang="en-US" baseline="0" dirty="0" smtClean="0"/>
              <a:t> resulting number is {0,…,s-1} back to a CC#.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3-round LR has security</a:t>
            </a:r>
            <a:r>
              <a:rPr lang="en-US" baseline="0" dirty="0" smtClean="0"/>
              <a:t> 2^{t/4} where as </a:t>
            </a:r>
            <a:r>
              <a:rPr lang="en-US" baseline="0" dirty="0" err="1" smtClean="0"/>
              <a:t>Patarin</a:t>
            </a:r>
            <a:r>
              <a:rPr lang="en-US" baseline="0" dirty="0" smtClean="0"/>
              <a:t> shows that 7 rounds has security close to 2^{t/2}.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9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picture,    decryption works in reverse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 preserving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1066800" y="2382619"/>
            <a:ext cx="6607263" cy="2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credit card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6150"/>
            <a:ext cx="8229600" cy="1657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   end-to-end encryption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Intermediate processors expect to see a credit card number</a:t>
            </a:r>
          </a:p>
          <a:p>
            <a:pPr marL="0" indent="0">
              <a:buNone/>
            </a:pPr>
            <a:r>
              <a:rPr lang="en-US" dirty="0" smtClean="0"/>
              <a:t> ⇒  encrypted credit card should look like a credit card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47750"/>
            <a:ext cx="697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Credit card format:   </a:t>
            </a:r>
            <a:r>
              <a:rPr lang="en-US" sz="2400" b="1" dirty="0" err="1" smtClean="0">
                <a:solidFill>
                  <a:srgbClr val="0000FF"/>
                </a:solidFill>
              </a:rPr>
              <a:t>bbbb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bbnn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nnnn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nnnc</a:t>
            </a:r>
            <a:r>
              <a:rPr lang="en-US" sz="2400" b="1" dirty="0" smtClean="0">
                <a:solidFill>
                  <a:srgbClr val="0000FF"/>
                </a:solidFill>
              </a:rPr>
              <a:t>    </a:t>
            </a:r>
            <a:r>
              <a:rPr lang="en-US" sz="2000" dirty="0" smtClean="0"/>
              <a:t>( ≈ 42 bits 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75" y="2039719"/>
            <a:ext cx="627025" cy="81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2839819"/>
            <a:ext cx="13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 #1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75" y="2039719"/>
            <a:ext cx="6270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39719"/>
            <a:ext cx="627025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2839819"/>
            <a:ext cx="13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 #2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839819"/>
            <a:ext cx="13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 #3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63" y="1849219"/>
            <a:ext cx="860337" cy="1123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5047" y="2839819"/>
            <a:ext cx="10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cquiring</a:t>
            </a:r>
          </a:p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0" y="1362730"/>
            <a:ext cx="35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581150"/>
            <a:ext cx="35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075081"/>
            <a:ext cx="1143000" cy="685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terminal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preserving encryption (FPE)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505200"/>
          </a:xfrm>
        </p:spPr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This segment:	</a:t>
            </a:r>
            <a:r>
              <a:rPr lang="en-US" dirty="0" smtClean="0"/>
              <a:t>given 0 &lt; s ≤ 2</a:t>
            </a:r>
            <a:r>
              <a:rPr lang="en-US" baseline="30000" dirty="0" smtClean="0"/>
              <a:t>n</a:t>
            </a:r>
            <a:r>
              <a:rPr lang="en-US" dirty="0"/>
              <a:t>,   build a PRP on  {0,…,s-1} </a:t>
            </a:r>
            <a:endParaRPr lang="en-US" dirty="0" smtClean="0"/>
          </a:p>
          <a:p>
            <a:pPr marL="0" indent="0">
              <a:spcBef>
                <a:spcPts val="1776"/>
              </a:spcBef>
              <a:buNone/>
              <a:tabLst>
                <a:tab pos="800100" algn="l"/>
                <a:tab pos="2057400" algn="l"/>
              </a:tabLst>
            </a:pPr>
            <a:r>
              <a:rPr lang="en-US" dirty="0" smtClean="0"/>
              <a:t>	from  </a:t>
            </a:r>
            <a:r>
              <a:rPr lang="en-US" dirty="0"/>
              <a:t>a secure PRF    </a:t>
            </a:r>
            <a:r>
              <a:rPr lang="en-US" sz="2800" b="1" dirty="0">
                <a:solidFill>
                  <a:srgbClr val="FF0000"/>
                </a:solidFill>
              </a:rPr>
              <a:t>F:</a:t>
            </a:r>
            <a:r>
              <a:rPr lang="en-US" b="1" dirty="0">
                <a:solidFill>
                  <a:srgbClr val="FF0000"/>
                </a:solidFill>
              </a:rPr>
              <a:t>  K × {0,1}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⟶ {0,1}</a:t>
            </a:r>
            <a:r>
              <a:rPr lang="en-US" b="1" baseline="30000" dirty="0" smtClean="0">
                <a:solidFill>
                  <a:srgbClr val="FF0000"/>
                </a:solidFill>
              </a:rPr>
              <a:t>n         </a:t>
            </a:r>
            <a:r>
              <a:rPr lang="en-US" sz="2000" dirty="0" smtClean="0">
                <a:solidFill>
                  <a:srgbClr val="000000"/>
                </a:solidFill>
              </a:rPr>
              <a:t>(e.g. AES)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baseline="30000" dirty="0" smtClean="0">
                <a:solidFill>
                  <a:srgbClr val="000000"/>
                </a:solidFill>
              </a:rPr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to encrypt a credit card number:     (s = total # credit cards)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m</a:t>
            </a:r>
            <a:r>
              <a:rPr lang="en-US" sz="2200" dirty="0" smtClean="0"/>
              <a:t>ap given CC# to {0,…,s-1}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</a:t>
            </a:r>
            <a:r>
              <a:rPr lang="en-US" sz="2200" dirty="0" smtClean="0"/>
              <a:t>pply PRP to get an output in {0,…,s-1}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m</a:t>
            </a:r>
            <a:r>
              <a:rPr lang="en-US" sz="2200" dirty="0" smtClean="0"/>
              <a:t>ap output back a to CC#</a:t>
            </a:r>
          </a:p>
        </p:txBody>
      </p:sp>
    </p:spTree>
    <p:extLst>
      <p:ext uri="{BB962C8B-B14F-4D97-AF65-F5344CB8AC3E}">
        <p14:creationId xmlns:p14="http://schemas.microsoft.com/office/powerpoint/2010/main" val="10659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Step 1:   from {</a:t>
            </a:r>
            <a:r>
              <a:rPr lang="en-US" dirty="0"/>
              <a:t>0,1</a:t>
            </a:r>
            <a:r>
              <a:rPr lang="en-US" dirty="0" smtClean="0"/>
              <a:t>}</a:t>
            </a:r>
            <a:r>
              <a:rPr lang="en-US" sz="4800" b="1" baseline="30000" dirty="0" smtClean="0"/>
              <a:t>n </a:t>
            </a:r>
            <a:r>
              <a:rPr lang="en-US" sz="4800" dirty="0" smtClean="0"/>
              <a:t> </a:t>
            </a:r>
            <a:r>
              <a:rPr lang="en-US" dirty="0" smtClean="0"/>
              <a:t>to </a:t>
            </a:r>
            <a:r>
              <a:rPr lang="en-US" b="1" baseline="30000" dirty="0" smtClean="0"/>
              <a:t>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sz="4800" b="1" baseline="30000" dirty="0" smtClean="0"/>
              <a:t>t</a:t>
            </a:r>
            <a:r>
              <a:rPr lang="en-US" sz="4800" dirty="0" smtClean="0"/>
              <a:t>     </a:t>
            </a:r>
            <a:r>
              <a:rPr lang="en-US" sz="3200" dirty="0" smtClean="0"/>
              <a:t>(t&lt;n)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1447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dirty="0" smtClean="0"/>
              <a:t>Want PRP </a:t>
            </a:r>
            <a:r>
              <a:rPr lang="en-US" dirty="0"/>
              <a:t>on  </a:t>
            </a:r>
            <a:r>
              <a:rPr lang="en-US" b="1" dirty="0">
                <a:solidFill>
                  <a:srgbClr val="000090"/>
                </a:solidFill>
              </a:rPr>
              <a:t>{0,…,s-</a:t>
            </a:r>
            <a:r>
              <a:rPr lang="en-US" b="1" dirty="0" smtClean="0">
                <a:solidFill>
                  <a:srgbClr val="000090"/>
                </a:solidFill>
              </a:rPr>
              <a:t>1}</a:t>
            </a:r>
            <a:r>
              <a:rPr lang="en-US" dirty="0" smtClean="0"/>
              <a:t> .        Let  t  be such that   2</a:t>
            </a:r>
            <a:r>
              <a:rPr lang="en-US" baseline="30000" dirty="0" smtClean="0"/>
              <a:t>t-1</a:t>
            </a:r>
            <a:r>
              <a:rPr lang="en-US" dirty="0" smtClean="0"/>
              <a:t> &lt; s ≤ 2</a:t>
            </a:r>
            <a:r>
              <a:rPr lang="en-US" baseline="30000" dirty="0" smtClean="0"/>
              <a:t>t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2976"/>
              </a:spcBef>
              <a:buNone/>
              <a:tabLst>
                <a:tab pos="1485900" algn="l"/>
              </a:tabLst>
            </a:pPr>
            <a:r>
              <a:rPr lang="en-US" dirty="0" smtClean="0"/>
              <a:t>Method:   </a:t>
            </a:r>
            <a:r>
              <a:rPr lang="en-US" dirty="0" err="1" smtClean="0"/>
              <a:t>Luby-Rackoff</a:t>
            </a:r>
            <a:r>
              <a:rPr lang="en-US" dirty="0" smtClean="0"/>
              <a:t> with   </a:t>
            </a:r>
            <a:r>
              <a:rPr lang="en-US" b="1" dirty="0" smtClean="0">
                <a:solidFill>
                  <a:srgbClr val="FF0000"/>
                </a:solidFill>
              </a:rPr>
              <a:t>F’:  </a:t>
            </a:r>
            <a:r>
              <a:rPr lang="en-US" b="1" dirty="0">
                <a:solidFill>
                  <a:srgbClr val="FF0000"/>
                </a:solidFill>
              </a:rPr>
              <a:t>K ×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b="1" baseline="30000" dirty="0" smtClean="0">
                <a:solidFill>
                  <a:srgbClr val="FF0000"/>
                </a:solidFill>
              </a:rPr>
              <a:t>t/2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⟶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b="1" baseline="30000" dirty="0" smtClean="0">
                <a:solidFill>
                  <a:srgbClr val="FF0000"/>
                </a:solidFill>
              </a:rPr>
              <a:t>t/2 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2200" dirty="0" smtClean="0"/>
              <a:t>(truncate F)</a:t>
            </a:r>
            <a:endParaRPr lang="en-US" sz="2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600200" y="2647950"/>
            <a:ext cx="7162800" cy="2209800"/>
            <a:chOff x="1536333" y="2812018"/>
            <a:chExt cx="5855067" cy="1817132"/>
          </a:xfrm>
        </p:grpSpPr>
        <p:sp>
          <p:nvSpPr>
            <p:cNvPr id="4" name="Rectangle 3"/>
            <p:cNvSpPr/>
            <p:nvPr/>
          </p:nvSpPr>
          <p:spPr>
            <a:xfrm>
              <a:off x="6717933" y="2883753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3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17933" y="3569553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3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88733" y="2812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88733" y="3497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36333" y="425981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5133" y="28882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65133" y="3574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V="1">
              <a:off x="2470652" y="3770065"/>
              <a:ext cx="339639" cy="53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⊕</a:t>
              </a:r>
              <a:endParaRPr lang="en-US" sz="36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069733" y="302895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69733" y="401955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19804" y="4019550"/>
              <a:ext cx="26432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 flipV="1">
              <a:off x="2984133" y="3143250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>
              <a:off x="2984133" y="3028950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173756" y="3257550"/>
              <a:ext cx="795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9144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F’(k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</a:rPr>
                <a:t>,⋅)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26933" y="30289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26933" y="36385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041533" y="28882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41533" y="3574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V="1">
              <a:off x="4152427" y="3790950"/>
              <a:ext cx="339639" cy="53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⊕</a:t>
              </a:r>
              <a:endParaRPr lang="en-US" sz="3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746133" y="302895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746133" y="401955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1579" y="4022195"/>
              <a:ext cx="26996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1"/>
            </p:cNvCxnSpPr>
            <p:nvPr/>
          </p:nvCxnSpPr>
          <p:spPr>
            <a:xfrm flipV="1">
              <a:off x="4660533" y="3143250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0" idx="1"/>
            </p:cNvCxnSpPr>
            <p:nvPr/>
          </p:nvCxnSpPr>
          <p:spPr>
            <a:xfrm>
              <a:off x="4660533" y="3028950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40987" y="3257550"/>
              <a:ext cx="809743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9144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F’(k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r>
                <a:rPr lang="en-US" dirty="0" smtClean="0">
                  <a:solidFill>
                    <a:srgbClr val="0000FF"/>
                  </a:solidFill>
                </a:rPr>
                <a:t>,⋅)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203333" y="30289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03333" y="36385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V="1">
              <a:off x="5806002" y="3790950"/>
              <a:ext cx="339639" cy="53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⊕</a:t>
              </a:r>
              <a:endParaRPr lang="en-US" sz="36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5422533" y="302895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422533" y="401955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62544" y="4019551"/>
              <a:ext cx="2699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336933" y="3143250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36933" y="3028950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522762" y="3257550"/>
              <a:ext cx="809743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9144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F’(k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3</a:t>
              </a:r>
              <a:r>
                <a:rPr lang="en-US" dirty="0" smtClean="0">
                  <a:solidFill>
                    <a:srgbClr val="0000FF"/>
                  </a:solidFill>
                </a:rPr>
                <a:t>,⋅)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879733" y="30289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879733" y="36385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65533" y="425535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5361" y="28638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t/2 bits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1447800" y="2647950"/>
            <a:ext cx="1524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3400" y="37020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t/2 bits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1435839" y="3486150"/>
            <a:ext cx="1524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71800" y="4705350"/>
            <a:ext cx="45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(better to use 7 </a:t>
            </a:r>
            <a:r>
              <a:rPr lang="en-US" smtClean="0"/>
              <a:t>rounds a la </a:t>
            </a:r>
            <a:r>
              <a:rPr lang="en-US" dirty="0" err="1" smtClean="0"/>
              <a:t>Patarin</a:t>
            </a:r>
            <a:r>
              <a:rPr lang="en-US" dirty="0" smtClean="0"/>
              <a:t>, Crypto’03)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9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5" grpId="0"/>
      <p:bldP spid="46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 from  </a:t>
            </a:r>
            <a:r>
              <a:rPr lang="en-US" b="1" dirty="0" smtClean="0">
                <a:solidFill>
                  <a:srgbClr val="000090"/>
                </a:solidFill>
              </a:rPr>
              <a:t>{</a:t>
            </a:r>
            <a:r>
              <a:rPr lang="en-US" b="1" dirty="0">
                <a:solidFill>
                  <a:srgbClr val="000090"/>
                </a:solidFill>
              </a:rPr>
              <a:t>0,1}</a:t>
            </a:r>
            <a:r>
              <a:rPr lang="en-US" sz="4800" b="1" baseline="30000" dirty="0" smtClean="0">
                <a:solidFill>
                  <a:srgbClr val="000090"/>
                </a:solidFill>
              </a:rPr>
              <a:t>t </a:t>
            </a:r>
            <a:r>
              <a:rPr lang="en-US" sz="4800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to   </a:t>
            </a:r>
            <a:r>
              <a:rPr lang="en-US" b="1" dirty="0" smtClean="0">
                <a:solidFill>
                  <a:srgbClr val="000090"/>
                </a:solidFill>
              </a:rPr>
              <a:t>{</a:t>
            </a:r>
            <a:r>
              <a:rPr lang="en-US" b="1" dirty="0">
                <a:solidFill>
                  <a:srgbClr val="000090"/>
                </a:solidFill>
              </a:rPr>
              <a:t>0,…,s-1}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Given PRP	</a:t>
            </a:r>
            <a:r>
              <a:rPr lang="en-US" b="1" dirty="0" smtClean="0">
                <a:solidFill>
                  <a:srgbClr val="FF0000"/>
                </a:solidFill>
              </a:rPr>
              <a:t>(E,D): </a:t>
            </a:r>
            <a:r>
              <a:rPr lang="en-US" b="1" dirty="0">
                <a:solidFill>
                  <a:srgbClr val="FF0000"/>
                </a:solidFill>
              </a:rPr>
              <a:t>K ×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⟶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</a:t>
            </a:r>
          </a:p>
          <a:p>
            <a:pPr marL="0" indent="0">
              <a:spcBef>
                <a:spcPts val="1824"/>
              </a:spcBef>
              <a:buNone/>
              <a:tabLst>
                <a:tab pos="1828800" algn="l"/>
              </a:tabLst>
            </a:pPr>
            <a:r>
              <a:rPr lang="en-US" dirty="0"/>
              <a:t>w</a:t>
            </a:r>
            <a:r>
              <a:rPr lang="en-US" dirty="0" smtClean="0"/>
              <a:t>e build	</a:t>
            </a:r>
            <a:r>
              <a:rPr lang="en-US" b="1" dirty="0" smtClean="0">
                <a:solidFill>
                  <a:srgbClr val="FF0000"/>
                </a:solidFill>
              </a:rPr>
              <a:t>(E’,D’)</a:t>
            </a:r>
            <a:r>
              <a:rPr lang="en-US" b="1" dirty="0">
                <a:solidFill>
                  <a:srgbClr val="FF0000"/>
                </a:solidFill>
              </a:rPr>
              <a:t>: K × </a:t>
            </a:r>
            <a:r>
              <a:rPr lang="en-US" b="1" dirty="0" smtClean="0">
                <a:solidFill>
                  <a:srgbClr val="FF0000"/>
                </a:solidFill>
              </a:rPr>
              <a:t>{0,…,s-1} </a:t>
            </a:r>
            <a:r>
              <a:rPr lang="en-US" b="1" dirty="0">
                <a:solidFill>
                  <a:srgbClr val="FF0000"/>
                </a:solidFill>
              </a:rPr>
              <a:t>⟶ {</a:t>
            </a:r>
            <a:r>
              <a:rPr lang="en-US" b="1" dirty="0" smtClean="0">
                <a:solidFill>
                  <a:srgbClr val="FF0000"/>
                </a:solidFill>
              </a:rPr>
              <a:t>0,…,s-1}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E’(k, x):    on input   x ∈ {0,…,s-1}   do:</a:t>
            </a:r>
          </a:p>
          <a:p>
            <a:pPr marL="400050" lvl="1" indent="0">
              <a:spcBef>
                <a:spcPts val="1824"/>
              </a:spcBef>
              <a:buNone/>
            </a:pPr>
            <a:r>
              <a:rPr lang="en-US" dirty="0" err="1"/>
              <a:t>y</a:t>
            </a:r>
            <a:r>
              <a:rPr lang="en-US" dirty="0" err="1" smtClean="0"/>
              <a:t>⟵x</a:t>
            </a:r>
            <a:r>
              <a:rPr lang="en-US" dirty="0"/>
              <a:t>;</a:t>
            </a:r>
            <a:r>
              <a:rPr lang="en-US" dirty="0" smtClean="0"/>
              <a:t>        do { y ⟵ E(k, y) }    until  y</a:t>
            </a:r>
            <a:r>
              <a:rPr lang="en-US" dirty="0"/>
              <a:t>∈ {0,…,s-1</a:t>
            </a:r>
            <a:r>
              <a:rPr lang="en-US" dirty="0" smtClean="0"/>
              <a:t>};        output 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3714750"/>
            <a:ext cx="4451984" cy="1295400"/>
            <a:chOff x="685800" y="3714750"/>
            <a:chExt cx="4451984" cy="1295400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3714750"/>
              <a:ext cx="3581400" cy="1295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14400" y="3867150"/>
              <a:ext cx="1828800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08100" y="4476750"/>
              <a:ext cx="12105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{0,…,s-1}</a:t>
              </a:r>
              <a:r>
                <a:rPr lang="en-US" sz="2200" b="1" baseline="30000" dirty="0">
                  <a:solidFill>
                    <a:srgbClr val="FF0000"/>
                  </a:solidFill>
                </a:rPr>
                <a:t> </a:t>
              </a:r>
              <a:endParaRPr lang="en-US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7200" y="4476750"/>
              <a:ext cx="870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{0,1}</a:t>
              </a:r>
              <a:r>
                <a:rPr lang="en-US" sz="2800" b="1" baseline="30000" dirty="0">
                  <a:solidFill>
                    <a:srgbClr val="FF0000"/>
                  </a:solidFill>
                </a:rPr>
                <a:t>t</a:t>
              </a: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62600" y="4171950"/>
            <a:ext cx="3268142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# iterations:   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382000" y="4095750"/>
            <a:ext cx="609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 is tight:           ∀A   ∃B:     </a:t>
            </a:r>
            <a:r>
              <a:rPr lang="en-US" dirty="0" err="1" smtClean="0"/>
              <a:t>PRP</a:t>
            </a:r>
            <a:r>
              <a:rPr lang="en-US" baseline="-25000" dirty="0" err="1" smtClean="0"/>
              <a:t>adv</a:t>
            </a:r>
            <a:r>
              <a:rPr lang="en-US" dirty="0" smtClean="0"/>
              <a:t>[A,E] = </a:t>
            </a:r>
            <a:r>
              <a:rPr lang="en-US" dirty="0" err="1" smtClean="0"/>
              <a:t>PRP</a:t>
            </a:r>
            <a:r>
              <a:rPr lang="en-US" baseline="-25000" dirty="0" err="1" smtClean="0"/>
              <a:t>adv</a:t>
            </a:r>
            <a:r>
              <a:rPr lang="en-US" dirty="0" smtClean="0"/>
              <a:t>[B,E’]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7200" algn="l"/>
                <a:tab pos="1828800" algn="l"/>
              </a:tabLst>
            </a:pPr>
            <a:r>
              <a:rPr lang="en-US" dirty="0" smtClean="0"/>
              <a:t>	Intuition:   ∀sets  Y ⊆ X,  applying the transformation to a </a:t>
            </a:r>
            <a:br>
              <a:rPr lang="en-US" dirty="0" smtClean="0"/>
            </a:br>
            <a:r>
              <a:rPr lang="en-US" dirty="0" smtClean="0"/>
              <a:t>		random perm.        </a:t>
            </a:r>
            <a:r>
              <a:rPr lang="en-US" sz="2800" b="1" dirty="0" smtClean="0">
                <a:solidFill>
                  <a:srgbClr val="FF0000"/>
                </a:solidFill>
              </a:rPr>
              <a:t>π: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⟶ X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baseline="30000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gives a random perm.    </a:t>
            </a:r>
            <a:r>
              <a:rPr lang="en-US" sz="2800" b="1" dirty="0" smtClean="0">
                <a:solidFill>
                  <a:srgbClr val="FF0000"/>
                </a:solidFill>
              </a:rPr>
              <a:t>π':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Y </a:t>
            </a:r>
            <a:r>
              <a:rPr lang="en-US" b="1" dirty="0">
                <a:solidFill>
                  <a:srgbClr val="FF0000"/>
                </a:solidFill>
              </a:rPr>
              <a:t>⟶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1:   same security as </a:t>
            </a:r>
            <a:r>
              <a:rPr lang="en-US" dirty="0" err="1" smtClean="0"/>
              <a:t>Luby-Rackoff</a:t>
            </a:r>
            <a:r>
              <a:rPr lang="en-US" dirty="0" smtClean="0"/>
              <a:t> 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ote:   no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4095750"/>
            <a:ext cx="484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(actually using analysis of </a:t>
            </a:r>
            <a:r>
              <a:rPr lang="en-US" sz="2000" dirty="0" err="1" smtClean="0"/>
              <a:t>Patarin</a:t>
            </a:r>
            <a:r>
              <a:rPr lang="en-US" sz="2000" dirty="0" smtClean="0"/>
              <a:t>, Crypto’03)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1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476750"/>
          </a:xfrm>
        </p:spPr>
        <p:txBody>
          <a:bodyPr>
            <a:normAutofit/>
          </a:bodyPr>
          <a:lstStyle/>
          <a:p>
            <a:r>
              <a:rPr lang="en-US" sz="2200" dirty="0"/>
              <a:t>Cryptographic Extraction and Key Derivation: The HKDF </a:t>
            </a:r>
            <a:r>
              <a:rPr lang="en-US" sz="2200" dirty="0" smtClean="0"/>
              <a:t>Scheme.   </a:t>
            </a:r>
            <a:br>
              <a:rPr lang="en-US" sz="2200" dirty="0" smtClean="0"/>
            </a:br>
            <a:r>
              <a:rPr lang="en-US" sz="2200" dirty="0" smtClean="0"/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H.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Krawczyk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,  Crypto 2010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128"/>
              </a:spcBef>
            </a:pPr>
            <a:r>
              <a:rPr lang="en-US" sz="2200" dirty="0"/>
              <a:t>Deterministic Authenticated-Encryption: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	A </a:t>
            </a:r>
            <a:r>
              <a:rPr lang="en-US" sz="2200" dirty="0"/>
              <a:t>Provable-Security Treatment of the </a:t>
            </a:r>
            <a:r>
              <a:rPr lang="en-US" sz="2200" dirty="0" err="1"/>
              <a:t>Keywrap</a:t>
            </a:r>
            <a:r>
              <a:rPr lang="en-US" sz="2200" dirty="0"/>
              <a:t> Problem.  </a:t>
            </a:r>
            <a:r>
              <a:rPr lang="en-US" sz="2200" dirty="0" smtClean="0"/>
              <a:t>   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P. </a:t>
            </a:r>
            <a:r>
              <a:rPr lang="en-US" sz="2200" dirty="0" err="1" smtClean="0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T. </a:t>
            </a:r>
            <a:r>
              <a:rPr lang="en-US" sz="2200" dirty="0" err="1" smtClean="0">
                <a:solidFill>
                  <a:srgbClr val="7F7F7F"/>
                </a:solidFill>
              </a:rPr>
              <a:t>Shrimption</a:t>
            </a:r>
            <a:r>
              <a:rPr lang="en-US" sz="2200" dirty="0" smtClean="0">
                <a:solidFill>
                  <a:srgbClr val="7F7F7F"/>
                </a:solidFill>
              </a:rPr>
              <a:t>, </a:t>
            </a:r>
            <a:r>
              <a:rPr lang="en-US" sz="2200" dirty="0" err="1" smtClean="0">
                <a:solidFill>
                  <a:srgbClr val="7F7F7F"/>
                </a:solidFill>
              </a:rPr>
              <a:t>Eurocrypt</a:t>
            </a:r>
            <a:r>
              <a:rPr lang="en-US" sz="2200" dirty="0" smtClean="0">
                <a:solidFill>
                  <a:srgbClr val="7F7F7F"/>
                </a:solidFill>
              </a:rPr>
              <a:t> 2006</a:t>
            </a:r>
          </a:p>
          <a:p>
            <a:pPr>
              <a:spcBef>
                <a:spcPts val="1128"/>
              </a:spcBef>
            </a:pPr>
            <a:r>
              <a:rPr lang="en-US" sz="2200" dirty="0"/>
              <a:t>A Parallelizable Enciphering </a:t>
            </a:r>
            <a:r>
              <a:rPr lang="en-US" sz="2200" dirty="0" smtClean="0"/>
              <a:t>Mode</a:t>
            </a:r>
            <a:r>
              <a:rPr lang="en-US" sz="2200" dirty="0"/>
              <a:t>.</a:t>
            </a: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7F7F7F"/>
                </a:solidFill>
              </a:rPr>
              <a:t>S. </a:t>
            </a:r>
            <a:r>
              <a:rPr lang="en-US" sz="2200" dirty="0" err="1" smtClean="0">
                <a:solidFill>
                  <a:srgbClr val="7F7F7F"/>
                </a:solidFill>
              </a:rPr>
              <a:t>Halevi</a:t>
            </a:r>
            <a:r>
              <a:rPr lang="en-US" sz="2200" dirty="0" smtClean="0">
                <a:solidFill>
                  <a:srgbClr val="7F7F7F"/>
                </a:solidFill>
              </a:rPr>
              <a:t>, P. </a:t>
            </a:r>
            <a:r>
              <a:rPr lang="en-US" sz="2200" dirty="0" err="1" smtClean="0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CT-RSA 2004</a:t>
            </a:r>
          </a:p>
          <a:p>
            <a:pPr>
              <a:spcBef>
                <a:spcPts val="1128"/>
              </a:spcBef>
            </a:pPr>
            <a:r>
              <a:rPr lang="en-US" sz="2200" dirty="0"/>
              <a:t>Efficient Instantiations of </a:t>
            </a:r>
            <a:r>
              <a:rPr lang="en-US" sz="2200" dirty="0" err="1"/>
              <a:t>Tweakable</a:t>
            </a:r>
            <a:r>
              <a:rPr lang="en-US" sz="2200" dirty="0"/>
              <a:t> </a:t>
            </a:r>
            <a:r>
              <a:rPr lang="en-US" sz="2200" dirty="0" err="1"/>
              <a:t>Blockciphers</a:t>
            </a:r>
            <a:r>
              <a:rPr lang="en-US" sz="2200" dirty="0"/>
              <a:t> and Refinements to Modes OCB and </a:t>
            </a:r>
            <a:r>
              <a:rPr lang="en-US" sz="2200"/>
              <a:t>PMAC</a:t>
            </a:r>
            <a:r>
              <a:rPr lang="en-US" sz="2200" smtClean="0"/>
              <a:t>.    </a:t>
            </a:r>
            <a:r>
              <a:rPr lang="en-US" sz="2200" dirty="0" smtClean="0">
                <a:solidFill>
                  <a:srgbClr val="7F7F7F"/>
                </a:solidFill>
              </a:rPr>
              <a:t>P. </a:t>
            </a:r>
            <a:r>
              <a:rPr lang="en-US" sz="2200" dirty="0" err="1" smtClean="0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</a:t>
            </a:r>
            <a:r>
              <a:rPr lang="en-US" sz="2200" dirty="0" err="1" smtClean="0">
                <a:solidFill>
                  <a:srgbClr val="7F7F7F"/>
                </a:solidFill>
              </a:rPr>
              <a:t>Asiacrypt</a:t>
            </a:r>
            <a:r>
              <a:rPr lang="en-US" sz="2200" dirty="0" smtClean="0">
                <a:solidFill>
                  <a:srgbClr val="7F7F7F"/>
                </a:solidFill>
              </a:rPr>
              <a:t> 2004</a:t>
            </a:r>
          </a:p>
          <a:p>
            <a:pPr>
              <a:spcBef>
                <a:spcPts val="1128"/>
              </a:spcBef>
            </a:pPr>
            <a:r>
              <a:rPr lang="en-US" sz="2200" dirty="0"/>
              <a:t>How to Encipher Messages on a Small Domain: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	Deterministic </a:t>
            </a:r>
            <a:r>
              <a:rPr lang="en-US" sz="2200" dirty="0"/>
              <a:t>Encryption and the Thorp Shuffle.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B. </a:t>
            </a:r>
            <a:r>
              <a:rPr lang="en-US" sz="2200" dirty="0">
                <a:solidFill>
                  <a:srgbClr val="7F7F7F"/>
                </a:solidFill>
              </a:rPr>
              <a:t>Morris, </a:t>
            </a:r>
            <a:r>
              <a:rPr lang="en-US" sz="2200" dirty="0" smtClean="0">
                <a:solidFill>
                  <a:srgbClr val="7F7F7F"/>
                </a:solidFill>
              </a:rPr>
              <a:t>P. </a:t>
            </a:r>
            <a:r>
              <a:rPr lang="en-US" sz="2200" dirty="0" err="1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T. </a:t>
            </a:r>
            <a:r>
              <a:rPr lang="en-US" sz="2200" dirty="0" err="1" smtClean="0">
                <a:solidFill>
                  <a:srgbClr val="7F7F7F"/>
                </a:solidFill>
              </a:rPr>
              <a:t>Stegers</a:t>
            </a:r>
            <a:r>
              <a:rPr lang="en-US" sz="2200" dirty="0" smtClean="0">
                <a:solidFill>
                  <a:srgbClr val="7F7F7F"/>
                </a:solidFill>
              </a:rPr>
              <a:t>, Crypto 2009</a:t>
            </a:r>
          </a:p>
          <a:p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79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8229</TotalTime>
  <Words>417</Words>
  <Application>Microsoft Macintosh PowerPoint</Application>
  <PresentationFormat>On-screen Show (16:9)</PresentationFormat>
  <Paragraphs>81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Format preserving encryption</vt:lpstr>
      <vt:lpstr>Encrypting credit card numbers</vt:lpstr>
      <vt:lpstr>Format preserving encryption (FPE)</vt:lpstr>
      <vt:lpstr>Step 1:   from {0,1}n  to  {0,1}t     (t&lt;n)</vt:lpstr>
      <vt:lpstr>Step 2:  from  {0,1}t   to   {0,…,s-1}    </vt:lpstr>
      <vt:lpstr>Security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615</cp:revision>
  <cp:lastPrinted>2012-02-04T02:16:27Z</cp:lastPrinted>
  <dcterms:created xsi:type="dcterms:W3CDTF">2010-11-06T18:36:35Z</dcterms:created>
  <dcterms:modified xsi:type="dcterms:W3CDTF">2012-03-31T18:50:07Z</dcterms:modified>
</cp:coreProperties>
</file>