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</p:sldMasterIdLst>
  <p:notesMasterIdLst>
    <p:notesMasterId r:id="rId11"/>
  </p:notesMasterIdLst>
  <p:handoutMasterIdLst>
    <p:handoutMasterId r:id="rId12"/>
  </p:handoutMasterIdLst>
  <p:sldIdLst>
    <p:sldId id="371" r:id="rId4"/>
    <p:sldId id="376" r:id="rId5"/>
    <p:sldId id="377" r:id="rId6"/>
    <p:sldId id="378" r:id="rId7"/>
    <p:sldId id="379" r:id="rId8"/>
    <p:sldId id="373" r:id="rId9"/>
    <p:sldId id="387" r:id="rId10"/>
  </p:sldIdLst>
  <p:sldSz cx="9144000" cy="5143500" type="screen16x9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gray" frameSlides="1"/>
  <p:clrMru>
    <a:srgbClr val="FFFFCC"/>
    <a:srgbClr val="00CC00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4660"/>
  </p:normalViewPr>
  <p:slideViewPr>
    <p:cSldViewPr>
      <p:cViewPr varScale="1">
        <p:scale>
          <a:sx n="123" d="100"/>
          <a:sy n="123" d="100"/>
        </p:scale>
        <p:origin x="-712" y="-1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tags" Target="tags/tag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A2F7B-37AB-E64A-BDC2-BD96FF957116}" type="datetimeFigureOut">
              <a:rPr lang="en-US" smtClean="0"/>
              <a:t>4/12/12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5EBE8-F4B4-1840-AEB3-DB83FC3EE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657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4-05T05:47:10.8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12914 11281 6726,'0'0'737,"0"0"1505,0 0 64,0 0-609,0 0-928,0 0-288,0 0 95,0 0 129,0 0-225,0 0 1,0 0 63,0 0 65,0 0-65,0 0-31,0 0-161,0 0-224,-21 0 65,21 0-33,0 0-128,0 0-32,-19 0 96,19 0 64,-20 0-128,1 0 160,19 0-96,-21-20 160,1 20-191,1 0 31,19 0 224,-20 0-352,-1 0 384,2 0-224,-1 0-224,1 0 192,-2-19 161,1 19-321,-18 0 64,16 0 96,-17 0 96,20 0-32,0-20-96,-22 20-96,22 0 128,-22 0-32,22-20 0,-1 20-64,-21 0-64,22-20 128,0 20 192,-1-20-288,-1 20 321,2-20-257,19 1 64,-20 19 160,1-21-224,-2-18-64,1 19 160,20 0-64,-19 1 0,19-2 0,-20 1-32,-1 1 32,21-1-64,0 0 32,0 1 33,0-2-33,-19 1-64,19-19 0,0 19 96,0 0 0,0 0-128,19 0 160,-19-19-64,0 19-160,0-1 288,0 2-320,0-1 160,0 0 96,0 1-192,0-22 96,0 22 64,0-1 96,0 0-320,0 1 160,0-2 0,0 21 160,0-20-128,0 1-32,0-2-160,0 2 160,0 19 160,0-19-320,0-2 160,0 1 128,0 20-64,0-21-256,0 21 128,0-18 96,0-2-32,0 20-32,0-21 64,0 2-32,0 19 0,0-20 32,0 20-96,0-21 64,0 3 32,0 18-64,0-20 32,0 20 0,0-21 32,0 21-64,0 0 224,-19-19-416,19 19 224,0 0 0,0-21 0,0 21 0,0 0 0,0-18 160,0 18-288,0 0 192,0-20-160,0 20 96,0 0 32,0 0-32,0 0-32,0 0 32,0 0 0,0 0-97,0 0 1,0 0 128,0 0-320,-20 20 288,1-2-32,19 3 0,-21-2 32,1 2-64,1-1 96,-1-2 0,20 3-32,-21-21 160,2 20-256,19-1 160,-20-19-128,20 21 224,-19-21-256,19 20 128,-19-20 32,19 0 32,0 0-160,0 0 192,0 0-31,0 0 31,0 0-96,0 0 64,0-20 64,0 20-224,0-21 96,19 2-256,-19 19 416,0-20-192,19-1-224,-19 21 224,20-18-32,-20-2-32,19-1 288,2 21-384,-21-19 320,20 19-384,-1-21 160,-19 21 31,20 0-31,1 0 32,-21 0-64,19 0 0,1 0 0,-1 21 32,2-2 32,-1 2 32,-1-1 64,1-2 64,1 3-32,-2-21 96,-19 20-192,20-1 97,-1-19-33,2 21 32,-21-21-32,20 20 32,-1-20-64,-19 0-160,0 18-321,19-18-992,-19 21-577,0-21-2146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4/12/12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Any key</a:t>
            </a:r>
            <a:r>
              <a:rPr lang="en-US" baseline="0" dirty="0" smtClean="0"/>
              <a:t> exchange protocol where participants make n queries to the cipher oracle, can be broken with O(n^2) queries to the cipher oracle.</a:t>
            </a:r>
            <a:endParaRPr lang="en-US" dirty="0" smtClean="0"/>
          </a:p>
          <a:p>
            <a:r>
              <a:rPr lang="en-US" dirty="0" smtClean="0"/>
              <a:t>2009:  Boaz Barak,</a:t>
            </a:r>
            <a:r>
              <a:rPr lang="en-US" baseline="0" dirty="0" smtClean="0"/>
              <a:t>  </a:t>
            </a:r>
            <a:r>
              <a:rPr lang="en-US" dirty="0" smtClean="0"/>
              <a:t>Mohammad </a:t>
            </a:r>
            <a:r>
              <a:rPr lang="en-US" dirty="0" err="1" smtClean="0"/>
              <a:t>Mahmoody-Ghidary</a:t>
            </a:r>
            <a:endParaRPr lang="en-US" dirty="0" smtClean="0"/>
          </a:p>
          <a:p>
            <a:r>
              <a:rPr lang="en-US" dirty="0" smtClean="0"/>
              <a:t>1989:   </a:t>
            </a:r>
            <a:r>
              <a:rPr lang="en-US" dirty="0" err="1" smtClean="0"/>
              <a:t>Impagliazzo</a:t>
            </a:r>
            <a:r>
              <a:rPr lang="en-US" dirty="0" smtClean="0"/>
              <a:t> and </a:t>
            </a:r>
            <a:r>
              <a:rPr lang="en-US" dirty="0" err="1" smtClean="0"/>
              <a:t>Rudich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270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295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681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681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8.xml"/><Relationship Id="rId13" Type="http://schemas.openxmlformats.org/officeDocument/2006/relationships/theme" Target="../theme/theme3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9.xml"/><Relationship Id="rId4" Type="http://schemas.openxmlformats.org/officeDocument/2006/relationships/slideLayout" Target="../slideLayouts/slideLayout30.xml"/><Relationship Id="rId5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47750"/>
            <a:ext cx="8229600" cy="4095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495978" y="4942417"/>
            <a:ext cx="6992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Dan Boneh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  <p:sldLayoutId id="2147483736" r:id="rId13"/>
    <p:sldLayoutId id="2147483739" r:id="rId14"/>
    <p:sldLayoutId id="2147483740" r:id="rId15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5" Type="http://schemas.openxmlformats.org/officeDocument/2006/relationships/image" Target="../media/image3.emf"/><Relationship Id="rId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2.xml"/><Relationship Id="rId3" Type="http://schemas.openxmlformats.org/officeDocument/2006/relationships/image" Target="../media/image9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Basic key exchange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86200" y="2535772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Merkle</a:t>
            </a: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Puzzles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000" dirty="0" smtClean="0"/>
              <a:t>Online Cryptography Course                                      Dan Boneh</a:t>
            </a:r>
            <a:endParaRPr lang="en-US" sz="2000" dirty="0"/>
          </a:p>
        </p:txBody>
      </p:sp>
      <p:pic>
        <p:nvPicPr>
          <p:cNvPr id="3" name="Picture 2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95350"/>
            <a:ext cx="315341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388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Key exchange without an online TTP?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315200" y="2567285"/>
            <a:ext cx="10668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381000" y="2567285"/>
            <a:ext cx="10668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1828800" y="2922885"/>
            <a:ext cx="518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1000" y="895350"/>
            <a:ext cx="8456161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Goal</a:t>
            </a:r>
            <a:r>
              <a:rPr lang="en-US" sz="2400" dirty="0"/>
              <a:t>:  </a:t>
            </a:r>
            <a:r>
              <a:rPr lang="en-US" sz="2400" dirty="0" smtClean="0"/>
              <a:t>  Alice </a:t>
            </a:r>
            <a:r>
              <a:rPr lang="en-US" sz="2400" dirty="0"/>
              <a:t>and Bob </a:t>
            </a:r>
            <a:r>
              <a:rPr lang="en-US" sz="2400" dirty="0" smtClean="0"/>
              <a:t>want shared </a:t>
            </a:r>
            <a:r>
              <a:rPr lang="en-US" sz="2400" dirty="0"/>
              <a:t>key, unknown to </a:t>
            </a:r>
            <a:r>
              <a:rPr lang="en-US" sz="2400" dirty="0" smtClean="0"/>
              <a:t>eavesdropper</a:t>
            </a:r>
          </a:p>
          <a:p>
            <a:pPr marL="342900" indent="-342900">
              <a:spcBef>
                <a:spcPts val="1800"/>
              </a:spcBef>
              <a:buFont typeface="Arial"/>
              <a:buChar char="•"/>
            </a:pPr>
            <a:r>
              <a:rPr lang="en-US" sz="2400" dirty="0" smtClean="0"/>
              <a:t>For now:    security against eavesdropping only   (no tampering)</a:t>
            </a:r>
            <a:endParaRPr lang="en-US" sz="24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828800" y="2643485"/>
            <a:ext cx="518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828800" y="3202285"/>
            <a:ext cx="518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1828800" y="3481685"/>
            <a:ext cx="518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648200" y="3786485"/>
            <a:ext cx="2267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eavesdropper ??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381000" y="4472285"/>
            <a:ext cx="6396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Can this be done using generic symmetric crypto?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4263480" y="3603960"/>
              <a:ext cx="385920" cy="4575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50160" y="3591000"/>
                <a:ext cx="410400" cy="48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6397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Merkle</a:t>
            </a:r>
            <a:r>
              <a:rPr lang="en-US" dirty="0" smtClean="0"/>
              <a:t> Puzzles </a:t>
            </a:r>
            <a:r>
              <a:rPr lang="en-US" sz="2800" dirty="0" smtClean="0"/>
              <a:t>(1974)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458200" cy="40957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Answer:   yes, but very inefficient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u="sng" dirty="0" smtClean="0"/>
              <a:t>Main tool</a:t>
            </a:r>
            <a:r>
              <a:rPr lang="en-US" dirty="0" smtClean="0"/>
              <a:t>:    puzzles</a:t>
            </a:r>
          </a:p>
          <a:p>
            <a:r>
              <a:rPr lang="en-US" dirty="0" smtClean="0"/>
              <a:t>Problems that can be solved with some effort</a:t>
            </a:r>
          </a:p>
          <a:p>
            <a:pPr>
              <a:lnSpc>
                <a:spcPct val="140000"/>
              </a:lnSpc>
            </a:pPr>
            <a:r>
              <a:rPr lang="en-US" dirty="0" smtClean="0"/>
              <a:t>Example:      E(</a:t>
            </a:r>
            <a:r>
              <a:rPr lang="en-US" dirty="0" err="1" smtClean="0"/>
              <a:t>k,m</a:t>
            </a:r>
            <a:r>
              <a:rPr lang="en-US" dirty="0" smtClean="0"/>
              <a:t>)  a symmetric cipher with k ∈ {0,1}</a:t>
            </a:r>
            <a:r>
              <a:rPr lang="en-US" baseline="30000" dirty="0" smtClean="0"/>
              <a:t>128</a:t>
            </a:r>
          </a:p>
          <a:p>
            <a:pPr lvl="1">
              <a:lnSpc>
                <a:spcPct val="140000"/>
              </a:lnSpc>
            </a:pPr>
            <a:r>
              <a:rPr lang="en-US" b="1" dirty="0"/>
              <a:t>p</a:t>
            </a:r>
            <a:r>
              <a:rPr lang="en-US" b="1" dirty="0" smtClean="0"/>
              <a:t>uzzle(P)  =   E(P,  “message”)</a:t>
            </a:r>
            <a:r>
              <a:rPr lang="en-US" dirty="0" smtClean="0"/>
              <a:t>   where     P = 0</a:t>
            </a:r>
            <a:r>
              <a:rPr lang="en-US" baseline="30000" dirty="0" smtClean="0"/>
              <a:t>96 </a:t>
            </a:r>
            <a:r>
              <a:rPr lang="en-US" dirty="0" err="1" smtClean="0"/>
              <a:t>ll</a:t>
            </a:r>
            <a:r>
              <a:rPr lang="en-US" dirty="0" smtClean="0"/>
              <a:t> b</a:t>
            </a:r>
            <a:r>
              <a:rPr lang="en-US" baseline="-25000" dirty="0" smtClean="0"/>
              <a:t>1</a:t>
            </a:r>
            <a:r>
              <a:rPr lang="en-US" dirty="0" smtClean="0"/>
              <a:t>… b</a:t>
            </a:r>
            <a:r>
              <a:rPr lang="en-US" baseline="-25000" dirty="0" smtClean="0"/>
              <a:t>32</a:t>
            </a:r>
          </a:p>
          <a:p>
            <a:pPr lvl="1">
              <a:lnSpc>
                <a:spcPct val="140000"/>
              </a:lnSpc>
            </a:pPr>
            <a:r>
              <a:rPr lang="en-US" dirty="0" smtClean="0"/>
              <a:t>Goal:    find  P   by trying all   2</a:t>
            </a:r>
            <a:r>
              <a:rPr lang="en-US" baseline="30000" dirty="0" smtClean="0"/>
              <a:t>32</a:t>
            </a:r>
            <a:r>
              <a:rPr lang="en-US" dirty="0" smtClean="0"/>
              <a:t>   possibilities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859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71450"/>
            <a:ext cx="8229600" cy="857250"/>
          </a:xfrm>
        </p:spPr>
        <p:txBody>
          <a:bodyPr/>
          <a:lstStyle/>
          <a:p>
            <a:r>
              <a:rPr lang="en-US" dirty="0" err="1" smtClean="0"/>
              <a:t>Merkle</a:t>
            </a:r>
            <a:r>
              <a:rPr lang="en-US" dirty="0" smtClean="0"/>
              <a:t> puzzles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534400" cy="4381500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Alice</a:t>
            </a:r>
            <a:r>
              <a:rPr lang="en-US" dirty="0" smtClean="0"/>
              <a:t>:    prepare  2</a:t>
            </a:r>
            <a:r>
              <a:rPr lang="en-US" baseline="30000" dirty="0" smtClean="0"/>
              <a:t>32</a:t>
            </a:r>
            <a:r>
              <a:rPr lang="en-US" dirty="0" smtClean="0"/>
              <a:t>   puzzles</a:t>
            </a:r>
          </a:p>
          <a:p>
            <a:r>
              <a:rPr lang="en-US" dirty="0" smtClean="0"/>
              <a:t>For  </a:t>
            </a:r>
            <a:r>
              <a:rPr lang="en-US" dirty="0" err="1" smtClean="0"/>
              <a:t>i</a:t>
            </a:r>
            <a:r>
              <a:rPr lang="en-US" dirty="0" smtClean="0"/>
              <a:t>=1, …, 2</a:t>
            </a:r>
            <a:r>
              <a:rPr lang="en-US" baseline="30000" dirty="0" smtClean="0"/>
              <a:t>32</a:t>
            </a:r>
            <a:r>
              <a:rPr lang="en-US" dirty="0" smtClean="0"/>
              <a:t>  choose random  </a:t>
            </a:r>
            <a:r>
              <a:rPr lang="en-US" b="1" dirty="0" smtClean="0"/>
              <a:t>P</a:t>
            </a:r>
            <a:r>
              <a:rPr lang="en-US" b="1" baseline="-25000" dirty="0" smtClean="0"/>
              <a:t>i </a:t>
            </a:r>
            <a:r>
              <a:rPr lang="en-US" b="1" dirty="0" smtClean="0"/>
              <a:t>∈{0,1}</a:t>
            </a:r>
            <a:r>
              <a:rPr lang="en-US" b="1" baseline="30000" dirty="0" smtClean="0"/>
              <a:t>32</a:t>
            </a:r>
            <a:r>
              <a:rPr lang="en-US" b="1" baseline="-25000" dirty="0" smtClean="0"/>
              <a:t>   </a:t>
            </a:r>
            <a:r>
              <a:rPr lang="en-US" dirty="0" smtClean="0"/>
              <a:t>and   </a:t>
            </a:r>
            <a:r>
              <a:rPr lang="en-US" b="1" dirty="0" smtClean="0"/>
              <a:t>x</a:t>
            </a:r>
            <a:r>
              <a:rPr lang="en-US" b="1" baseline="-25000" dirty="0" smtClean="0"/>
              <a:t>i</a:t>
            </a:r>
            <a:r>
              <a:rPr lang="en-US" b="1" dirty="0" smtClean="0"/>
              <a:t>, </a:t>
            </a:r>
            <a:r>
              <a:rPr lang="en-US" b="1" dirty="0" err="1" smtClean="0"/>
              <a:t>k</a:t>
            </a:r>
            <a:r>
              <a:rPr lang="en-US" b="1" baseline="-25000" dirty="0" err="1" smtClean="0"/>
              <a:t>i</a:t>
            </a:r>
            <a:r>
              <a:rPr lang="en-US" b="1" dirty="0" smtClean="0"/>
              <a:t> ∈{</a:t>
            </a:r>
            <a:r>
              <a:rPr lang="en-US" b="1" dirty="0"/>
              <a:t>0,1</a:t>
            </a:r>
            <a:r>
              <a:rPr lang="en-US" b="1" dirty="0" smtClean="0"/>
              <a:t>}</a:t>
            </a:r>
            <a:r>
              <a:rPr lang="en-US" b="1" baseline="30000" dirty="0" smtClean="0"/>
              <a:t>128</a:t>
            </a:r>
            <a:endParaRPr lang="en-US" b="1" baseline="-25000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set	</a:t>
            </a:r>
            <a:r>
              <a:rPr lang="en-US" dirty="0" err="1"/>
              <a:t>p</a:t>
            </a:r>
            <a:r>
              <a:rPr lang="en-US" dirty="0" err="1" smtClean="0"/>
              <a:t>uzzle</a:t>
            </a:r>
            <a:r>
              <a:rPr lang="en-US" baseline="-25000" dirty="0" err="1" smtClean="0"/>
              <a:t>i</a:t>
            </a:r>
            <a:r>
              <a:rPr lang="en-US" dirty="0" smtClean="0"/>
              <a:t>   ⟵   </a:t>
            </a:r>
            <a:r>
              <a:rPr lang="en-US" dirty="0"/>
              <a:t>E</a:t>
            </a:r>
            <a:r>
              <a:rPr lang="en-US" dirty="0" smtClean="0"/>
              <a:t>( 0</a:t>
            </a:r>
            <a:r>
              <a:rPr lang="en-US" baseline="30000" dirty="0" smtClean="0"/>
              <a:t>96 </a:t>
            </a:r>
            <a:r>
              <a:rPr lang="en-US" dirty="0" err="1" smtClean="0"/>
              <a:t>ll</a:t>
            </a:r>
            <a:r>
              <a:rPr lang="en-US" dirty="0" smtClean="0"/>
              <a:t> </a:t>
            </a:r>
            <a:r>
              <a:rPr lang="en-US" b="1" dirty="0" smtClean="0"/>
              <a:t>P</a:t>
            </a:r>
            <a:r>
              <a:rPr lang="en-US" b="1" baseline="-25000" dirty="0" smtClean="0"/>
              <a:t>i</a:t>
            </a:r>
            <a:r>
              <a:rPr lang="en-US" baseline="-25000" dirty="0" smtClean="0"/>
              <a:t> </a:t>
            </a:r>
            <a:r>
              <a:rPr lang="en-US" dirty="0" smtClean="0"/>
              <a:t>,  </a:t>
            </a:r>
            <a:r>
              <a:rPr lang="en-US" b="1" dirty="0" smtClean="0">
                <a:solidFill>
                  <a:srgbClr val="FF0000"/>
                </a:solidFill>
              </a:rPr>
              <a:t>“Puzzle # x</a:t>
            </a:r>
            <a:r>
              <a:rPr lang="en-US" b="1" baseline="-25000" dirty="0" smtClean="0">
                <a:solidFill>
                  <a:srgbClr val="FF0000"/>
                </a:solidFill>
              </a:rPr>
              <a:t>i</a:t>
            </a:r>
            <a:r>
              <a:rPr lang="en-US" b="1" dirty="0" smtClean="0">
                <a:solidFill>
                  <a:srgbClr val="FF0000"/>
                </a:solidFill>
              </a:rPr>
              <a:t>”  </a:t>
            </a:r>
            <a:r>
              <a:rPr lang="en-US" b="1" dirty="0" err="1" smtClean="0">
                <a:solidFill>
                  <a:srgbClr val="FF0000"/>
                </a:solidFill>
              </a:rPr>
              <a:t>ll</a:t>
            </a:r>
            <a:r>
              <a:rPr lang="en-US" b="1" dirty="0" smtClean="0">
                <a:solidFill>
                  <a:srgbClr val="FF0000"/>
                </a:solidFill>
              </a:rPr>
              <a:t>   </a:t>
            </a:r>
            <a:r>
              <a:rPr lang="en-US" b="1" dirty="0" err="1" smtClean="0">
                <a:solidFill>
                  <a:srgbClr val="FF0000"/>
                </a:solidFill>
              </a:rPr>
              <a:t>k</a:t>
            </a:r>
            <a:r>
              <a:rPr lang="en-US" b="1" baseline="-25000" dirty="0" err="1" smtClean="0">
                <a:solidFill>
                  <a:srgbClr val="FF0000"/>
                </a:solidFill>
              </a:rPr>
              <a:t>i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 )</a:t>
            </a:r>
          </a:p>
          <a:p>
            <a:r>
              <a:rPr lang="en-US" dirty="0" smtClean="0"/>
              <a:t>Send   puzzle</a:t>
            </a:r>
            <a:r>
              <a:rPr lang="en-US" baseline="-25000" dirty="0" smtClean="0"/>
              <a:t>1</a:t>
            </a:r>
            <a:r>
              <a:rPr lang="en-US" dirty="0" smtClean="0"/>
              <a:t> , … , puzzle</a:t>
            </a:r>
            <a:r>
              <a:rPr lang="en-US" baseline="-25000" dirty="0" smtClean="0"/>
              <a:t>2</a:t>
            </a:r>
            <a:r>
              <a:rPr lang="en-US" baseline="-5000" dirty="0" smtClean="0"/>
              <a:t>32</a:t>
            </a:r>
            <a:r>
              <a:rPr lang="en-US" dirty="0" smtClean="0"/>
              <a:t>    to Bob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u="sng" dirty="0" smtClean="0"/>
              <a:t>Bob</a:t>
            </a:r>
            <a:r>
              <a:rPr lang="en-US" dirty="0" smtClean="0"/>
              <a:t>:   choose a random   </a:t>
            </a:r>
            <a:r>
              <a:rPr lang="en-US" dirty="0" err="1" smtClean="0"/>
              <a:t>puzzle</a:t>
            </a:r>
            <a:r>
              <a:rPr lang="en-US" baseline="-25000" dirty="0" err="1" smtClean="0"/>
              <a:t>j</a:t>
            </a:r>
            <a:r>
              <a:rPr lang="en-US" dirty="0" smtClean="0"/>
              <a:t>   and solve it.   Obtain  (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j</a:t>
            </a:r>
            <a:r>
              <a:rPr lang="en-US" dirty="0" smtClean="0"/>
              <a:t>,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j</a:t>
            </a:r>
            <a:r>
              <a:rPr lang="en-US" baseline="-25000" dirty="0" smtClean="0"/>
              <a:t> </a:t>
            </a:r>
            <a:r>
              <a:rPr lang="en-US" dirty="0"/>
              <a:t>)</a:t>
            </a:r>
            <a:r>
              <a:rPr lang="en-US" baseline="-25000" dirty="0" smtClean="0"/>
              <a:t> 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Send 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j</a:t>
            </a:r>
            <a:r>
              <a:rPr lang="en-US" dirty="0" smtClean="0"/>
              <a:t>  to Alice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u="sng" dirty="0" smtClean="0"/>
              <a:t>Alice</a:t>
            </a:r>
            <a:r>
              <a:rPr lang="en-US" dirty="0" smtClean="0"/>
              <a:t>:    lookup puzzle with number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j</a:t>
            </a:r>
            <a:r>
              <a:rPr lang="en-US" baseline="-25000" dirty="0" smtClean="0"/>
              <a:t> </a:t>
            </a:r>
            <a:r>
              <a:rPr lang="en-US" dirty="0"/>
              <a:t>.</a:t>
            </a:r>
            <a:r>
              <a:rPr lang="en-US" dirty="0" smtClean="0"/>
              <a:t>     Use  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j</a:t>
            </a:r>
            <a:r>
              <a:rPr lang="en-US" dirty="0" smtClean="0"/>
              <a:t>  as shared secret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334776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/>
          <a:lstStyle/>
          <a:p>
            <a:r>
              <a:rPr lang="en-US" dirty="0" smtClean="0"/>
              <a:t>In a figure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52750"/>
            <a:ext cx="8229600" cy="1828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Alice’s work:    O(n)		(prepare  n  puzzles)</a:t>
            </a:r>
          </a:p>
          <a:p>
            <a:pPr marL="0" indent="0">
              <a:buNone/>
              <a:tabLst>
                <a:tab pos="3251200" algn="l"/>
              </a:tabLst>
            </a:pPr>
            <a:r>
              <a:rPr lang="en-US" dirty="0" smtClean="0"/>
              <a:t>Bob’s work:   O(n)  		(solve one puzzle)  </a:t>
            </a:r>
          </a:p>
          <a:p>
            <a:pPr marL="0" indent="0">
              <a:buNone/>
              <a:tabLst>
                <a:tab pos="3251200" algn="l"/>
              </a:tabLst>
            </a:pPr>
            <a:endParaRPr lang="en-US" dirty="0"/>
          </a:p>
          <a:p>
            <a:pPr marL="0" indent="0">
              <a:buNone/>
              <a:tabLst>
                <a:tab pos="3251200" algn="l"/>
              </a:tabLst>
            </a:pPr>
            <a:r>
              <a:rPr lang="en-US" dirty="0" smtClean="0"/>
              <a:t>Eavesdropper’s work:     O( n</a:t>
            </a:r>
            <a:r>
              <a:rPr lang="en-US" baseline="30000" dirty="0" smtClean="0"/>
              <a:t>2 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15200" y="1123950"/>
            <a:ext cx="10668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381000" y="1123950"/>
            <a:ext cx="10668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828800" y="1428750"/>
            <a:ext cx="518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828800" y="1962150"/>
            <a:ext cx="518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71800" y="971550"/>
            <a:ext cx="2621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puzzle</a:t>
            </a:r>
            <a:r>
              <a:rPr lang="en-US" sz="2400" baseline="-25000" dirty="0"/>
              <a:t>1</a:t>
            </a:r>
            <a:r>
              <a:rPr lang="en-US" sz="2400" dirty="0"/>
              <a:t> , … , </a:t>
            </a:r>
            <a:r>
              <a:rPr lang="en-US" sz="2400" dirty="0" err="1" smtClean="0"/>
              <a:t>puzzle</a:t>
            </a:r>
            <a:r>
              <a:rPr lang="en-US" sz="2400" baseline="-25000" dirty="0" err="1"/>
              <a:t>n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191000" y="1504950"/>
            <a:ext cx="367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x</a:t>
            </a:r>
            <a:r>
              <a:rPr lang="en-US" sz="2400" baseline="-25000" dirty="0" err="1"/>
              <a:t>j</a:t>
            </a:r>
            <a:r>
              <a:rPr lang="en-US" sz="2400" dirty="0"/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1000" y="2038350"/>
            <a:ext cx="4181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rgbClr val="FF0000"/>
                </a:solidFill>
              </a:rPr>
              <a:t>k</a:t>
            </a:r>
            <a:r>
              <a:rPr lang="en-US" sz="2800" b="1" baseline="-25000" dirty="0" err="1" smtClean="0">
                <a:solidFill>
                  <a:srgbClr val="FF0000"/>
                </a:solidFill>
              </a:rPr>
              <a:t>j</a:t>
            </a:r>
            <a:endParaRPr lang="en-US" sz="2800" b="1" baseline="-250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77200" y="2038350"/>
            <a:ext cx="4181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rgbClr val="FF0000"/>
                </a:solidFill>
              </a:rPr>
              <a:t>k</a:t>
            </a:r>
            <a:r>
              <a:rPr lang="en-US" sz="2800" b="1" baseline="-25000" dirty="0" err="1" smtClean="0">
                <a:solidFill>
                  <a:srgbClr val="FF0000"/>
                </a:solidFill>
              </a:rPr>
              <a:t>j</a:t>
            </a:r>
            <a:endParaRPr lang="en-US" sz="2800" b="1" baseline="-250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86400" y="4248150"/>
            <a:ext cx="2060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(e.g.   2</a:t>
            </a:r>
            <a:r>
              <a:rPr lang="en-US" sz="2400" baseline="30000" dirty="0"/>
              <a:t>64  </a:t>
            </a:r>
            <a:r>
              <a:rPr lang="en-US" sz="2400" dirty="0"/>
              <a:t>time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455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Impossibility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47750"/>
            <a:ext cx="8839200" cy="40957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Can we achieve a better gap using a general symmetric cipher?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 smtClean="0"/>
              <a:t>Answer:    unknown</a:t>
            </a:r>
          </a:p>
          <a:p>
            <a:pPr marL="0" indent="0">
              <a:lnSpc>
                <a:spcPct val="130000"/>
              </a:lnSpc>
              <a:buNone/>
            </a:pPr>
            <a:endParaRPr lang="en-US" dirty="0"/>
          </a:p>
          <a:p>
            <a:pPr marL="0" indent="0">
              <a:lnSpc>
                <a:spcPct val="130000"/>
              </a:lnSpc>
              <a:buNone/>
            </a:pPr>
            <a:r>
              <a:rPr lang="en-US" dirty="0" smtClean="0"/>
              <a:t>But:  roughly speaking,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  quadratic gap is best possible if we treat cipher as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a black box oracle   </a:t>
            </a:r>
            <a:r>
              <a:rPr lang="en-US" sz="2000" dirty="0" smtClean="0"/>
              <a:t>[IR’89, BM’09]</a:t>
            </a:r>
            <a:endParaRPr lang="en-US" dirty="0" smtClean="0"/>
          </a:p>
          <a:p>
            <a:pPr marL="0" indent="0">
              <a:lnSpc>
                <a:spcPct val="130000"/>
              </a:lnSpc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3668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 of Segment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05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300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8674</TotalTime>
  <Words>266</Words>
  <Application>Microsoft Macintosh PowerPoint</Application>
  <PresentationFormat>On-screen Show (16:9)</PresentationFormat>
  <Paragraphs>52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1_Lecture</vt:lpstr>
      <vt:lpstr>2_Office Theme</vt:lpstr>
      <vt:lpstr>3_Office Theme</vt:lpstr>
      <vt:lpstr>Merkle Puzzles</vt:lpstr>
      <vt:lpstr>Key exchange without an online TTP?</vt:lpstr>
      <vt:lpstr>Merkle Puzzles (1974)</vt:lpstr>
      <vt:lpstr>Merkle puzzles</vt:lpstr>
      <vt:lpstr>In a figure</vt:lpstr>
      <vt:lpstr>Impossibility Result</vt:lpstr>
      <vt:lpstr>End of Segment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Vaibhav Chidrewar</cp:lastModifiedBy>
  <cp:revision>667</cp:revision>
  <cp:lastPrinted>2012-02-04T02:16:27Z</cp:lastPrinted>
  <dcterms:created xsi:type="dcterms:W3CDTF">2010-11-06T18:36:35Z</dcterms:created>
  <dcterms:modified xsi:type="dcterms:W3CDTF">2012-04-12T07:37:23Z</dcterms:modified>
</cp:coreProperties>
</file>