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374" r:id="rId4"/>
    <p:sldId id="391" r:id="rId5"/>
    <p:sldId id="392" r:id="rId6"/>
    <p:sldId id="434" r:id="rId7"/>
    <p:sldId id="402" r:id="rId8"/>
    <p:sldId id="403" r:id="rId9"/>
    <p:sldId id="404" r:id="rId10"/>
    <p:sldId id="377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1" d="100"/>
          <a:sy n="121" d="100"/>
        </p:scale>
        <p:origin x="-74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proved until Euler</a:t>
            </a:r>
            <a:r>
              <a:rPr lang="en-US" baseline="0" dirty="0" smtClean="0"/>
              <a:t> (1750)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2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Fermat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Intro. Number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heory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Fermat and Euler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7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/>
          <a:lstStyle/>
          <a:p>
            <a:pPr marL="0" indent="0" defTabSz="919163">
              <a:buNone/>
              <a:tabLst>
                <a:tab pos="1309688" algn="l"/>
                <a:tab pos="1885950" algn="l"/>
              </a:tabLst>
            </a:pPr>
            <a:r>
              <a:rPr lang="en-US" dirty="0"/>
              <a:t>N</a:t>
            </a:r>
            <a:r>
              <a:rPr lang="en-US" dirty="0" smtClean="0"/>
              <a:t> denotes an n-bit positive integer.     </a:t>
            </a:r>
            <a:r>
              <a:rPr lang="en-US" dirty="0"/>
              <a:t>p</a:t>
            </a:r>
            <a:r>
              <a:rPr lang="en-US" dirty="0" smtClean="0"/>
              <a:t>  denotes a prime.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endParaRPr lang="en-US" dirty="0" smtClean="0"/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/>
              <a:t>Z</a:t>
            </a:r>
            <a:r>
              <a:rPr lang="en-US" baseline="-25000" dirty="0"/>
              <a:t>N</a:t>
            </a:r>
            <a:r>
              <a:rPr lang="en-US" dirty="0" smtClean="0"/>
              <a:t>	=    { 0, 1, …, N-1 }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endParaRPr lang="en-US" dirty="0" smtClean="0"/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/>
              <a:t>(Z</a:t>
            </a:r>
            <a:r>
              <a:rPr lang="en-US" baseline="-25000" dirty="0"/>
              <a:t>N</a:t>
            </a:r>
            <a:r>
              <a:rPr lang="en-US" dirty="0" smtClean="0"/>
              <a:t>)</a:t>
            </a:r>
            <a:r>
              <a:rPr lang="en-US" baseline="30000" dirty="0"/>
              <a:t>*	</a:t>
            </a:r>
            <a:r>
              <a:rPr lang="en-US" dirty="0"/>
              <a:t>=  </a:t>
            </a:r>
            <a:r>
              <a:rPr lang="en-US" dirty="0" smtClean="0"/>
              <a:t>   (</a:t>
            </a:r>
            <a:r>
              <a:rPr lang="en-US" dirty="0"/>
              <a:t>set of invertible elements in </a:t>
            </a:r>
            <a:r>
              <a:rPr lang="en-US" dirty="0" smtClean="0"/>
              <a:t>Z</a:t>
            </a:r>
            <a:r>
              <a:rPr lang="en-US" baseline="-25000" dirty="0"/>
              <a:t>N</a:t>
            </a:r>
            <a:r>
              <a:rPr lang="en-US" dirty="0" smtClean="0"/>
              <a:t>)   </a:t>
            </a:r>
            <a:r>
              <a:rPr lang="en-US" dirty="0"/>
              <a:t>=</a:t>
            </a:r>
          </a:p>
          <a:p>
            <a:pPr marL="0" indent="0">
              <a:buNone/>
              <a:tabLst>
                <a:tab pos="1309688" algn="l"/>
              </a:tabLst>
            </a:pPr>
            <a:r>
              <a:rPr lang="en-US" dirty="0"/>
              <a:t>	=  </a:t>
            </a:r>
            <a:r>
              <a:rPr lang="en-US" dirty="0" smtClean="0"/>
              <a:t>   </a:t>
            </a:r>
            <a:r>
              <a:rPr lang="en-US" sz="2800" dirty="0"/>
              <a:t>{  </a:t>
            </a:r>
            <a:r>
              <a:rPr lang="en-US" dirty="0" err="1"/>
              <a:t>x∈</a:t>
            </a:r>
            <a:r>
              <a:rPr lang="en-US" dirty="0" err="1" smtClean="0"/>
              <a:t>Z</a:t>
            </a:r>
            <a:r>
              <a:rPr lang="en-US" baseline="-25000" dirty="0" err="1"/>
              <a:t>N</a:t>
            </a:r>
            <a:r>
              <a:rPr lang="en-US" dirty="0" smtClean="0"/>
              <a:t>  </a:t>
            </a:r>
            <a:r>
              <a:rPr lang="en-US" dirty="0"/>
              <a:t>: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 err="1" smtClean="0"/>
              <a:t>,N</a:t>
            </a:r>
            <a:r>
              <a:rPr lang="en-US" dirty="0" smtClean="0"/>
              <a:t>) </a:t>
            </a:r>
            <a:r>
              <a:rPr lang="en-US" dirty="0"/>
              <a:t>= 1 </a:t>
            </a:r>
            <a:r>
              <a:rPr lang="en-US" sz="2800" dirty="0" smtClean="0"/>
              <a:t>}</a:t>
            </a:r>
          </a:p>
          <a:p>
            <a:pPr marL="0" indent="0">
              <a:buNone/>
              <a:tabLst>
                <a:tab pos="1309688" algn="l"/>
              </a:tabLst>
            </a:pPr>
            <a:endParaRPr lang="en-US" sz="2800" baseline="-25000" dirty="0"/>
          </a:p>
          <a:p>
            <a:pPr marL="0" indent="0">
              <a:buNone/>
              <a:tabLst>
                <a:tab pos="1309688" algn="l"/>
              </a:tabLst>
            </a:pPr>
            <a:r>
              <a:rPr lang="en-US" dirty="0" smtClean="0"/>
              <a:t>Can find inverses efficiently using Euclid alg.:    time = 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5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theorem    </a:t>
            </a:r>
            <a:r>
              <a:rPr lang="en-US" sz="2800" dirty="0" smtClean="0"/>
              <a:t>(1640)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b="1" dirty="0" smtClean="0"/>
              <a:t>:     </a:t>
            </a:r>
            <a:r>
              <a:rPr lang="en-US" dirty="0" smtClean="0"/>
              <a:t>Let p be a prime</a:t>
            </a:r>
            <a:endParaRPr lang="en-US" b="1" dirty="0"/>
          </a:p>
          <a:p>
            <a:pPr marL="0" indent="0">
              <a:spcBef>
                <a:spcPts val="1824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smtClean="0"/>
              <a:t>∀ x ∈ (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)</a:t>
            </a:r>
            <a:r>
              <a:rPr lang="en-US" b="1" baseline="30000" dirty="0" smtClean="0"/>
              <a:t>*</a:t>
            </a:r>
            <a:r>
              <a:rPr lang="en-US" b="1" dirty="0" smtClean="0"/>
              <a:t> :     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p-1</a:t>
            </a:r>
            <a:r>
              <a:rPr lang="en-US" b="1" dirty="0" smtClean="0">
                <a:solidFill>
                  <a:srgbClr val="FF0000"/>
                </a:solidFill>
              </a:rPr>
              <a:t>  =  1  in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b="1" baseline="-25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Example:    p=5.         3</a:t>
            </a:r>
            <a:r>
              <a:rPr lang="en-US" baseline="30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 = 81 = 1    in   Z</a:t>
            </a:r>
            <a:r>
              <a:rPr lang="en-US" baseline="-25000" dirty="0" smtClean="0">
                <a:solidFill>
                  <a:srgbClr val="000000"/>
                </a:solidFill>
              </a:rPr>
              <a:t>5</a:t>
            </a:r>
          </a:p>
          <a:p>
            <a:pPr marL="0" indent="0">
              <a:buNone/>
            </a:pPr>
            <a:endParaRPr lang="en-US" baseline="-25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aseline="-25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So:     x </a:t>
            </a:r>
            <a:r>
              <a:rPr lang="en-US" dirty="0"/>
              <a:t>∈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 </a:t>
            </a:r>
            <a:r>
              <a:rPr lang="en-US" dirty="0" smtClean="0"/>
              <a:t>    ⇒    x⋅x</a:t>
            </a:r>
            <a:r>
              <a:rPr lang="en-US" baseline="30000" dirty="0" smtClean="0"/>
              <a:t>p-2</a:t>
            </a:r>
            <a:r>
              <a:rPr lang="en-US" dirty="0" smtClean="0"/>
              <a:t>  =  1      </a:t>
            </a:r>
            <a:r>
              <a:rPr lang="en-US" dirty="0"/>
              <a:t>⇒ </a:t>
            </a:r>
            <a:r>
              <a:rPr lang="en-US" dirty="0" smtClean="0"/>
              <a:t>   x</a:t>
            </a:r>
            <a:r>
              <a:rPr lang="en-US" baseline="30000" dirty="0" smtClean="0"/>
              <a:t>−1</a:t>
            </a:r>
            <a:r>
              <a:rPr lang="en-US" dirty="0" smtClean="0"/>
              <a:t> = x</a:t>
            </a:r>
            <a:r>
              <a:rPr lang="en-US" baseline="30000" dirty="0" smtClean="0"/>
              <a:t>p-2</a:t>
            </a:r>
            <a:r>
              <a:rPr lang="en-US" dirty="0" smtClean="0"/>
              <a:t>    in 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</a:rPr>
              <a:t>another way to compute inverses, but less efficient than Euclid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1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Application:  generating random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want to generate a large random prime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say, prime  p  of  length 1024 bits    ( i.e.   p ≈ 2</a:t>
            </a:r>
            <a:r>
              <a:rPr lang="en-US" baseline="30000" dirty="0" smtClean="0"/>
              <a:t>1024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 1:     choose a random integer  p ∈ [  2</a:t>
            </a:r>
            <a:r>
              <a:rPr lang="en-US" baseline="30000" dirty="0" smtClean="0"/>
              <a:t>1024</a:t>
            </a:r>
            <a:r>
              <a:rPr lang="en-US" dirty="0" smtClean="0"/>
              <a:t>  ,  2</a:t>
            </a:r>
            <a:r>
              <a:rPr lang="en-US" baseline="30000" dirty="0" smtClean="0"/>
              <a:t>1025</a:t>
            </a:r>
            <a:r>
              <a:rPr lang="en-US" dirty="0" smtClean="0"/>
              <a:t>-1 ]</a:t>
            </a:r>
          </a:p>
          <a:p>
            <a:pPr marL="0" indent="0">
              <a:buNone/>
            </a:pPr>
            <a:r>
              <a:rPr lang="en-US" dirty="0" smtClean="0"/>
              <a:t>Step 2:     test if   2</a:t>
            </a:r>
            <a:r>
              <a:rPr lang="en-US" baseline="30000" dirty="0" smtClean="0"/>
              <a:t>p-1</a:t>
            </a:r>
            <a:r>
              <a:rPr lang="en-US" dirty="0" smtClean="0"/>
              <a:t> = 1   in 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  <a:tabLst>
                <a:tab pos="1204913" algn="l"/>
              </a:tabLst>
            </a:pPr>
            <a:r>
              <a:rPr lang="en-US" dirty="0"/>
              <a:t>	</a:t>
            </a:r>
            <a:r>
              <a:rPr lang="en-US" dirty="0" smtClean="0"/>
              <a:t>If so, output  p  and stop.    If not, </a:t>
            </a:r>
            <a:r>
              <a:rPr lang="en-US" dirty="0" err="1" smtClean="0"/>
              <a:t>goto</a:t>
            </a:r>
            <a:r>
              <a:rPr lang="en-US" dirty="0" smtClean="0"/>
              <a:t> step 1 .</a:t>
            </a:r>
          </a:p>
          <a:p>
            <a:pPr marL="0" indent="0">
              <a:buNone/>
              <a:tabLst>
                <a:tab pos="1204913" algn="l"/>
              </a:tabLst>
            </a:pPr>
            <a:endParaRPr lang="en-US" dirty="0"/>
          </a:p>
          <a:p>
            <a:pPr marL="0" indent="0">
              <a:buNone/>
              <a:tabLst>
                <a:tab pos="1204913" algn="l"/>
              </a:tabLst>
            </a:pPr>
            <a:r>
              <a:rPr lang="en-US" dirty="0" smtClean="0"/>
              <a:t>Simple algorithm (not the best).      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b="1" dirty="0" smtClean="0">
                <a:solidFill>
                  <a:srgbClr val="FF0000"/>
                </a:solidFill>
              </a:rPr>
              <a:t>[ p not prime ] &lt; 2</a:t>
            </a:r>
            <a:r>
              <a:rPr lang="en-US" b="1" baseline="30000" dirty="0" smtClean="0">
                <a:solidFill>
                  <a:srgbClr val="FF0000"/>
                </a:solidFill>
              </a:rPr>
              <a:t>-60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2495550"/>
            <a:ext cx="7924800" cy="1447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  </a:t>
            </a:r>
            <a:r>
              <a:rPr lang="en-US" sz="3600" dirty="0"/>
              <a:t>(</a:t>
            </a:r>
            <a:r>
              <a:rPr lang="en-US" sz="3600" dirty="0" err="1"/>
              <a:t>Z</a:t>
            </a:r>
            <a:r>
              <a:rPr lang="en-US" sz="3600" baseline="-25000" dirty="0" err="1"/>
              <a:t>p</a:t>
            </a:r>
            <a:r>
              <a:rPr lang="en-US" sz="3600" dirty="0"/>
              <a:t>)</a:t>
            </a:r>
            <a:r>
              <a:rPr lang="en-US" sz="3600" baseline="30000" dirty="0"/>
              <a:t>*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/>
              <a:t> </a:t>
            </a:r>
            <a:r>
              <a:rPr lang="en-US" dirty="0" smtClean="0"/>
              <a:t>(Euler):       </a:t>
            </a:r>
            <a:r>
              <a:rPr lang="en-US" dirty="0"/>
              <a:t>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 is a </a:t>
            </a:r>
            <a:r>
              <a:rPr lang="en-US" b="1" dirty="0" smtClean="0"/>
              <a:t>cyclic group</a:t>
            </a:r>
            <a:r>
              <a:rPr lang="en-US" dirty="0" smtClean="0"/>
              <a:t>, that is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∃ g∈</a:t>
            </a:r>
            <a:r>
              <a:rPr lang="en-US" dirty="0"/>
              <a:t>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 smtClean="0"/>
              <a:t>*     </a:t>
            </a:r>
            <a:r>
              <a:rPr lang="en-US" dirty="0" smtClean="0"/>
              <a:t>such that    </a:t>
            </a:r>
            <a:r>
              <a:rPr lang="en-US" sz="2800" dirty="0" smtClean="0"/>
              <a:t>{</a:t>
            </a:r>
            <a:r>
              <a:rPr lang="en-US" dirty="0" smtClean="0"/>
              <a:t>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…, g</a:t>
            </a:r>
            <a:r>
              <a:rPr lang="en-US" baseline="30000" dirty="0" smtClean="0"/>
              <a:t>p-2</a:t>
            </a:r>
            <a:r>
              <a:rPr lang="en-US" sz="2800" dirty="0" smtClean="0"/>
              <a:t>}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    g is called a </a:t>
            </a:r>
            <a:r>
              <a:rPr lang="en-US" b="1" u="sng" dirty="0" smtClean="0"/>
              <a:t>generator</a:t>
            </a:r>
            <a:r>
              <a:rPr lang="en-US" dirty="0" smtClean="0"/>
              <a:t> of 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Example:    p=7.      {1, 3, 3</a:t>
            </a:r>
            <a:r>
              <a:rPr lang="en-US" baseline="30000" dirty="0" smtClean="0"/>
              <a:t>2</a:t>
            </a:r>
            <a:r>
              <a:rPr lang="en-US" dirty="0" smtClean="0"/>
              <a:t>, 3</a:t>
            </a:r>
            <a:r>
              <a:rPr lang="en-US" baseline="30000" dirty="0" smtClean="0"/>
              <a:t>3</a:t>
            </a:r>
            <a:r>
              <a:rPr lang="en-US" dirty="0" smtClean="0"/>
              <a:t>, 3</a:t>
            </a:r>
            <a:r>
              <a:rPr lang="en-US" baseline="30000" dirty="0" smtClean="0"/>
              <a:t>4</a:t>
            </a:r>
            <a:r>
              <a:rPr lang="en-US" dirty="0" smtClean="0"/>
              <a:t>, 3</a:t>
            </a:r>
            <a:r>
              <a:rPr lang="en-US" baseline="30000" dirty="0" smtClean="0"/>
              <a:t>5</a:t>
            </a:r>
            <a:r>
              <a:rPr lang="en-US" dirty="0" smtClean="0"/>
              <a:t>} = {1, 3, 2, 6, 4, 5} = </a:t>
            </a:r>
            <a:r>
              <a:rPr lang="en-US" dirty="0"/>
              <a:t>(</a:t>
            </a:r>
            <a:r>
              <a:rPr lang="en-US" dirty="0" smtClean="0"/>
              <a:t>Z</a:t>
            </a:r>
            <a:r>
              <a:rPr lang="en-US" baseline="-25000" dirty="0" smtClean="0"/>
              <a:t>7</a:t>
            </a:r>
            <a:r>
              <a:rPr lang="en-US" dirty="0" smtClean="0"/>
              <a:t>)</a:t>
            </a:r>
            <a:r>
              <a:rPr lang="en-US" baseline="30000" dirty="0"/>
              <a:t>*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Not every elem. is a generator:     </a:t>
            </a:r>
            <a:r>
              <a:rPr lang="en-US" dirty="0"/>
              <a:t>{1, </a:t>
            </a:r>
            <a:r>
              <a:rPr lang="en-US" dirty="0" smtClean="0"/>
              <a:t>2, 2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/>
              <a:t>,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/>
              <a:t>, </a:t>
            </a:r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} = {1, 2, 4}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7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4767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For  g∈(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 the set   {1 , g , 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, g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dirty="0" smtClean="0"/>
              <a:t>…</a:t>
            </a:r>
            <a:r>
              <a:rPr lang="en-US" baseline="30000" dirty="0" smtClean="0"/>
              <a:t> </a:t>
            </a:r>
            <a:r>
              <a:rPr lang="en-US" dirty="0" smtClean="0"/>
              <a:t>}  is called </a:t>
            </a:r>
            <a:br>
              <a:rPr lang="en-US" dirty="0" smtClean="0"/>
            </a:br>
            <a:r>
              <a:rPr lang="en-US" dirty="0" smtClean="0"/>
              <a:t>	the </a:t>
            </a:r>
            <a:r>
              <a:rPr lang="en-US" b="1" dirty="0" smtClean="0"/>
              <a:t>group generated by g</a:t>
            </a:r>
            <a:r>
              <a:rPr lang="en-US" dirty="0" smtClean="0"/>
              <a:t>,   denoted  &lt;g&gt;</a:t>
            </a:r>
          </a:p>
          <a:p>
            <a:pPr marL="0" indent="0">
              <a:lnSpc>
                <a:spcPct val="150000"/>
              </a:lnSpc>
              <a:spcBef>
                <a:spcPts val="1776"/>
              </a:spcBef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 the </a:t>
            </a:r>
            <a:r>
              <a:rPr lang="en-US" b="1" dirty="0" smtClean="0"/>
              <a:t>order</a:t>
            </a:r>
            <a:r>
              <a:rPr lang="en-US" dirty="0" smtClean="0"/>
              <a:t> of   g</a:t>
            </a:r>
            <a:r>
              <a:rPr lang="en-US" dirty="0"/>
              <a:t>∈(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  is the size of &lt;g&gt;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ord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(g)    =    |&lt;g&gt;|    =   (smallest a&gt;0 </a:t>
            </a:r>
            <a:r>
              <a:rPr lang="en-US" b="1" dirty="0" err="1" smtClean="0">
                <a:solidFill>
                  <a:srgbClr val="FF0000"/>
                </a:solidFill>
              </a:rPr>
              <a:t>s.t.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g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 = 1 in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Examples:     ord</a:t>
            </a:r>
            <a:r>
              <a:rPr lang="en-US" baseline="-25000" dirty="0" smtClean="0">
                <a:solidFill>
                  <a:srgbClr val="000000"/>
                </a:solidFill>
              </a:rPr>
              <a:t>7</a:t>
            </a:r>
            <a:r>
              <a:rPr lang="en-US" dirty="0" smtClean="0">
                <a:solidFill>
                  <a:srgbClr val="000000"/>
                </a:solidFill>
              </a:rPr>
              <a:t>(3) = 6    ;   </a:t>
            </a:r>
            <a:r>
              <a:rPr lang="en-US" dirty="0" err="1" smtClean="0">
                <a:solidFill>
                  <a:srgbClr val="000000"/>
                </a:solidFill>
              </a:rPr>
              <a:t>ord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aseline="-25000" dirty="0" smtClean="0">
                <a:solidFill>
                  <a:srgbClr val="000000"/>
                </a:solidFill>
              </a:rPr>
              <a:t>7</a:t>
            </a:r>
            <a:r>
              <a:rPr lang="en-US" dirty="0" smtClean="0">
                <a:solidFill>
                  <a:srgbClr val="000000"/>
                </a:solidFill>
              </a:rPr>
              <a:t>(2) = 3   ;  ord</a:t>
            </a:r>
            <a:r>
              <a:rPr lang="en-US" baseline="-25000" dirty="0" smtClean="0">
                <a:solidFill>
                  <a:srgbClr val="000000"/>
                </a:solidFill>
              </a:rPr>
              <a:t>7</a:t>
            </a:r>
            <a:r>
              <a:rPr lang="en-US" dirty="0" smtClean="0">
                <a:solidFill>
                  <a:srgbClr val="000000"/>
                </a:solidFill>
              </a:rPr>
              <a:t>(1) = 1</a:t>
            </a:r>
          </a:p>
          <a:p>
            <a:pPr marL="0" indent="0">
              <a:lnSpc>
                <a:spcPct val="150000"/>
              </a:lnSpc>
              <a:spcBef>
                <a:spcPts val="2424"/>
              </a:spcBef>
              <a:buNone/>
            </a:pPr>
            <a:r>
              <a:rPr lang="en-US" b="1" u="sng" dirty="0" err="1" smtClean="0">
                <a:solidFill>
                  <a:srgbClr val="000000"/>
                </a:solidFill>
              </a:rPr>
              <a:t>Thm</a:t>
            </a:r>
            <a:r>
              <a:rPr lang="en-US" dirty="0" smtClean="0">
                <a:solidFill>
                  <a:srgbClr val="000000"/>
                </a:solidFill>
              </a:rPr>
              <a:t> (Lagrange):   </a:t>
            </a:r>
            <a:r>
              <a:rPr lang="en-US" dirty="0" smtClean="0"/>
              <a:t>∀g</a:t>
            </a:r>
            <a:r>
              <a:rPr lang="en-US" dirty="0"/>
              <a:t>∈(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 </a:t>
            </a:r>
            <a:r>
              <a:rPr lang="en-US" baseline="30000" dirty="0" smtClean="0"/>
              <a:t>  </a:t>
            </a:r>
            <a:r>
              <a:rPr lang="en-US" dirty="0" smtClean="0"/>
              <a:t>:     </a:t>
            </a:r>
            <a:r>
              <a:rPr lang="en-US" b="1" dirty="0" err="1">
                <a:solidFill>
                  <a:srgbClr val="FF0000"/>
                </a:solidFill>
              </a:rPr>
              <a:t>ord</a:t>
            </a:r>
            <a:r>
              <a:rPr lang="en-US" b="1" baseline="-25000" dirty="0" err="1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(g)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divides    p-1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4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Euler’s generalization of Fermat  </a:t>
            </a:r>
            <a:r>
              <a:rPr lang="en-US" sz="2000" dirty="0" smtClean="0"/>
              <a:t>(1736)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5344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For an integer N </a:t>
            </a:r>
            <a:r>
              <a:rPr lang="en-US" dirty="0"/>
              <a:t>define   </a:t>
            </a:r>
            <a:r>
              <a:rPr lang="en-US" dirty="0" err="1"/>
              <a:t>ϕ</a:t>
            </a:r>
            <a:r>
              <a:rPr lang="en-US" dirty="0"/>
              <a:t> </a:t>
            </a:r>
            <a:r>
              <a:rPr lang="en-US" dirty="0" smtClean="0"/>
              <a:t>(N) = </a:t>
            </a:r>
            <a:r>
              <a:rPr lang="en-US" sz="3200" dirty="0" smtClean="0"/>
              <a:t>|</a:t>
            </a:r>
            <a:r>
              <a:rPr lang="en-US" dirty="0"/>
              <a:t>(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sz="3200" dirty="0" smtClean="0"/>
              <a:t>|       </a:t>
            </a:r>
            <a:r>
              <a:rPr lang="en-US" dirty="0" smtClean="0"/>
              <a:t>(</a:t>
            </a:r>
            <a:r>
              <a:rPr lang="en-US" dirty="0"/>
              <a:t>Euler’s </a:t>
            </a:r>
            <a:r>
              <a:rPr lang="en-US" dirty="0" err="1"/>
              <a:t>ϕ</a:t>
            </a:r>
            <a:r>
              <a:rPr lang="en-US" dirty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.)</a:t>
            </a:r>
            <a:endParaRPr lang="en-US" sz="32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Examples:        </a:t>
            </a:r>
            <a:r>
              <a:rPr lang="en-US" dirty="0" err="1" smtClean="0"/>
              <a:t>ϕ</a:t>
            </a:r>
            <a:r>
              <a:rPr lang="en-US" dirty="0" smtClean="0"/>
              <a:t> (12) = </a:t>
            </a:r>
            <a:r>
              <a:rPr lang="en-US" sz="3200" dirty="0" smtClean="0"/>
              <a:t>|</a:t>
            </a:r>
            <a:r>
              <a:rPr lang="en-US" dirty="0" smtClean="0"/>
              <a:t>{1,5,7,11}</a:t>
            </a:r>
            <a:r>
              <a:rPr lang="en-US" sz="3200" dirty="0" smtClean="0"/>
              <a:t>| </a:t>
            </a:r>
            <a:r>
              <a:rPr lang="en-US" dirty="0" smtClean="0"/>
              <a:t>= 4      ;     </a:t>
            </a:r>
            <a:r>
              <a:rPr lang="en-US" dirty="0" err="1" smtClean="0"/>
              <a:t>ϕ</a:t>
            </a:r>
            <a:r>
              <a:rPr lang="en-US" dirty="0" smtClean="0"/>
              <a:t> (p)  =   p-1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For N=</a:t>
            </a:r>
            <a:r>
              <a:rPr lang="en-US" dirty="0" err="1" smtClean="0"/>
              <a:t>p⋅q</a:t>
            </a:r>
            <a:r>
              <a:rPr lang="en-US" dirty="0" smtClean="0"/>
              <a:t>:	</a:t>
            </a:r>
            <a:r>
              <a:rPr lang="en-US" dirty="0" err="1"/>
              <a:t>ϕ</a:t>
            </a:r>
            <a:r>
              <a:rPr lang="en-US" dirty="0"/>
              <a:t> </a:t>
            </a:r>
            <a:r>
              <a:rPr lang="en-US" dirty="0" smtClean="0"/>
              <a:t>(N) = N-p-q+1 = (p-1)(q-1)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 (Euler):   </a:t>
            </a:r>
            <a:r>
              <a:rPr lang="en-US" b="1" dirty="0"/>
              <a:t>∀ x ∈ (</a:t>
            </a:r>
            <a:r>
              <a:rPr lang="en-US" b="1" dirty="0" smtClean="0"/>
              <a:t>Z</a:t>
            </a:r>
            <a:r>
              <a:rPr lang="en-US" b="1" baseline="-25000" dirty="0" smtClean="0"/>
              <a:t>N</a:t>
            </a:r>
            <a:r>
              <a:rPr lang="en-US" b="1" dirty="0" smtClean="0"/>
              <a:t>)</a:t>
            </a:r>
            <a:r>
              <a:rPr lang="en-US" b="1" baseline="30000" dirty="0"/>
              <a:t>*</a:t>
            </a:r>
            <a:r>
              <a:rPr lang="en-US" b="1" dirty="0"/>
              <a:t> :      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sz="3200" baseline="50000" dirty="0" err="1" smtClean="0">
                <a:solidFill>
                  <a:srgbClr val="FF0000"/>
                </a:solidFill>
              </a:rPr>
              <a:t>ϕ</a:t>
            </a:r>
            <a:r>
              <a:rPr lang="en-US" sz="3200" baseline="50000" dirty="0" smtClean="0">
                <a:solidFill>
                  <a:srgbClr val="FF0000"/>
                </a:solidFill>
              </a:rPr>
              <a:t>(</a:t>
            </a:r>
            <a:r>
              <a:rPr lang="en-US" sz="3200" baseline="50000" dirty="0">
                <a:solidFill>
                  <a:srgbClr val="FF0000"/>
                </a:solidFill>
              </a:rPr>
              <a:t>N)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 1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</a:rPr>
              <a:t>N </a:t>
            </a:r>
            <a:endParaRPr lang="en-US" b="1" baseline="-25000" dirty="0">
              <a:solidFill>
                <a:srgbClr val="FF0000"/>
              </a:solidFill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Example:     5</a:t>
            </a:r>
            <a:r>
              <a:rPr lang="en-US" baseline="50000" dirty="0" smtClean="0"/>
              <a:t>ϕ(12)</a:t>
            </a:r>
            <a:r>
              <a:rPr lang="en-US" dirty="0" smtClean="0"/>
              <a:t> = 5</a:t>
            </a:r>
            <a:r>
              <a:rPr lang="en-US" baseline="30000" dirty="0" smtClean="0"/>
              <a:t>4</a:t>
            </a:r>
            <a:r>
              <a:rPr lang="en-US" dirty="0" smtClean="0"/>
              <a:t> = 625 = 1    in  Z</a:t>
            </a:r>
            <a:r>
              <a:rPr lang="en-US" baseline="-25000" dirty="0" smtClean="0"/>
              <a:t>12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Generalization of Fermat.   Basis of the RSA cryptosystem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9506</TotalTime>
  <Words>169</Words>
  <Application>Microsoft Macintosh PowerPoint</Application>
  <PresentationFormat>On-screen Show (16:9)</PresentationFormat>
  <Paragraphs>57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Fermat and Euler</vt:lpstr>
      <vt:lpstr>Review</vt:lpstr>
      <vt:lpstr>Fermat’s theorem    (1640)</vt:lpstr>
      <vt:lpstr>Application:  generating random primes</vt:lpstr>
      <vt:lpstr>The structure of   (Zp)* </vt:lpstr>
      <vt:lpstr>Order</vt:lpstr>
      <vt:lpstr>Euler’s generalization of Fermat  (1736)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713</cp:revision>
  <cp:lastPrinted>2012-03-08T00:31:18Z</cp:lastPrinted>
  <dcterms:created xsi:type="dcterms:W3CDTF">2010-11-06T18:36:35Z</dcterms:created>
  <dcterms:modified xsi:type="dcterms:W3CDTF">2012-04-12T07:40:02Z</dcterms:modified>
</cp:coreProperties>
</file>