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86" r:id="rId4"/>
    <p:sldId id="393" r:id="rId5"/>
    <p:sldId id="394" r:id="rId6"/>
    <p:sldId id="395" r:id="rId7"/>
    <p:sldId id="396" r:id="rId8"/>
    <p:sldId id="422" r:id="rId9"/>
    <p:sldId id="387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6:10:58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22342 5084 6758,'0'0'1185,"0"0"0,0 0-96,0-20-192,0 20 64,0 0-32,0 0-128,0 0-193,0 0 1,0 0-97,0 0-256,0 0-31,0 0-1,0 20 64,0-20-32,0 20 161,0-20-33,0 19 33,0-19-1,0 20-224,0 1 96,0-2 1,0-19-33,0 21 0,0-2-128,0 0 225,-19 2-353,19 18 160,0-18 128,0-2-352,0 21 288,0-20-96,-19 19-32,19-19-128,0 1 289,0-2-161,-22 22-32,22-23-96,0 3 160,0-1-128,0-1 96,0 2 96,-19-3-320,19 2 256,0 1 32,0-1-64,0-1-224,-19 2 288,19-2-256,0 1 96,0 0 0,0 0 32,0 1 0,0-2 96,-20 0-160,20 1-64,0 0 224,0 1-256,0-21 128,0 20 161,0-2-129,-21 3-225,21-1 225,0-1 32,0 2-128,0-1 225,0-2-290,0 3 161,0-1 65,-20 0-194,20 0 97,0-20 97,0 18-194,0-18 97,0 21 0,0-21 0,0 20 0,0 0 0,0 1 65,0-21-65,0 19 32,0 1-32,0-20 0,0 19 0,0-19 0,0 20-65,0-20 65,-19 0 0,19 0 33,0 0-162,0 0 161,0 0-128,0 0 224,0 0-256,0 0 96,0 0 128,0 0-224,0-20 256,0 20-128,-19-19-128,19 19 32,-22-20 96,22 1 0,-19-2 32,19 1-64,-19 0 160,19-1-160,0 3-96,-20-2 192,20 0-192,0 0 192,0-1 64,0 21-320,0-18 224,0 18 0,0-20-192,0 20 320,0 0-320,0 0 128,0 0 64,0 0-128,0 20 384,0-2-352,0 23 224,0-21-32,0 18-64,0-17-224,0-1 352,20 0-320,-20 1 64,0-2 32,19-19 96,-19 0-128,19 0 96,3 0-160,-3 0 288,0-19-128,1-2-64,1 1-32,-1 0 64,-1-1 32,22 3-128,-22-22 128,0 20 96,1-1-128,1 3-160,-2 18 64,-19-20-96,20 20-289,-20 0-351,0-21-450,0 21-1344,0 0-3780</inkml:trace>
  <inkml:trace contextRef="#ctx0" brushRef="#br0" timeOffset="1882.1076">21885 3892 10473,'0'-19'129,"0"-2"223,0 21 1698,0 0-929,0 21-320,0-2 512,0 1-416,0 40-64,-19-21-33,19 41-159,0-20-161,-20-1-95,20 1 31,-19-1 0,19-19-63,-20 0-65,20-1-160,0-19-64,0 0-64,-21-20-32,21 20-320,0-20-321,21 0-800,-21 0-1314,20 0-3106</inkml:trace>
  <inkml:trace contextRef="#ctx0" brushRef="#br0" timeOffset="2207.1262">21964 4468 13132,'0'-20'-320,"22"-19"512,-22 19 448,19-20 225,1 20 160,-1-19-737,2 19-95,18-1 255,-20 21 33,3 0-65,-22 21 32,19-1 33,-19 0-129,0-1 0,0 21-287,-19 0 127,-22-1-96,22 1 32,-1-20 0,-20 0-320,20-20 32,1 0-481,-3 0-736,22 0-1154,0 0-2017</inkml:trace>
  <inkml:trace contextRef="#ctx0" brushRef="#br0" timeOffset="2783.1592">22244 4448 11979,'-20'-39'-128,"20"19"-64,0-20 1152,0 20 194,0 1 159,20-21-833,-1 19-352,22 2 225,-22 19 159,0 0-63,1 0 31,1 0-32,-2 19-63,-19 2-97,0-1-96,0 0 257,0-1-385,-19 1 192,-2-20-32,1 20 97,1-20-257,0 0-32,-3 0 0,3-20-64,19 20 96,0-20-224,0 1-225,0-1 225,19 20-64,-19-20 0,22 20 95,-3 0 162,0 0-130,1 20-31,1 19 192,-21 1-32,0 20 193,19-1-257,-19 1 64,-19-1-32,-2 1 0,1 0-64,1-21 160,0-19 160,-3-20 96,3 19-31,0-19 223,-1 0-256,20-19 97,-21-1-193,1 0 256,20 1-448,0-1 64,0-20 64,20 20-192,1 0-192,18 0 288,-20 20-833,22-19-640,-2 19-1025,-18 0-3588</inkml:trace>
  <inkml:trace contextRef="#ctx0" brushRef="#br0" timeOffset="3401.1945">22542 4627 11114,'0'0'128,"0"-20"801,0 20 705,0 0-353,19 0-96,1 0-512,-20-19-161,19 19 161,0 19-161,3-19-256,-22 0 257,0 20-321,0 0 96,0 0 129,-22-1-161,3 2-288,0-1 192,-1-1 192,1-19 289,-2 20 0,21-20-161,-20 0 97,20 20-353,0-20 160,20 0-224,1 0 289,-2 19-449,20-19 96,-20 0-128,3 0-353,17 0-704,-20-19-800,2 19-578,-21 0-3458</inkml:trace>
  <inkml:trace contextRef="#ctx0" brushRef="#br0" timeOffset="4179.239">22778 4249 12940,'0'-19'576,"0"19"2243,0-20-1185,0 20-802,22 0-127,16 0-128,3 0-129,-2 0 0,-20 0-63,22 0-97,-22 0-96,1 20 128,1-1-352,-21-19 193,0 21 63,0-1 160,-21-20-416,1 20 192,-18-20 97,16 19-257,3-19 160,0 0-224,-1 0 160,20 0-64,0 0 0,0 0-385,20 0 353,-1 20 257,22-20-417,-22 20 192,20-20 128,-18 20-192,-2 20 64,1-21 0,-20 1 160,0 0 0,0-20 192,0 20 289,-20-20 0,-20 20-33,20-20-287,1 0 31,-22 0-192,22 0-160,0 0-64,-1 0-256,-1 0-897,1 0-1730,1 0-2402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Intro. Number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heory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Arithmetic algorithms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</a:t>
            </a:r>
            <a:r>
              <a:rPr lang="en-US" dirty="0" err="1" smtClean="0"/>
              <a:t>bignums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Representing an n-bit integer  (e.g.  </a:t>
            </a:r>
            <a:r>
              <a:rPr lang="en-US" dirty="0"/>
              <a:t>n</a:t>
            </a:r>
            <a:r>
              <a:rPr lang="en-US" dirty="0" smtClean="0"/>
              <a:t>=2048) on a 64-bit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some processors have 128-bit registers (or more)</a:t>
            </a:r>
            <a:br>
              <a:rPr lang="en-US" dirty="0" smtClean="0"/>
            </a:br>
            <a:r>
              <a:rPr lang="en-US" dirty="0" smtClean="0"/>
              <a:t>	and support multiplication on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212836"/>
            <a:ext cx="1066800" cy="304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212836"/>
            <a:ext cx="1066800" cy="304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212836"/>
            <a:ext cx="1066800" cy="304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2212836"/>
            <a:ext cx="1066800" cy="304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0383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4076700" y="-339864"/>
            <a:ext cx="228600" cy="624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289863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n/32   blocks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400" y="2124968"/>
            <a:ext cx="64770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Arithmetic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Given:   two n-bit integers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 smtClean="0"/>
              <a:t>Addition and subtraction</a:t>
            </a:r>
            <a:r>
              <a:rPr lang="en-US" dirty="0" smtClean="0"/>
              <a:t>:     linear time     O(n)</a:t>
            </a:r>
          </a:p>
          <a:p>
            <a:pPr>
              <a:spcBef>
                <a:spcPts val="2376"/>
              </a:spcBef>
            </a:pPr>
            <a:r>
              <a:rPr lang="en-US" b="1" dirty="0" smtClean="0"/>
              <a:t>Multiplication</a:t>
            </a:r>
            <a:r>
              <a:rPr lang="en-US" dirty="0" smtClean="0"/>
              <a:t>:   naively  O(n</a:t>
            </a:r>
            <a:r>
              <a:rPr lang="en-US" baseline="30000" dirty="0" smtClean="0"/>
              <a:t>2</a:t>
            </a:r>
            <a:r>
              <a:rPr lang="en-US" dirty="0" smtClean="0"/>
              <a:t>).       </a:t>
            </a:r>
            <a:r>
              <a:rPr lang="en-US" dirty="0" err="1" smtClean="0"/>
              <a:t>Karatsuba</a:t>
            </a:r>
            <a:r>
              <a:rPr lang="en-US" dirty="0" smtClean="0"/>
              <a:t> </a:t>
            </a:r>
            <a:r>
              <a:rPr lang="en-US" sz="1600" dirty="0" smtClean="0"/>
              <a:t>(1960)</a:t>
            </a:r>
            <a:r>
              <a:rPr lang="en-US" dirty="0" smtClean="0"/>
              <a:t>:   O(n</a:t>
            </a:r>
            <a:r>
              <a:rPr lang="en-US" baseline="30000" dirty="0" smtClean="0"/>
              <a:t>1.585</a:t>
            </a:r>
            <a:r>
              <a:rPr lang="en-US" dirty="0" smtClean="0"/>
              <a:t>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Basic idea:     (2</a:t>
            </a:r>
            <a:r>
              <a:rPr lang="en-US" baseline="30000" dirty="0" smtClean="0"/>
              <a:t>b </a:t>
            </a:r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+ x</a:t>
            </a:r>
            <a:r>
              <a:rPr lang="en-US" baseline="-25000" dirty="0"/>
              <a:t>1</a:t>
            </a:r>
            <a:r>
              <a:rPr lang="en-US" dirty="0" smtClean="0"/>
              <a:t>) × (2</a:t>
            </a:r>
            <a:r>
              <a:rPr lang="en-US" baseline="30000" dirty="0" smtClean="0"/>
              <a:t>b </a:t>
            </a:r>
            <a:r>
              <a:rPr lang="en-US" dirty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+ y</a:t>
            </a:r>
            <a:r>
              <a:rPr lang="en-US" baseline="-25000" dirty="0"/>
              <a:t>1</a:t>
            </a:r>
            <a:r>
              <a:rPr lang="en-US" dirty="0" smtClean="0"/>
              <a:t>)   with  3 </a:t>
            </a:r>
            <a:r>
              <a:rPr lang="en-US" dirty="0" err="1" smtClean="0"/>
              <a:t>mults</a:t>
            </a:r>
            <a:r>
              <a:rPr lang="en-US" dirty="0" smtClean="0"/>
              <a:t>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Best (asymptotic) algorithm:      </a:t>
            </a:r>
            <a:r>
              <a:rPr lang="en-US" dirty="0"/>
              <a:t>about   O(</a:t>
            </a:r>
            <a:r>
              <a:rPr lang="en-US" dirty="0" err="1" smtClean="0"/>
              <a:t>n⋅log</a:t>
            </a:r>
            <a:r>
              <a:rPr lang="en-US" dirty="0" smtClean="0"/>
              <a:t> n)</a:t>
            </a:r>
            <a:r>
              <a:rPr lang="en-US" dirty="0"/>
              <a:t>. </a:t>
            </a:r>
            <a:endParaRPr lang="en-US" dirty="0" smtClean="0"/>
          </a:p>
          <a:p>
            <a:pPr>
              <a:spcBef>
                <a:spcPts val="2976"/>
              </a:spcBef>
            </a:pPr>
            <a:r>
              <a:rPr lang="en-US" b="1" dirty="0" smtClean="0"/>
              <a:t>Division with remainder</a:t>
            </a:r>
            <a:r>
              <a:rPr lang="en-US" dirty="0" smtClean="0"/>
              <a:t>:  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42960" y="1386720"/>
              <a:ext cx="465120" cy="90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1080" y="1378080"/>
                <a:ext cx="490320" cy="9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18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Finite cyclic group  G    (for example  G =       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   given   g in G   and   x   compute    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  <a:r>
              <a:rPr lang="en-US" dirty="0" smtClean="0"/>
              <a:t>:   suppose  x = 53 = (110101)</a:t>
            </a:r>
            <a:r>
              <a:rPr lang="en-US" baseline="-25000" dirty="0" smtClean="0"/>
              <a:t>2 </a:t>
            </a:r>
            <a:r>
              <a:rPr lang="en-US" dirty="0" smtClean="0"/>
              <a:t>= 32+16+4+1</a:t>
            </a:r>
            <a:endParaRPr lang="en-US" dirty="0"/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Then:    g</a:t>
            </a:r>
            <a:r>
              <a:rPr lang="en-US" sz="3200" baseline="30000" dirty="0" smtClean="0"/>
              <a:t>53</a:t>
            </a:r>
            <a:r>
              <a:rPr lang="en-US" dirty="0" smtClean="0"/>
              <a:t> = g</a:t>
            </a:r>
            <a:r>
              <a:rPr lang="en-US" sz="3200" baseline="30000" dirty="0" smtClean="0"/>
              <a:t>32+16+4+1</a:t>
            </a:r>
            <a:r>
              <a:rPr lang="en-US" sz="3200" dirty="0" smtClean="0"/>
              <a:t> </a:t>
            </a:r>
            <a:r>
              <a:rPr lang="en-US" dirty="0" smtClean="0"/>
              <a:t>= g</a:t>
            </a:r>
            <a:r>
              <a:rPr lang="en-US" sz="3200" baseline="30000" dirty="0" smtClean="0"/>
              <a:t>32</a:t>
            </a:r>
            <a:r>
              <a:rPr lang="en-US" dirty="0"/>
              <a:t>⋅</a:t>
            </a:r>
            <a:r>
              <a:rPr lang="en-US" dirty="0" smtClean="0"/>
              <a:t>g</a:t>
            </a:r>
            <a:r>
              <a:rPr lang="en-US" sz="3200" baseline="30000" dirty="0" smtClean="0"/>
              <a:t>16</a:t>
            </a:r>
            <a:r>
              <a:rPr lang="en-US" dirty="0"/>
              <a:t>⋅</a:t>
            </a:r>
            <a:r>
              <a:rPr lang="en-US" dirty="0" smtClean="0"/>
              <a:t>g</a:t>
            </a:r>
            <a:r>
              <a:rPr lang="en-US" sz="3200" baseline="30000" dirty="0" smtClean="0"/>
              <a:t>4</a:t>
            </a:r>
            <a:r>
              <a:rPr lang="en-US" dirty="0"/>
              <a:t>⋅g</a:t>
            </a:r>
            <a:r>
              <a:rPr lang="en-US" sz="3200" baseline="30000" dirty="0" smtClean="0"/>
              <a:t>1</a:t>
            </a:r>
            <a:endParaRPr lang="en-US" sz="32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23270"/>
            <a:ext cx="329938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4324350"/>
            <a:ext cx="596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</a:rPr>
              <a:t> ⟶ 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16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32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              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53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84688" y="3983236"/>
            <a:ext cx="5255106" cy="595236"/>
            <a:chOff x="1584688" y="3983236"/>
            <a:chExt cx="5255106" cy="595236"/>
          </a:xfrm>
        </p:grpSpPr>
        <p:grpSp>
          <p:nvGrpSpPr>
            <p:cNvPr id="11" name="Group 10"/>
            <p:cNvGrpSpPr/>
            <p:nvPr/>
          </p:nvGrpSpPr>
          <p:grpSpPr>
            <a:xfrm>
              <a:off x="1584688" y="3983236"/>
              <a:ext cx="5255106" cy="467086"/>
              <a:chOff x="1584688" y="3983236"/>
              <a:chExt cx="5255106" cy="467086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1584688" y="3983236"/>
                <a:ext cx="5255106" cy="467086"/>
              </a:xfrm>
              <a:custGeom>
                <a:avLst/>
                <a:gdLst>
                  <a:gd name="connsiteX0" fmla="*/ 0 w 5255106"/>
                  <a:gd name="connsiteY0" fmla="*/ 467086 h 467086"/>
                  <a:gd name="connsiteX1" fmla="*/ 535998 w 5255106"/>
                  <a:gd name="connsiteY1" fmla="*/ 175834 h 467086"/>
                  <a:gd name="connsiteX2" fmla="*/ 2598423 w 5255106"/>
                  <a:gd name="connsiteY2" fmla="*/ 1083 h 467086"/>
                  <a:gd name="connsiteX3" fmla="*/ 4462762 w 5255106"/>
                  <a:gd name="connsiteY3" fmla="*/ 105934 h 467086"/>
                  <a:gd name="connsiteX4" fmla="*/ 5115280 w 5255106"/>
                  <a:gd name="connsiteY4" fmla="*/ 187484 h 467086"/>
                  <a:gd name="connsiteX5" fmla="*/ 5255106 w 5255106"/>
                  <a:gd name="connsiteY5" fmla="*/ 397185 h 46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106" h="467086">
                    <a:moveTo>
                      <a:pt x="0" y="467086"/>
                    </a:moveTo>
                    <a:cubicBezTo>
                      <a:pt x="51464" y="360293"/>
                      <a:pt x="102928" y="253501"/>
                      <a:pt x="535998" y="175834"/>
                    </a:cubicBezTo>
                    <a:cubicBezTo>
                      <a:pt x="969068" y="98167"/>
                      <a:pt x="1943962" y="12733"/>
                      <a:pt x="2598423" y="1083"/>
                    </a:cubicBezTo>
                    <a:cubicBezTo>
                      <a:pt x="3252884" y="-10567"/>
                      <a:pt x="4043286" y="74867"/>
                      <a:pt x="4462762" y="105934"/>
                    </a:cubicBezTo>
                    <a:cubicBezTo>
                      <a:pt x="4882238" y="137001"/>
                      <a:pt x="4983223" y="138942"/>
                      <a:pt x="5115280" y="187484"/>
                    </a:cubicBezTo>
                    <a:cubicBezTo>
                      <a:pt x="5247337" y="236026"/>
                      <a:pt x="5255106" y="397185"/>
                      <a:pt x="5255106" y="39718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006247" y="4111797"/>
                <a:ext cx="3694472" cy="315225"/>
              </a:xfrm>
              <a:custGeom>
                <a:avLst/>
                <a:gdLst>
                  <a:gd name="connsiteX0" fmla="*/ 0 w 3694472"/>
                  <a:gd name="connsiteY0" fmla="*/ 187074 h 315225"/>
                  <a:gd name="connsiteX1" fmla="*/ 326259 w 3694472"/>
                  <a:gd name="connsiteY1" fmla="*/ 58923 h 315225"/>
                  <a:gd name="connsiteX2" fmla="*/ 1806078 w 3694472"/>
                  <a:gd name="connsiteY2" fmla="*/ 673 h 315225"/>
                  <a:gd name="connsiteX3" fmla="*/ 3460679 w 3694472"/>
                  <a:gd name="connsiteY3" fmla="*/ 93873 h 315225"/>
                  <a:gd name="connsiteX4" fmla="*/ 3682069 w 3694472"/>
                  <a:gd name="connsiteY4" fmla="*/ 315225 h 31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472" h="315225">
                    <a:moveTo>
                      <a:pt x="0" y="187074"/>
                    </a:moveTo>
                    <a:cubicBezTo>
                      <a:pt x="12623" y="138532"/>
                      <a:pt x="25246" y="89990"/>
                      <a:pt x="326259" y="58923"/>
                    </a:cubicBezTo>
                    <a:cubicBezTo>
                      <a:pt x="627272" y="27856"/>
                      <a:pt x="1283675" y="-5152"/>
                      <a:pt x="1806078" y="673"/>
                    </a:cubicBezTo>
                    <a:cubicBezTo>
                      <a:pt x="2328481" y="6498"/>
                      <a:pt x="3148014" y="41448"/>
                      <a:pt x="3460679" y="93873"/>
                    </a:cubicBezTo>
                    <a:cubicBezTo>
                      <a:pt x="3773344" y="146298"/>
                      <a:pt x="3682069" y="315225"/>
                      <a:pt x="3682069" y="31522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90935" y="4199018"/>
                <a:ext cx="2050773" cy="251304"/>
              </a:xfrm>
              <a:custGeom>
                <a:avLst/>
                <a:gdLst>
                  <a:gd name="connsiteX0" fmla="*/ 0 w 2050773"/>
                  <a:gd name="connsiteY0" fmla="*/ 158103 h 251304"/>
                  <a:gd name="connsiteX1" fmla="*/ 326259 w 2050773"/>
                  <a:gd name="connsiteY1" fmla="*/ 18302 h 251304"/>
                  <a:gd name="connsiteX2" fmla="*/ 1025386 w 2050773"/>
                  <a:gd name="connsiteY2" fmla="*/ 6652 h 251304"/>
                  <a:gd name="connsiteX3" fmla="*/ 1759470 w 2050773"/>
                  <a:gd name="connsiteY3" fmla="*/ 64903 h 251304"/>
                  <a:gd name="connsiteX4" fmla="*/ 2050773 w 2050773"/>
                  <a:gd name="connsiteY4" fmla="*/ 251304 h 25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773" h="251304">
                    <a:moveTo>
                      <a:pt x="0" y="158103"/>
                    </a:moveTo>
                    <a:cubicBezTo>
                      <a:pt x="77680" y="100823"/>
                      <a:pt x="155361" y="43544"/>
                      <a:pt x="326259" y="18302"/>
                    </a:cubicBezTo>
                    <a:cubicBezTo>
                      <a:pt x="497157" y="-6940"/>
                      <a:pt x="786518" y="-1115"/>
                      <a:pt x="1025386" y="6652"/>
                    </a:cubicBezTo>
                    <a:cubicBezTo>
                      <a:pt x="1264254" y="14419"/>
                      <a:pt x="1588572" y="24128"/>
                      <a:pt x="1759470" y="64903"/>
                    </a:cubicBezTo>
                    <a:cubicBezTo>
                      <a:pt x="1930368" y="105678"/>
                      <a:pt x="2050773" y="251304"/>
                      <a:pt x="2050773" y="251304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814407" y="4332077"/>
              <a:ext cx="838953" cy="246395"/>
            </a:xfrm>
            <a:custGeom>
              <a:avLst/>
              <a:gdLst>
                <a:gd name="connsiteX0" fmla="*/ 0 w 838953"/>
                <a:gd name="connsiteY0" fmla="*/ 106595 h 246395"/>
                <a:gd name="connsiteX1" fmla="*/ 163130 w 838953"/>
                <a:gd name="connsiteY1" fmla="*/ 36694 h 246395"/>
                <a:gd name="connsiteX2" fmla="*/ 501041 w 838953"/>
                <a:gd name="connsiteY2" fmla="*/ 13394 h 246395"/>
                <a:gd name="connsiteX3" fmla="*/ 838953 w 838953"/>
                <a:gd name="connsiteY3" fmla="*/ 246395 h 2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953" h="246395">
                  <a:moveTo>
                    <a:pt x="0" y="106595"/>
                  </a:moveTo>
                  <a:cubicBezTo>
                    <a:pt x="39811" y="79411"/>
                    <a:pt x="79623" y="52227"/>
                    <a:pt x="163130" y="36694"/>
                  </a:cubicBezTo>
                  <a:cubicBezTo>
                    <a:pt x="246637" y="21161"/>
                    <a:pt x="388404" y="-21556"/>
                    <a:pt x="501041" y="13394"/>
                  </a:cubicBezTo>
                  <a:cubicBezTo>
                    <a:pt x="613678" y="48344"/>
                    <a:pt x="838953" y="246395"/>
                    <a:pt x="838953" y="246395"/>
                  </a:cubicBezTo>
                </a:path>
              </a:pathLst>
            </a:cu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3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repeated squaring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  g in G     and   x&gt;0      ;      </a:t>
            </a:r>
            <a:r>
              <a:rPr lang="en-US" b="1" dirty="0"/>
              <a:t>O</a:t>
            </a:r>
            <a:r>
              <a:rPr lang="en-US" b="1" dirty="0" smtClean="0"/>
              <a:t>utput</a:t>
            </a:r>
            <a:r>
              <a:rPr lang="en-US" dirty="0" smtClean="0"/>
              <a:t>: 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baseline="30000" dirty="0" smtClean="0"/>
          </a:p>
          <a:p>
            <a:pPr marL="0" indent="0">
              <a:spcBef>
                <a:spcPts val="2976"/>
              </a:spcBef>
              <a:buNone/>
            </a:pPr>
            <a:r>
              <a:rPr lang="en-US" sz="2800" baseline="30000" dirty="0" smtClean="0"/>
              <a:t>	</a:t>
            </a:r>
            <a:r>
              <a:rPr lang="en-US" dirty="0" smtClean="0"/>
              <a:t>write    x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x</a:t>
            </a:r>
            <a:r>
              <a:rPr lang="en-US" baseline="-25000" dirty="0" smtClean="0"/>
              <a:t>n-1</a:t>
            </a:r>
            <a:r>
              <a:rPr lang="en-US" dirty="0" smtClean="0"/>
              <a:t> …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y ⟵ g    </a:t>
            </a:r>
            <a:r>
              <a:rPr lang="en-US" dirty="0"/>
              <a:t>,  </a:t>
            </a:r>
            <a:r>
              <a:rPr lang="en-US" dirty="0" smtClean="0"/>
              <a:t>  z ⟵ 1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n do:</a:t>
            </a:r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if  (x[</a:t>
            </a:r>
            <a:r>
              <a:rPr lang="en-US" dirty="0" err="1" smtClean="0"/>
              <a:t>i</a:t>
            </a:r>
            <a:r>
              <a:rPr lang="en-US" dirty="0" smtClean="0"/>
              <a:t>] == 1):      z ⟵ </a:t>
            </a:r>
            <a:r>
              <a:rPr lang="en-US" dirty="0" err="1" smtClean="0"/>
              <a:t>z⋅y</a:t>
            </a:r>
            <a:endParaRPr lang="en-US" dirty="0" smtClean="0"/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⟵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output  z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2343150"/>
            <a:ext cx="4191000" cy="2438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1026676"/>
            <a:ext cx="1963147" cy="378565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e</a:t>
            </a:r>
            <a:r>
              <a:rPr lang="en-US" sz="2400" u="sng" dirty="0" smtClean="0"/>
              <a:t>xample:   g</a:t>
            </a:r>
            <a:r>
              <a:rPr lang="en-US" sz="3200" u="sng" baseline="30000" dirty="0" smtClean="0"/>
              <a:t>53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    </a:t>
            </a:r>
            <a:r>
              <a:rPr lang="en-US" sz="3200" u="sng" dirty="0" smtClean="0"/>
              <a:t>y</a:t>
            </a:r>
            <a:r>
              <a:rPr lang="en-US" sz="3200" dirty="0" smtClean="0"/>
              <a:t>       </a:t>
            </a:r>
            <a:r>
              <a:rPr lang="en-US" sz="3200" u="sng" dirty="0" smtClean="0"/>
              <a:t>z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    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        g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8            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5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16          </a:t>
            </a:r>
            <a:r>
              <a:rPr lang="en-US" sz="2400" dirty="0" smtClean="0"/>
              <a:t>g</a:t>
            </a:r>
            <a:r>
              <a:rPr lang="en-US" sz="2400" baseline="30000" dirty="0"/>
              <a:t>5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      g</a:t>
            </a:r>
            <a:r>
              <a:rPr lang="en-US" sz="2400" baseline="30000" dirty="0" smtClean="0"/>
              <a:t>21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53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1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 n-bit int.  </a:t>
            </a:r>
            <a:r>
              <a:rPr lang="en-US" dirty="0"/>
              <a:t>N</a:t>
            </a:r>
            <a:r>
              <a:rPr lang="en-US" dirty="0" smtClean="0"/>
              <a:t>: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/>
              <a:t>Addition and </a:t>
            </a:r>
            <a:r>
              <a:rPr lang="en-US" b="1" dirty="0" smtClean="0"/>
              <a:t>subtraction in Z</a:t>
            </a:r>
            <a:r>
              <a:rPr lang="en-US" b="1" baseline="-25000" dirty="0"/>
              <a:t>N</a:t>
            </a:r>
            <a:r>
              <a:rPr lang="en-US" dirty="0" smtClean="0"/>
              <a:t>:     </a:t>
            </a:r>
            <a:r>
              <a:rPr lang="en-US" dirty="0"/>
              <a:t>linear time     </a:t>
            </a:r>
            <a:r>
              <a:rPr lang="en-US" dirty="0" smtClean="0"/>
              <a:t>T</a:t>
            </a:r>
            <a:r>
              <a:rPr lang="en-US" sz="3200" baseline="-25000" dirty="0" smtClean="0"/>
              <a:t>+</a:t>
            </a:r>
            <a:r>
              <a:rPr lang="en-US" dirty="0" smtClean="0"/>
              <a:t> = O</a:t>
            </a:r>
            <a:r>
              <a:rPr lang="en-US" dirty="0"/>
              <a:t>(n)</a:t>
            </a:r>
          </a:p>
          <a:p>
            <a:pPr>
              <a:spcBef>
                <a:spcPts val="2376"/>
              </a:spcBef>
            </a:pPr>
            <a:r>
              <a:rPr lang="en-US" b="1" dirty="0" smtClean="0"/>
              <a:t>Modular multiplication in Z</a:t>
            </a:r>
            <a:r>
              <a:rPr lang="en-US" b="1" baseline="-25000" dirty="0"/>
              <a:t>N</a:t>
            </a:r>
            <a:r>
              <a:rPr lang="en-US" dirty="0" smtClean="0"/>
              <a:t>:   </a:t>
            </a:r>
            <a:r>
              <a:rPr lang="en-US" dirty="0"/>
              <a:t>naively  </a:t>
            </a:r>
            <a:r>
              <a:rPr lang="en-US" dirty="0" smtClean="0"/>
              <a:t> T</a:t>
            </a:r>
            <a:r>
              <a:rPr lang="en-US" sz="3200" baseline="-25000" dirty="0" smtClean="0"/>
              <a:t>×</a:t>
            </a:r>
            <a:r>
              <a:rPr lang="en-US" dirty="0" smtClean="0"/>
              <a:t>  = 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>
              <a:spcBef>
                <a:spcPts val="2376"/>
              </a:spcBef>
            </a:pPr>
            <a:r>
              <a:rPr lang="en-US" b="1" dirty="0" smtClean="0"/>
              <a:t>Modular exponentiation in Z</a:t>
            </a:r>
            <a:r>
              <a:rPr lang="en-US" b="1" baseline="-25000" dirty="0"/>
              <a:t>N</a:t>
            </a:r>
            <a:r>
              <a:rPr lang="en-US" b="1" dirty="0" smtClean="0"/>
              <a:t>  ( </a:t>
            </a:r>
            <a:r>
              <a:rPr lang="en-US" b="1" dirty="0" err="1" smtClean="0"/>
              <a:t>g</a:t>
            </a:r>
            <a:r>
              <a:rPr lang="en-US" sz="3200" b="1" baseline="30000" dirty="0" err="1" smtClean="0"/>
              <a:t>x</a:t>
            </a:r>
            <a:r>
              <a:rPr lang="en-US" b="1" dirty="0" smtClean="0"/>
              <a:t> )</a:t>
            </a:r>
            <a:r>
              <a:rPr lang="en-US" dirty="0" smtClean="0"/>
              <a:t>:   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O</a:t>
            </a:r>
            <a:r>
              <a:rPr lang="en-US" sz="3200" dirty="0"/>
              <a:t>(</a:t>
            </a:r>
            <a:r>
              <a:rPr lang="en-US" dirty="0"/>
              <a:t> (log x)</a:t>
            </a:r>
            <a:r>
              <a:rPr lang="en-US" dirty="0" smtClean="0"/>
              <a:t>⋅</a:t>
            </a:r>
            <a:r>
              <a:rPr lang="en-US" dirty="0"/>
              <a:t>T</a:t>
            </a:r>
            <a:r>
              <a:rPr lang="en-US" sz="3200" baseline="-25000" dirty="0"/>
              <a:t>×</a:t>
            </a:r>
            <a:r>
              <a:rPr lang="en-US" sz="3200" dirty="0" smtClean="0"/>
              <a:t>)</a:t>
            </a:r>
            <a:r>
              <a:rPr lang="en-US" dirty="0" smtClean="0"/>
              <a:t>    ≤   O</a:t>
            </a:r>
            <a:r>
              <a:rPr lang="en-US" sz="3200" dirty="0" smtClean="0"/>
              <a:t>(</a:t>
            </a:r>
            <a:r>
              <a:rPr lang="en-US" dirty="0"/>
              <a:t> </a:t>
            </a:r>
            <a:r>
              <a:rPr lang="en-US" dirty="0" smtClean="0"/>
              <a:t>(log x)⋅n</a:t>
            </a:r>
            <a:r>
              <a:rPr lang="en-US" baseline="30000" dirty="0" smtClean="0"/>
              <a:t>2</a:t>
            </a:r>
            <a:r>
              <a:rPr lang="en-US" sz="3200" dirty="0" smtClean="0"/>
              <a:t>)</a:t>
            </a:r>
            <a:r>
              <a:rPr lang="en-US" dirty="0" smtClean="0"/>
              <a:t>    ≤    O(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2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9506</TotalTime>
  <Words>237</Words>
  <Application>Microsoft Macintosh PowerPoint</Application>
  <PresentationFormat>On-screen Show (16:9)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Arithmetic algorithms</vt:lpstr>
      <vt:lpstr>Representing bignums</vt:lpstr>
      <vt:lpstr>Arithmetic</vt:lpstr>
      <vt:lpstr>Exponentiation</vt:lpstr>
      <vt:lpstr>The repeated squaring alg.</vt:lpstr>
      <vt:lpstr>Running times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713</cp:revision>
  <cp:lastPrinted>2012-03-08T00:31:18Z</cp:lastPrinted>
  <dcterms:created xsi:type="dcterms:W3CDTF">2010-11-06T18:36:35Z</dcterms:created>
  <dcterms:modified xsi:type="dcterms:W3CDTF">2012-04-12T08:04:46Z</dcterms:modified>
</cp:coreProperties>
</file>