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4"/>
  </p:notesMasterIdLst>
  <p:handoutMasterIdLst>
    <p:handoutMasterId r:id="rId15"/>
  </p:handoutMasterIdLst>
  <p:sldIdLst>
    <p:sldId id="388" r:id="rId4"/>
    <p:sldId id="436" r:id="rId5"/>
    <p:sldId id="390" r:id="rId6"/>
    <p:sldId id="439" r:id="rId7"/>
    <p:sldId id="427" r:id="rId8"/>
    <p:sldId id="437" r:id="rId9"/>
    <p:sldId id="426" r:id="rId10"/>
    <p:sldId id="438" r:id="rId11"/>
    <p:sldId id="440" r:id="rId12"/>
    <p:sldId id="389" r:id="rId13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123" d="100"/>
          <a:sy n="123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05T06:12:29.04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23118 12175 8423,'0'0'2018,"0"-20"-512,0 20-481,19 0-224,-19 0 63,0 0 1,0 0-64,0 0-96,0 0-33,0 0-63,0-20-289,0 20-64,0 0 129,-19 0-385,19 0 256,0 0-256,-22 0 256,22 0-288,-19 0 288,19 0-352,-20-19 224,1 19 129,-2 0-129,1 0 96,20 0-224,-19 0 160,0 0 225,-3 0-193,3 0-128,0 0 64,-1 0 32,-1 0 96,1 0-160,1 0-32,0 0-128,-3 0 289,3 0-193,0 0-128,-1 0 288,20 0-320,-21 0-33,2 0 546,-1 0-385,1 0 96,19 0-128,-22 0-96,3 0 160,19 0 96,-19 0-128,19 19-96,-20-19 128,20 0 0,-19 20 128,-2-20-288,21 0 160,-20 0 0,20 0-32,0 0 32,-19 0 160,-1 0-288,-1 20 96,21 0 128,-19-20-192,-1 0 96,1 0-32,19 19 32,-21-19 160,21 0-320,-20 0 320,20 0-320,0 21 128,-19-21 32,19 0 129,0 0-161,-19 19 32,19-19-161,-22 21 129,22-21 32,0 0-32,-19 19 193,19-19-193,-19 20-96,19-20 96,-20 20 32,20-20 32,-21 20 64,21-20-256,0 0 128,-20 0 32,20 20 0,0-20 192,-19 0-192,19 20-256,0-20 448,-19 0-384,19 19 352,0-19-352,-22 0 352,22 20-384,0-20 384,-19 0-352,19 20 160,0-20 96,-19 0 64,19 20-320,-20-20 160,20 20 64,-21 0-32,21-20 0,0 19 0,0-19-32,0 0 32,-19 20-32,19-20 0,0 20 96,0-20-96,-20 20 160,20 0-288,0-20 128,0 20 32,0-20 0,0 19 0,-19 2-64,19-21 32,0 19 32,0 1 32,0 0-64,0-20 193,0 20-322,0-1 194,0 2 63,0-1-192,0-20 64,0 19 0,0 1 64,0-20 96,0 20-288,0 0 256,0 0-64,0-20-224,0 20 352,0 0-288,19-20 96,-19 19 0,0 1 0,0-20 0,20 0 96,-20 20-160,19-20 256,-19 0-320,21 20 224,-21-20-32,20 20-32,-20 0-32,19-20-32,0 19-96,-19-19 128,22 0 32,-3 20 0,-19-20 96,19 21-256,1-21 128,-20 19 192,21-19-320,-1 20 128,-1-20 0,0 20 160,-19-20-288,22 0 128,-3 0 0,0 0 128,1 0-192,1 0 64,18 0 128,-20 0-192,2 0 224,-1 0-256,-1 0 160,1 0-64,1 0 32,-2 19 128,1-19-288,-1 0 160,0 0-32,3 0 0,-3 0 32,1 0-32,-1 0 0,2 0 129,-1 0-226,18 0 97,-16 0 65,-3 0-65,20 0 0,-18 0 32,18 21-64,-20-21 64,3 0 32,16 0-64,-18 0 0,1 0 0,18 0 32,-20-21 128,22 21-256,-22 0 256,1 0-288,20-19 128,-20 19 32,-1 0 0,0 0-32,3 0 32,-3 0-32,1-20 32,-1 20 32,2 0 96,-1-20-192,-1 1 64,0 19-128,3-21 96,-3 21 0,-19-20 0,19 20 0,22-19 192,-21 19-352,-1-20 160,0 20 32,3-20-32,-3 20 128,0-20-256,1 20 288,1-20-320,-2 0 192,1 20-64,-1-19 64,3-1 0,-22 20-64,19-20 32,-19 0 0,19 0 0,-19 0 32,20 0 0,1 1-64,-21 19 32,0-20 160,19-1-288,-19 2 96,0-1 32,0 0 32,0 0 0,0 1-32,0-2 128,0 2-96,0-1-96,0 0 0,0 0 128,-19 0-160,19 20 96,0-20 0,-21 1 32,21-1-32,-20 0 160,1 0-288,19 0 160,-19 0-32,19 1 64,-22 19-32,3-20 128,-1 0-320,20 20 192,-19-20 129,19 0-354,-21 20 225,1-20-64,1 1 64,0 19 0,-3-21 97,3 21-258,0-19 161,-1-2-96,-1 2 225,1 19-322,1-20 161,0 0 161,-22 20-161,22-20-129,-1 20 97,-20-19 193,-21-2-290,3 2 97,-2 19 96,22 0 97,-3-20-129,2 20 0,18 0-385,1 0 642,1 0-578,19 0-608,0 0-928,0 20-802,0-20-2466</inkml:trace>
  <inkml:trace contextRef="#ctx0" brushRef="#br0" timeOffset="886.0507">22699 11560 5925,'0'0'4548,"0"0"-2434,0-21 1250,21 21-1090,-1 0-865,-1-19-192,22 19-320,17 0-32,2 0-192,0-20 127,-21 20-287,21 0-321,-19-20-32,17 20-64,-18 0-64,-20-20-128,-1 20-192,0 0-96,-19 0-577,0 0 32,-19 0-385,0 20-767,-1-20-482,-20 20-1216,1 0-2948</inkml:trace>
  <inkml:trace contextRef="#ctx0" brushRef="#br0" timeOffset="1092.0625">22819 11619 11050,'-41'20'1698,"41"-20"1825,22 0-1249,-3 0-672,20 0-481,2-20-449,19 20 65,-22-20-193,22 20-95,-21-20-193,2 20-32,-2 0-192,-18-19-224,18 19-224,-39 0-321,19 0-256,-19 0-480,0 0-353,0 0-1729,-19 0-2819</inkml:trace>
  <inkml:trace contextRef="#ctx0" brushRef="#br0" timeOffset="1406.0804">23176 11281 10537,'-20'-20'929,"20"1"2242,0 19-704,0 0-1122,0 19-288,-19 1-96,19 20-128,0 0-1,-19 19-63,-3-19-288,3 20 223,-1-1-255,1-19-193,19-1 224,-21 1-448,1-20 97,20 0-65,0 0-32,0 0 64,0-20-449,0 0-383,0 0-417,20 0-801,1 0-1377,-2-20-6278</inkml:trace>
  <inkml:trace contextRef="#ctx0" brushRef="#br0" timeOffset="1817.104">23433 11619 12876,'0'-20'1729,"0"0"-832,0 1 1249,0-2-736,0-18-450,22 19-319,-3-19-160,20-2 127,2 21-320,-3 1 193,3-1-161,-2 20-96,1 0 1,-20 0 31,-1 20-320,3 19 160,-22 2-64,0-2-128,-41 20 64,21-19 0,-40 0 256,22-1-352,-3-18 416,2-21-224,-2 0 256,22 0-63,-22-21-65,22-18-224,0-1-96,19 0-385,0 21-800,19-21-1474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4/12/12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   y1=y0</a:t>
            </a:r>
            <a:r>
              <a:rPr lang="en-US" baseline="0" dirty="0" smtClean="0"/>
              <a:t> ?    Explain that then x1=x0.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4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particular, taking square roots and cube</a:t>
            </a:r>
            <a:r>
              <a:rPr lang="en-US" baseline="0" dirty="0" smtClean="0"/>
              <a:t> roots is believed to be hard.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4/12/12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Intro. Number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heory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Intractable problems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50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composite N and   x in Z</a:t>
            </a:r>
            <a:r>
              <a:rPr lang="en-US" baseline="-25000" dirty="0" smtClean="0"/>
              <a:t>N </a:t>
            </a:r>
            <a:r>
              <a:rPr lang="en-US" dirty="0"/>
              <a:t> </a:t>
            </a:r>
            <a:r>
              <a:rPr lang="en-US" dirty="0" smtClean="0"/>
              <a:t>  find   x</a:t>
            </a:r>
            <a:r>
              <a:rPr lang="en-US" baseline="30000" dirty="0" smtClean="0"/>
              <a:t>-1</a:t>
            </a:r>
            <a:r>
              <a:rPr lang="en-US" dirty="0" smtClean="0"/>
              <a:t>   </a:t>
            </a:r>
            <a:r>
              <a:rPr lang="en-US" dirty="0"/>
              <a:t>in Z</a:t>
            </a:r>
            <a:r>
              <a:rPr lang="en-US" baseline="-25000" dirty="0"/>
              <a:t>N </a:t>
            </a:r>
            <a:endParaRPr lang="en-US" baseline="-25000" dirty="0" smtClean="0"/>
          </a:p>
          <a:p>
            <a:endParaRPr lang="en-US" dirty="0"/>
          </a:p>
          <a:p>
            <a:pPr>
              <a:lnSpc>
                <a:spcPct val="150000"/>
              </a:lnSpc>
              <a:spcBef>
                <a:spcPts val="576"/>
              </a:spcBef>
            </a:pPr>
            <a:r>
              <a:rPr lang="en-US" dirty="0" smtClean="0"/>
              <a:t>Given prime p </a:t>
            </a:r>
            <a:r>
              <a:rPr lang="en-US" dirty="0"/>
              <a:t> </a:t>
            </a:r>
            <a:r>
              <a:rPr lang="en-US" dirty="0" smtClean="0"/>
              <a:t>and polynomial  f(x)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[x]  </a:t>
            </a:r>
            <a:br>
              <a:rPr lang="en-US" dirty="0" smtClean="0"/>
            </a:br>
            <a:r>
              <a:rPr lang="en-US" dirty="0" smtClean="0"/>
              <a:t>	find  x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  </a:t>
            </a:r>
            <a:r>
              <a:rPr lang="en-US" dirty="0" err="1" smtClean="0"/>
              <a:t>s.t.</a:t>
            </a:r>
            <a:r>
              <a:rPr lang="en-US" dirty="0" smtClean="0"/>
              <a:t>   f(x) = 0  in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 </a:t>
            </a:r>
            <a:r>
              <a:rPr lang="en-US" dirty="0" smtClean="0"/>
              <a:t>     (if one exists)</a:t>
            </a:r>
          </a:p>
          <a:p>
            <a:pPr marL="0" indent="0">
              <a:lnSpc>
                <a:spcPct val="150000"/>
              </a:lnSpc>
              <a:spcBef>
                <a:spcPts val="576"/>
              </a:spcBef>
              <a:buNone/>
            </a:pPr>
            <a:r>
              <a:rPr lang="en-US" dirty="0"/>
              <a:t>	R</a:t>
            </a:r>
            <a:r>
              <a:rPr lang="en-US" dirty="0" smtClean="0"/>
              <a:t>unning time is linear in </a:t>
            </a:r>
            <a:r>
              <a:rPr lang="en-US" dirty="0" err="1" smtClean="0"/>
              <a:t>deg</a:t>
            </a:r>
            <a:r>
              <a:rPr lang="en-US" dirty="0" smtClean="0"/>
              <a:t>(f) .</a:t>
            </a:r>
          </a:p>
          <a:p>
            <a:pPr marL="0" indent="0">
              <a:lnSpc>
                <a:spcPct val="150000"/>
              </a:lnSpc>
              <a:spcBef>
                <a:spcPts val="3600"/>
              </a:spcBef>
              <a:buNone/>
            </a:pPr>
            <a:r>
              <a:rPr lang="en-US" dirty="0" smtClean="0"/>
              <a:t>…  but many problems are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0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Intractable problems with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prime p&gt;2  and  g in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 of order  q.         </a:t>
            </a:r>
          </a:p>
          <a:p>
            <a:pPr marL="0" indent="0">
              <a:spcBef>
                <a:spcPts val="1968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Consider the function:      </a:t>
            </a:r>
            <a:r>
              <a:rPr lang="en-US" b="1" dirty="0" smtClean="0">
                <a:solidFill>
                  <a:srgbClr val="FF0000"/>
                </a:solidFill>
              </a:rPr>
              <a:t>x  ⟼   </a:t>
            </a:r>
            <a:r>
              <a:rPr lang="en-US" b="1" dirty="0" err="1" smtClean="0">
                <a:solidFill>
                  <a:srgbClr val="FF0000"/>
                </a:solidFill>
              </a:rPr>
              <a:t>g</a:t>
            </a:r>
            <a:r>
              <a:rPr lang="en-US" sz="3200" b="1" baseline="30000" dirty="0" err="1" smtClean="0">
                <a:solidFill>
                  <a:srgbClr val="FF0000"/>
                </a:solidFill>
              </a:rPr>
              <a:t>x</a:t>
            </a:r>
            <a:r>
              <a:rPr lang="en-US" b="1" baseline="30000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  in  </a:t>
            </a:r>
            <a:r>
              <a:rPr lang="en-US" b="1" dirty="0" err="1" smtClean="0">
                <a:solidFill>
                  <a:srgbClr val="FF0000"/>
                </a:solidFill>
              </a:rPr>
              <a:t>Z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p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968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Now, consider the inverse function:</a:t>
            </a:r>
            <a:endParaRPr lang="en-US" dirty="0"/>
          </a:p>
          <a:p>
            <a:pPr marL="0" indent="0">
              <a:spcBef>
                <a:spcPts val="1968"/>
              </a:spcBef>
              <a:buNone/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Dlog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 (</a:t>
            </a:r>
            <a:r>
              <a:rPr lang="en-US" b="1" dirty="0" err="1" smtClean="0">
                <a:solidFill>
                  <a:srgbClr val="FF0000"/>
                </a:solidFill>
              </a:rPr>
              <a:t>g</a:t>
            </a:r>
            <a:r>
              <a:rPr lang="en-US" sz="3200" b="1" baseline="30000" dirty="0" err="1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)  =  x      </a:t>
            </a:r>
            <a:r>
              <a:rPr lang="en-US" b="1" dirty="0" smtClean="0"/>
              <a:t>where   x in  {0, …, q-2}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  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200" y="3638550"/>
            <a:ext cx="6936665" cy="1077218"/>
            <a:chOff x="2134549" y="2495550"/>
            <a:chExt cx="6936665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134549" y="2495550"/>
              <a:ext cx="6936665" cy="1077218"/>
            </a:xfrm>
            <a:prstGeom prst="rect">
              <a:avLst/>
            </a:prstGeom>
            <a:noFill/>
            <a:ln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           :        1,    2,    3,    4,    5,    6,    7,    8,    9,    10</a:t>
              </a:r>
              <a:endParaRPr lang="en-US" sz="2400" baseline="30000" dirty="0"/>
            </a:p>
            <a:p>
              <a:endParaRPr lang="en-US" sz="2400" baseline="-25000" dirty="0" smtClean="0"/>
            </a:p>
            <a:p>
              <a:r>
                <a:rPr lang="en-US" sz="2400" dirty="0" smtClean="0"/>
                <a:t>Dlog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(⋅) :       0,    1,    8,    2,    4,    9,    7,    3,    6,     5</a:t>
              </a:r>
              <a:endParaRPr lang="en-US" sz="24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949" y="2647950"/>
              <a:ext cx="381000" cy="2516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83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DLOG:   more generally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458200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 </a:t>
            </a:r>
            <a:r>
              <a:rPr lang="en-US" sz="3200" b="1" dirty="0" smtClean="0"/>
              <a:t>G</a:t>
            </a:r>
            <a:r>
              <a:rPr lang="en-US" sz="3200" dirty="0" smtClean="0"/>
              <a:t>  </a:t>
            </a:r>
            <a:r>
              <a:rPr lang="en-US" dirty="0" smtClean="0"/>
              <a:t>be a finite cyclic group  and  </a:t>
            </a:r>
            <a:r>
              <a:rPr lang="en-US" sz="3200" b="1" dirty="0" smtClean="0"/>
              <a:t>g</a:t>
            </a:r>
            <a:r>
              <a:rPr lang="en-US" sz="3200" dirty="0" smtClean="0"/>
              <a:t> </a:t>
            </a:r>
            <a:r>
              <a:rPr lang="en-US" dirty="0" smtClean="0"/>
              <a:t>a generator of G </a:t>
            </a:r>
            <a:endParaRPr lang="en-US" dirty="0"/>
          </a:p>
          <a:p>
            <a:pPr marL="0" indent="0">
              <a:spcBef>
                <a:spcPts val="1824"/>
              </a:spcBef>
              <a:buNone/>
              <a:tabLst>
                <a:tab pos="803275" algn="l"/>
              </a:tabLst>
            </a:pPr>
            <a:r>
              <a:rPr lang="en-US" dirty="0"/>
              <a:t>	</a:t>
            </a:r>
            <a:r>
              <a:rPr lang="en-US" dirty="0" smtClean="0"/>
              <a:t>G =  </a:t>
            </a:r>
            <a:r>
              <a:rPr lang="en-US" sz="3200" dirty="0" smtClean="0"/>
              <a:t>{</a:t>
            </a:r>
            <a:r>
              <a:rPr lang="en-US" dirty="0" smtClean="0"/>
              <a:t> 1 , g , g</a:t>
            </a:r>
            <a:r>
              <a:rPr lang="en-US" sz="2800" baseline="30000" dirty="0" smtClean="0"/>
              <a:t>2</a:t>
            </a:r>
            <a:r>
              <a:rPr lang="en-US" dirty="0" smtClean="0"/>
              <a:t> , g</a:t>
            </a:r>
            <a:r>
              <a:rPr lang="en-US" sz="2800" baseline="30000" dirty="0" smtClean="0"/>
              <a:t>3</a:t>
            </a:r>
            <a:r>
              <a:rPr lang="en-US" dirty="0" smtClean="0"/>
              <a:t> ,   …  ,  g</a:t>
            </a:r>
            <a:r>
              <a:rPr lang="en-US" sz="2800" baseline="30000" dirty="0" smtClean="0"/>
              <a:t>q-1</a:t>
            </a:r>
            <a:r>
              <a:rPr lang="en-US" dirty="0" smtClean="0"/>
              <a:t> </a:t>
            </a:r>
            <a:r>
              <a:rPr lang="en-US" sz="3200" dirty="0" smtClean="0"/>
              <a:t>}</a:t>
            </a:r>
            <a:r>
              <a:rPr lang="en-US" sz="3200" dirty="0"/>
              <a:t> </a:t>
            </a:r>
            <a:r>
              <a:rPr lang="en-US" sz="3200" dirty="0" smtClean="0"/>
              <a:t>        </a:t>
            </a:r>
            <a:r>
              <a:rPr lang="en-US" sz="2000" dirty="0" smtClean="0"/>
              <a:t>( q is called the order of G )</a:t>
            </a:r>
          </a:p>
          <a:p>
            <a:pPr marL="0" indent="0">
              <a:spcBef>
                <a:spcPts val="3024"/>
              </a:spcBef>
              <a:buNone/>
              <a:tabLst>
                <a:tab pos="803275" algn="l"/>
              </a:tabLst>
            </a:pPr>
            <a:r>
              <a:rPr lang="en-US" b="1" u="sng" dirty="0" err="1" smtClean="0"/>
              <a:t>Def</a:t>
            </a:r>
            <a:r>
              <a:rPr lang="en-US" dirty="0" smtClean="0"/>
              <a:t>:  We say that </a:t>
            </a:r>
            <a:r>
              <a:rPr lang="en-US" b="1" dirty="0" smtClean="0"/>
              <a:t>DLOG is hard in G </a:t>
            </a:r>
            <a:r>
              <a:rPr lang="en-US" dirty="0" smtClean="0"/>
              <a:t>if for all efficient alg. A:</a:t>
            </a:r>
          </a:p>
          <a:p>
            <a:pPr marL="0" indent="0">
              <a:spcBef>
                <a:spcPts val="1824"/>
              </a:spcBef>
              <a:buNone/>
              <a:tabLst>
                <a:tab pos="803275" algn="l"/>
              </a:tabLst>
            </a:pPr>
            <a:r>
              <a:rPr lang="en-US" dirty="0"/>
              <a:t>	</a:t>
            </a:r>
            <a:r>
              <a:rPr lang="en-US" dirty="0" err="1" smtClean="0"/>
              <a:t>Pr</a:t>
            </a:r>
            <a:r>
              <a:rPr lang="en-US" dirty="0" smtClean="0"/>
              <a:t> </a:t>
            </a:r>
            <a:r>
              <a:rPr lang="en-US" sz="2800" baseline="-25000" dirty="0" err="1" smtClean="0"/>
              <a:t>g⟵G</a:t>
            </a:r>
            <a:r>
              <a:rPr lang="en-US" sz="2800" baseline="-25000" dirty="0" smtClean="0"/>
              <a:t>, x ⟵</a:t>
            </a:r>
            <a:r>
              <a:rPr lang="en-US" sz="2800" baseline="-25000" dirty="0" err="1" smtClean="0"/>
              <a:t>Z</a:t>
            </a:r>
            <a:r>
              <a:rPr lang="en-US" sz="2800" baseline="-47000" dirty="0" err="1" smtClean="0"/>
              <a:t>q</a:t>
            </a:r>
            <a:r>
              <a:rPr lang="en-US" sz="2800" baseline="-25000" dirty="0" smtClean="0"/>
              <a:t> </a:t>
            </a:r>
            <a:r>
              <a:rPr lang="en-US" sz="3200" dirty="0" smtClean="0"/>
              <a:t>[</a:t>
            </a:r>
            <a:r>
              <a:rPr lang="en-US" dirty="0" smtClean="0"/>
              <a:t>  A( G, q,  g,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x</a:t>
            </a:r>
            <a:r>
              <a:rPr lang="en-US" baseline="30000" dirty="0" smtClean="0"/>
              <a:t> </a:t>
            </a:r>
            <a:r>
              <a:rPr lang="en-US" dirty="0" smtClean="0"/>
              <a:t>) = x </a:t>
            </a:r>
            <a:r>
              <a:rPr lang="en-US" sz="3200" dirty="0" smtClean="0"/>
              <a:t>]</a:t>
            </a:r>
            <a:r>
              <a:rPr lang="en-US" dirty="0" smtClean="0"/>
              <a:t>  &lt;  negligible</a:t>
            </a:r>
          </a:p>
          <a:p>
            <a:pPr marL="0" indent="0">
              <a:spcBef>
                <a:spcPts val="3624"/>
              </a:spcBef>
              <a:buNone/>
              <a:tabLst>
                <a:tab pos="803275" algn="l"/>
              </a:tabLst>
            </a:pPr>
            <a:r>
              <a:rPr lang="en-US" dirty="0" smtClean="0"/>
              <a:t>Example candidates:</a:t>
            </a:r>
          </a:p>
          <a:p>
            <a:pPr marL="0" indent="0">
              <a:spcBef>
                <a:spcPts val="624"/>
              </a:spcBef>
              <a:buNone/>
              <a:tabLst>
                <a:tab pos="803275" algn="l"/>
              </a:tabLst>
            </a:pPr>
            <a:r>
              <a:rPr lang="en-US" dirty="0"/>
              <a:t>	</a:t>
            </a:r>
            <a:r>
              <a:rPr lang="en-US" dirty="0" smtClean="0"/>
              <a:t>(1)   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 smtClean="0"/>
              <a:t>*</a:t>
            </a:r>
            <a:r>
              <a:rPr lang="en-US" dirty="0" smtClean="0"/>
              <a:t>  for large p,         (2)  Elliptic curve groups mod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</a:t>
            </a:r>
            <a:r>
              <a:rPr lang="en-US" dirty="0" err="1" smtClean="0"/>
              <a:t>Dlog</a:t>
            </a:r>
            <a:r>
              <a:rPr lang="en-US" dirty="0"/>
              <a:t> in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sz="2400" dirty="0" smtClean="0"/>
              <a:t>(n-bit prime p)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Best known algorithm (GNFS):        run time     </a:t>
            </a:r>
            <a:r>
              <a:rPr lang="en-US" dirty="0" err="1"/>
              <a:t>exp</a:t>
            </a:r>
            <a:r>
              <a:rPr lang="en-US" dirty="0"/>
              <a:t>(              )</a:t>
            </a:r>
          </a:p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u="sng" dirty="0">
                <a:solidFill>
                  <a:schemeClr val="bg2"/>
                </a:solidFill>
              </a:rPr>
              <a:t>	</a:t>
            </a:r>
            <a:r>
              <a:rPr lang="en-US" u="sng" dirty="0"/>
              <a:t>cipher key size</a:t>
            </a:r>
            <a:r>
              <a:rPr lang="en-US" dirty="0"/>
              <a:t>		</a:t>
            </a:r>
            <a:r>
              <a:rPr lang="en-US" u="sng" dirty="0"/>
              <a:t>modulus size</a:t>
            </a:r>
            <a:r>
              <a:rPr lang="en-US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   80 bits			  1024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  128 bits			  3072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  256 bits (AES)		</a:t>
            </a:r>
            <a:r>
              <a:rPr lang="en-US" b="1" u="sng" dirty="0"/>
              <a:t>15360</a:t>
            </a:r>
            <a:r>
              <a:rPr lang="en-US" dirty="0"/>
              <a:t> bits 		</a:t>
            </a:r>
          </a:p>
          <a:p>
            <a:pPr marL="0" indent="0">
              <a:spcBef>
                <a:spcPts val="3024"/>
              </a:spcBef>
              <a:buNone/>
            </a:pPr>
            <a:r>
              <a:rPr lang="en-US" dirty="0"/>
              <a:t>As a result:    slow transition away from (mod p) to elliptic </a:t>
            </a:r>
            <a:r>
              <a:rPr lang="en-US" dirty="0" smtClean="0"/>
              <a:t>curves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128670"/>
            <a:ext cx="762000" cy="31976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450585" y="1885950"/>
            <a:ext cx="1805001" cy="695575"/>
            <a:chOff x="6348399" y="1733550"/>
            <a:chExt cx="1805001" cy="695575"/>
          </a:xfrm>
        </p:grpSpPr>
        <p:sp>
          <p:nvSpPr>
            <p:cNvPr id="7" name="TextBox 6"/>
            <p:cNvSpPr txBox="1"/>
            <p:nvPr/>
          </p:nvSpPr>
          <p:spPr>
            <a:xfrm>
              <a:off x="6348399" y="1733550"/>
              <a:ext cx="1805001" cy="695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 smtClean="0"/>
                <a:t>Elliptic Curve</a:t>
              </a:r>
              <a:br>
                <a:rPr lang="en-US" sz="2400" dirty="0" smtClean="0"/>
              </a:br>
              <a:r>
                <a:rPr lang="en-US" sz="2400" dirty="0" smtClean="0"/>
                <a:t>group size</a:t>
              </a:r>
              <a:endParaRPr lang="en-US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400800" y="2372344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6746773" y="2505325"/>
            <a:ext cx="1178027" cy="130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160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256 bits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512 bits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37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An application:  collision resistance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686800" cy="4248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Choose a </a:t>
            </a:r>
            <a:r>
              <a:rPr lang="en-US" dirty="0" smtClean="0"/>
              <a:t>group G where </a:t>
            </a:r>
            <a:r>
              <a:rPr lang="en-US" dirty="0" err="1" smtClean="0"/>
              <a:t>Dlog</a:t>
            </a:r>
            <a:r>
              <a:rPr lang="en-US" dirty="0" smtClean="0"/>
              <a:t> is hard   (e.g.  </a:t>
            </a:r>
            <a:r>
              <a:rPr lang="en-US" dirty="0"/>
              <a:t>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smtClean="0"/>
              <a:t>for large p)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Let  q = |G| be a prime.   Choose generators  g, h  of G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For  </a:t>
            </a:r>
            <a:r>
              <a:rPr lang="en-US" dirty="0" err="1" smtClean="0"/>
              <a:t>x,y</a:t>
            </a:r>
            <a:r>
              <a:rPr lang="en-US" dirty="0" smtClean="0"/>
              <a:t> </a:t>
            </a:r>
            <a:r>
              <a:rPr lang="en-US" dirty="0"/>
              <a:t>∈ </a:t>
            </a:r>
            <a:r>
              <a:rPr lang="en-US" dirty="0" smtClean="0"/>
              <a:t>{1,</a:t>
            </a:r>
            <a:r>
              <a:rPr lang="en-US" dirty="0"/>
              <a:t>…</a:t>
            </a:r>
            <a:r>
              <a:rPr lang="en-US" dirty="0" smtClean="0"/>
              <a:t>,q}      </a:t>
            </a:r>
            <a:r>
              <a:rPr lang="en-US" dirty="0"/>
              <a:t>define      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x,y</a:t>
            </a:r>
            <a:r>
              <a:rPr lang="en-US" b="1" dirty="0" smtClean="0">
                <a:solidFill>
                  <a:srgbClr val="FF0000"/>
                </a:solidFill>
              </a:rPr>
              <a:t>)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</a:rPr>
              <a:t>g</a:t>
            </a:r>
            <a:r>
              <a:rPr lang="en-US" b="1" baseline="30000" dirty="0" err="1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⋅ </a:t>
            </a:r>
            <a:r>
              <a:rPr lang="en-US" b="1" dirty="0" err="1" smtClean="0">
                <a:solidFill>
                  <a:srgbClr val="FF0000"/>
                </a:solidFill>
              </a:rPr>
              <a:t>h</a:t>
            </a:r>
            <a:r>
              <a:rPr lang="en-US" b="1" baseline="30000" dirty="0" err="1">
                <a:solidFill>
                  <a:srgbClr val="FF0000"/>
                </a:solidFill>
              </a:rPr>
              <a:t>y</a:t>
            </a:r>
            <a:r>
              <a:rPr lang="en-US" b="1" baseline="30000" dirty="0" smtClean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 in G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 smtClean="0"/>
              <a:t>Lemma</a:t>
            </a:r>
            <a:r>
              <a:rPr lang="en-US" u="sng" dirty="0" smtClean="0"/>
              <a:t>:</a:t>
            </a:r>
            <a:r>
              <a:rPr lang="en-US" dirty="0" smtClean="0"/>
              <a:t>   </a:t>
            </a:r>
            <a:r>
              <a:rPr lang="en-US" dirty="0"/>
              <a:t>finding collision for </a:t>
            </a:r>
            <a:r>
              <a:rPr lang="en-US" dirty="0" smtClean="0"/>
              <a:t>H(.,.) </a:t>
            </a:r>
            <a:r>
              <a:rPr lang="en-US" dirty="0"/>
              <a:t>is as hard as </a:t>
            </a:r>
            <a:r>
              <a:rPr lang="en-US" dirty="0" smtClean="0"/>
              <a:t>computing </a:t>
            </a:r>
            <a:r>
              <a:rPr lang="en-US" dirty="0" err="1" smtClean="0"/>
              <a:t>Dlog</a:t>
            </a:r>
            <a:r>
              <a:rPr lang="en-US" baseline="-25000" dirty="0" err="1" smtClean="0"/>
              <a:t>g</a:t>
            </a:r>
            <a:r>
              <a:rPr lang="en-US" dirty="0" smtClean="0"/>
              <a:t>(h)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Proof:   Suppose we are given a collision   H(x</a:t>
            </a:r>
            <a:r>
              <a:rPr lang="en-US" baseline="-25000" dirty="0" smtClean="0"/>
              <a:t>0</a:t>
            </a:r>
            <a:r>
              <a:rPr lang="en-US" dirty="0" smtClean="0"/>
              <a:t>,y</a:t>
            </a:r>
            <a:r>
              <a:rPr lang="en-US" baseline="-25000" dirty="0" smtClean="0"/>
              <a:t>0</a:t>
            </a:r>
            <a:r>
              <a:rPr lang="en-US" dirty="0" smtClean="0"/>
              <a:t>) = H(x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then   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x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⋅h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y</a:t>
            </a:r>
            <a:r>
              <a:rPr lang="en-US" b="1" baseline="30000" dirty="0" smtClean="0">
                <a:solidFill>
                  <a:srgbClr val="FF0000"/>
                </a:solidFill>
              </a:rPr>
              <a:t>0 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baseline="30000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x</a:t>
            </a:r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⋅h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y</a:t>
            </a:r>
            <a:r>
              <a:rPr lang="en-US" b="1" baseline="30000" dirty="0" smtClean="0">
                <a:solidFill>
                  <a:srgbClr val="FF0000"/>
                </a:solidFill>
              </a:rPr>
              <a:t>1  </a:t>
            </a: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dirty="0" smtClean="0"/>
              <a:t>⇒</a:t>
            </a:r>
            <a:r>
              <a:rPr lang="en-US" b="1" dirty="0" smtClean="0">
                <a:solidFill>
                  <a:srgbClr val="FF0000"/>
                </a:solidFill>
              </a:rPr>
              <a:t>    g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x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-x</a:t>
            </a:r>
            <a:r>
              <a:rPr lang="en-US" b="1" baseline="30000" dirty="0" smtClean="0">
                <a:solidFill>
                  <a:srgbClr val="FF0000"/>
                </a:solidFill>
              </a:rPr>
              <a:t>1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baseline="30000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h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y</a:t>
            </a:r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-y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000000"/>
                </a:solidFill>
              </a:rPr>
              <a:t>⇒</a:t>
            </a:r>
            <a:r>
              <a:rPr lang="en-US" b="1" dirty="0" smtClean="0">
                <a:solidFill>
                  <a:srgbClr val="FF0000"/>
                </a:solidFill>
              </a:rPr>
              <a:t>    h = g 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x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-x</a:t>
            </a:r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/y</a:t>
            </a:r>
            <a:r>
              <a:rPr lang="en-US" b="1" baseline="30000" dirty="0" smtClean="0">
                <a:solidFill>
                  <a:srgbClr val="FF0000"/>
                </a:solidFill>
              </a:rPr>
              <a:t>1</a:t>
            </a:r>
            <a:r>
              <a:rPr lang="en-US" sz="3600" b="1" baseline="30000" dirty="0" smtClean="0">
                <a:solidFill>
                  <a:srgbClr val="FF0000"/>
                </a:solidFill>
              </a:rPr>
              <a:t>-y</a:t>
            </a:r>
            <a:r>
              <a:rPr lang="en-US" b="1" baseline="30000" dirty="0" smtClean="0">
                <a:solidFill>
                  <a:srgbClr val="FF0000"/>
                </a:solidFill>
              </a:rPr>
              <a:t>0</a:t>
            </a:r>
            <a:endParaRPr lang="en-US" baseline="30000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1962150"/>
            <a:ext cx="2133600" cy="685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154595" y="4047120"/>
              <a:ext cx="678960" cy="715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595" y="4047120"/>
                <a:ext cx="678960" cy="7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18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Intractable problems with composites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45820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set of </a:t>
            </a:r>
            <a:r>
              <a:rPr lang="en-US" dirty="0"/>
              <a:t>integers:    (e.g. for n=1024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smtClean="0"/>
              <a:t>Problem 1</a:t>
            </a:r>
            <a:r>
              <a:rPr lang="en-US" dirty="0" smtClean="0"/>
              <a:t>:   Factor a random  N in                       (e.g. for n=1024)</a:t>
            </a:r>
            <a:endParaRPr lang="en-US" dirty="0"/>
          </a:p>
          <a:p>
            <a:pPr marL="0" indent="0">
              <a:lnSpc>
                <a:spcPct val="140000"/>
              </a:lnSpc>
              <a:spcBef>
                <a:spcPts val="2376"/>
              </a:spcBef>
              <a:buNone/>
              <a:tabLst>
                <a:tab pos="1597025" algn="l"/>
              </a:tabLst>
            </a:pPr>
            <a:r>
              <a:rPr lang="en-US" b="1" u="sng" dirty="0"/>
              <a:t>Problem </a:t>
            </a:r>
            <a:r>
              <a:rPr lang="en-US" b="1" u="sng" dirty="0" smtClean="0"/>
              <a:t>2</a:t>
            </a:r>
            <a:r>
              <a:rPr lang="en-US" dirty="0" smtClean="0"/>
              <a:t>:   Given a polynomial  </a:t>
            </a:r>
            <a:r>
              <a:rPr lang="en-US" b="1" dirty="0" smtClean="0"/>
              <a:t>f(x)</a:t>
            </a:r>
            <a:r>
              <a:rPr lang="en-US" dirty="0" smtClean="0"/>
              <a:t>  where degree(f) &gt; 1</a:t>
            </a:r>
            <a:br>
              <a:rPr lang="en-US" dirty="0" smtClean="0"/>
            </a:br>
            <a:r>
              <a:rPr lang="en-US" dirty="0" smtClean="0"/>
              <a:t>	and </a:t>
            </a:r>
            <a:r>
              <a:rPr lang="en-US" dirty="0"/>
              <a:t>a random  N </a:t>
            </a:r>
            <a:r>
              <a:rPr lang="en-US" dirty="0" smtClean="0"/>
              <a:t> in    </a:t>
            </a:r>
          </a:p>
          <a:p>
            <a:pPr marL="0" indent="0">
              <a:spcBef>
                <a:spcPts val="2376"/>
              </a:spcBef>
              <a:buNone/>
              <a:tabLst>
                <a:tab pos="1597025" algn="l"/>
              </a:tabLst>
            </a:pPr>
            <a:r>
              <a:rPr lang="en-US" dirty="0"/>
              <a:t>	</a:t>
            </a:r>
            <a:r>
              <a:rPr lang="en-US" dirty="0" smtClean="0"/>
              <a:t>find  x in </a:t>
            </a: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s.t.</a:t>
            </a:r>
            <a:r>
              <a:rPr lang="en-US" dirty="0" smtClean="0"/>
              <a:t>   f(x) = 0    in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1352550"/>
            <a:ext cx="7187612" cy="712404"/>
            <a:chOff x="1143000" y="1458350"/>
            <a:chExt cx="7187612" cy="71240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1657350"/>
              <a:ext cx="1270000" cy="51340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567496" y="1458350"/>
              <a:ext cx="5763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:=   </a:t>
              </a:r>
              <a:r>
                <a:rPr lang="en-US" sz="3600" dirty="0" smtClean="0"/>
                <a:t>{</a:t>
              </a:r>
              <a:r>
                <a:rPr lang="en-US" sz="2400" dirty="0" smtClean="0"/>
                <a:t> N = </a:t>
              </a:r>
              <a:r>
                <a:rPr lang="en-US" sz="2400" dirty="0" err="1" smtClean="0"/>
                <a:t>p⋅q</a:t>
              </a:r>
              <a:r>
                <a:rPr lang="en-US" sz="2400" dirty="0" smtClean="0"/>
                <a:t>   where  </a:t>
              </a:r>
              <a:r>
                <a:rPr lang="en-US" sz="2400" dirty="0" err="1" smtClean="0"/>
                <a:t>p,q</a:t>
              </a:r>
              <a:r>
                <a:rPr lang="en-US" sz="2400" dirty="0" smtClean="0"/>
                <a:t>   are n-bit primes </a:t>
              </a:r>
              <a:r>
                <a:rPr lang="en-US" sz="3600" dirty="0" smtClean="0"/>
                <a:t>}</a:t>
              </a:r>
              <a:endParaRPr lang="en-US" sz="24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429495"/>
            <a:ext cx="990600" cy="400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744350"/>
            <a:ext cx="990600" cy="400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52" y="4518000"/>
            <a:ext cx="322412" cy="2169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076" y="4518000"/>
            <a:ext cx="322412" cy="2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0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The factoring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610600" cy="43243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Gauss (1805):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Best known alg.   (NFS):      run time   </a:t>
            </a:r>
            <a:r>
              <a:rPr lang="en-US" dirty="0" err="1" smtClean="0"/>
              <a:t>exp</a:t>
            </a:r>
            <a:r>
              <a:rPr lang="en-US" dirty="0" smtClean="0"/>
              <a:t>(               )   for n-bit integer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Current world record:     </a:t>
            </a:r>
            <a:r>
              <a:rPr lang="en-US" b="1" dirty="0" smtClean="0"/>
              <a:t>RSA-768    </a:t>
            </a:r>
            <a:r>
              <a:rPr lang="en-US" dirty="0" smtClean="0"/>
              <a:t>(232 digits) </a:t>
            </a:r>
          </a:p>
          <a:p>
            <a:r>
              <a:rPr lang="en-US" dirty="0" smtClean="0"/>
              <a:t>Work</a:t>
            </a:r>
            <a:r>
              <a:rPr lang="en-US" smtClean="0"/>
              <a:t>:  two </a:t>
            </a:r>
            <a:r>
              <a:rPr lang="en-US" dirty="0" smtClean="0"/>
              <a:t>years on hundreds of machines</a:t>
            </a:r>
          </a:p>
          <a:p>
            <a:r>
              <a:rPr lang="en-US" dirty="0" smtClean="0"/>
              <a:t>Factoring a 1024-bit integer:    about 1000 times harder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⇒  likely possible this decade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819150"/>
            <a:ext cx="61582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“The problem of distinguishing prime numbers from </a:t>
            </a:r>
            <a:r>
              <a:rPr lang="en-US" sz="2200" i="1" dirty="0" smtClean="0"/>
              <a:t/>
            </a:r>
            <a:br>
              <a:rPr lang="en-US" sz="2200" i="1" dirty="0" smtClean="0"/>
            </a:br>
            <a:r>
              <a:rPr lang="en-US" sz="2200" i="1" dirty="0" smtClean="0"/>
              <a:t>  composite </a:t>
            </a:r>
            <a:r>
              <a:rPr lang="en-US" sz="2200" i="1" dirty="0"/>
              <a:t>numbers and of resolving the latter into </a:t>
            </a:r>
            <a:r>
              <a:rPr lang="en-US" sz="2200" i="1" dirty="0" smtClean="0"/>
              <a:t/>
            </a:r>
            <a:br>
              <a:rPr lang="en-US" sz="2200" i="1" dirty="0" smtClean="0"/>
            </a:br>
            <a:r>
              <a:rPr lang="en-US" sz="2200" i="1" dirty="0" smtClean="0"/>
              <a:t>  their </a:t>
            </a:r>
            <a:r>
              <a:rPr lang="en-US" sz="2200" i="1" dirty="0"/>
              <a:t>prime factors is known to be one of the most </a:t>
            </a:r>
            <a:r>
              <a:rPr lang="en-US" sz="2200" i="1" dirty="0" smtClean="0"/>
              <a:t/>
            </a:r>
            <a:br>
              <a:rPr lang="en-US" sz="2200" i="1" dirty="0" smtClean="0"/>
            </a:br>
            <a:r>
              <a:rPr lang="en-US" sz="2200" i="1" dirty="0" smtClean="0"/>
              <a:t>  important </a:t>
            </a:r>
            <a:r>
              <a:rPr lang="en-US" sz="2200" i="1" dirty="0"/>
              <a:t>and useful in arithmetic.</a:t>
            </a:r>
            <a:r>
              <a:rPr lang="en-US" sz="2200" i="1" dirty="0" smtClean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613000"/>
            <a:ext cx="762000" cy="31976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8600" y="2378100"/>
            <a:ext cx="868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1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Computational Introduction to Number Theory and </a:t>
            </a:r>
            <a:r>
              <a:rPr lang="en-US" dirty="0" smtClean="0"/>
              <a:t>Algebra,</a:t>
            </a:r>
            <a:br>
              <a:rPr lang="en-US" dirty="0" smtClean="0"/>
            </a:br>
            <a:r>
              <a:rPr lang="en-US" dirty="0" smtClean="0"/>
              <a:t>V. </a:t>
            </a:r>
            <a:r>
              <a:rPr lang="en-US" dirty="0" err="1" smtClean="0"/>
              <a:t>Shoup</a:t>
            </a:r>
            <a:r>
              <a:rPr lang="en-US" dirty="0" smtClean="0"/>
              <a:t>,  2008    (V2),     Chapter 1-4, 11, 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Available at      </a:t>
            </a:r>
            <a:r>
              <a:rPr lang="en-US" b="1" dirty="0" smtClean="0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lang="en-US" b="1" dirty="0" err="1" smtClean="0">
                <a:solidFill>
                  <a:srgbClr val="0000FF"/>
                </a:solidFill>
                <a:latin typeface="Arial"/>
                <a:cs typeface="Arial"/>
              </a:rPr>
              <a:t>shoup.net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lang="en-US" b="1" dirty="0" err="1">
                <a:solidFill>
                  <a:srgbClr val="0000FF"/>
                </a:solidFill>
                <a:latin typeface="Arial"/>
                <a:cs typeface="Arial"/>
              </a:rPr>
              <a:t>ntb</a:t>
            </a:r>
            <a:r>
              <a:rPr lang="en-US" b="1" dirty="0">
                <a:solidFill>
                  <a:srgbClr val="0000FF"/>
                </a:solidFill>
                <a:latin typeface="Arial"/>
                <a:cs typeface="Arial"/>
              </a:rPr>
              <a:t>/ntb-v2.pdf</a:t>
            </a:r>
          </a:p>
        </p:txBody>
      </p:sp>
    </p:spTree>
    <p:extLst>
      <p:ext uri="{BB962C8B-B14F-4D97-AF65-F5344CB8AC3E}">
        <p14:creationId xmlns:p14="http://schemas.microsoft.com/office/powerpoint/2010/main" val="199303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9506</TotalTime>
  <Words>376</Words>
  <Application>Microsoft Macintosh PowerPoint</Application>
  <PresentationFormat>On-screen Show (16:9)</PresentationFormat>
  <Paragraphs>74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1_Lecture</vt:lpstr>
      <vt:lpstr>2_Office Theme</vt:lpstr>
      <vt:lpstr>3_Office Theme</vt:lpstr>
      <vt:lpstr>Intractable problems</vt:lpstr>
      <vt:lpstr>Easy problems</vt:lpstr>
      <vt:lpstr>Intractable problems with primes</vt:lpstr>
      <vt:lpstr>DLOG:   more generally</vt:lpstr>
      <vt:lpstr>Computing Dlog in (Zp)*     (n-bit prime p) </vt:lpstr>
      <vt:lpstr>An application:  collision resistance</vt:lpstr>
      <vt:lpstr>Intractable problems with composites</vt:lpstr>
      <vt:lpstr>The factoring problem</vt:lpstr>
      <vt:lpstr>Further reading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713</cp:revision>
  <cp:lastPrinted>2012-03-08T00:31:18Z</cp:lastPrinted>
  <dcterms:created xsi:type="dcterms:W3CDTF">2010-11-06T18:36:35Z</dcterms:created>
  <dcterms:modified xsi:type="dcterms:W3CDTF">2012-04-12T07:39:12Z</dcterms:modified>
</cp:coreProperties>
</file>