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</p:sldMasterIdLst>
  <p:notesMasterIdLst>
    <p:notesMasterId r:id="rId15"/>
  </p:notesMasterIdLst>
  <p:handoutMasterIdLst>
    <p:handoutMasterId r:id="rId16"/>
  </p:handoutMasterIdLst>
  <p:sldIdLst>
    <p:sldId id="300" r:id="rId4"/>
    <p:sldId id="381" r:id="rId5"/>
    <p:sldId id="395" r:id="rId6"/>
    <p:sldId id="382" r:id="rId7"/>
    <p:sldId id="383" r:id="rId8"/>
    <p:sldId id="384" r:id="rId9"/>
    <p:sldId id="388" r:id="rId10"/>
    <p:sldId id="386" r:id="rId11"/>
    <p:sldId id="387" r:id="rId12"/>
    <p:sldId id="433" r:id="rId13"/>
    <p:sldId id="372" r:id="rId14"/>
  </p:sldIdLst>
  <p:sldSz cx="9144000" cy="5143500" type="screen16x9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frameSlides="1"/>
  <p:clrMru>
    <a:srgbClr val="FFFFCC"/>
    <a:srgbClr val="00CC00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4660"/>
  </p:normalViewPr>
  <p:slideViewPr>
    <p:cSldViewPr>
      <p:cViewPr varScale="1">
        <p:scale>
          <a:sx n="123" d="100"/>
          <a:sy n="123" d="100"/>
        </p:scale>
        <p:origin x="-712" y="-1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tags" Target="tags/tag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A2F7B-37AB-E64A-BDC2-BD96FF957116}" type="datetimeFigureOut">
              <a:rPr lang="en-US" smtClean="0"/>
              <a:t>4/29/12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5EBE8-F4B4-1840-AEB3-DB83FC3EE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65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4/29/12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Last week we learned the number theory needed for public key encryption.    This week we</a:t>
            </a:r>
            <a:r>
              <a:rPr lang="en-US" baseline="0" dirty="0" smtClean="0"/>
              <a:t> will put this knowledge to work and construct secure public key systems.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Note:   asymmetric keys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</a:t>
            </a:r>
            <a:r>
              <a:rPr lang="en-US" baseline="0" dirty="0" smtClean="0"/>
              <a:t>    no need to give attacker encryption oracle,   he can encrypt himself.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374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Minor point, won’t prove</a:t>
            </a:r>
            <a:r>
              <a:rPr lang="en-US" baseline="0" dirty="0" smtClean="0"/>
              <a:t> here.    Suffices to define 1-time security.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272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Without integrity,</a:t>
            </a:r>
            <a:r>
              <a:rPr lang="en-US" baseline="0" dirty="0" smtClean="0"/>
              <a:t> one cannot ensure confidentiality.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168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295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81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81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8.xml"/><Relationship Id="rId13" Type="http://schemas.openxmlformats.org/officeDocument/2006/relationships/theme" Target="../theme/theme3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5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7750"/>
            <a:ext cx="8229600" cy="4095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495978" y="4942417"/>
            <a:ext cx="6992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Dan Boneh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  <p:sldLayoutId id="2147483736" r:id="rId13"/>
    <p:sldLayoutId id="2147483739" r:id="rId14"/>
    <p:sldLayoutId id="2147483740" r:id="rId15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4/29/12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5" Type="http://schemas.openxmlformats.org/officeDocument/2006/relationships/image" Target="../media/image3.emf"/><Relationship Id="rId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Public Key Encryption</a:t>
            </a:r>
            <a:b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from trapdoor permutations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Public key encryption:</a:t>
            </a:r>
            <a:b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definitions and security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000" dirty="0" smtClean="0"/>
              <a:t>Online Cryptography Course                                      Dan Boneh</a:t>
            </a:r>
            <a:endParaRPr lang="en-US" sz="2000" dirty="0"/>
          </a:p>
        </p:txBody>
      </p:sp>
      <p:pic>
        <p:nvPicPr>
          <p:cNvPr id="3" name="Picture 2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95350"/>
            <a:ext cx="315341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174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Active attacks:   symmetric vs. pub-key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95350"/>
            <a:ext cx="8763000" cy="40957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Recall:  secure symmetric cipher provides   </a:t>
            </a:r>
            <a:r>
              <a:rPr lang="en-US" b="1" dirty="0" smtClean="0"/>
              <a:t>authenticated encryption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sz="2000" b="1" dirty="0" smtClean="0"/>
              <a:t>[ </a:t>
            </a:r>
            <a:r>
              <a:rPr lang="en-US" sz="2000" dirty="0" smtClean="0"/>
              <a:t>chosen plaintext security   &amp;   </a:t>
            </a:r>
            <a:r>
              <a:rPr lang="en-US" sz="2000" dirty="0" err="1" smtClean="0"/>
              <a:t>ciphertext</a:t>
            </a:r>
            <a:r>
              <a:rPr lang="en-US" sz="2000" dirty="0" smtClean="0"/>
              <a:t> integrity  </a:t>
            </a:r>
            <a:r>
              <a:rPr lang="en-US" sz="2000" b="1" dirty="0" smtClean="0"/>
              <a:t>]</a:t>
            </a:r>
          </a:p>
          <a:p>
            <a:r>
              <a:rPr lang="en-US" dirty="0" smtClean="0"/>
              <a:t>Roughly speaking:     </a:t>
            </a:r>
            <a:r>
              <a:rPr lang="en-US" b="1" dirty="0" smtClean="0">
                <a:solidFill>
                  <a:srgbClr val="7030A0"/>
                </a:solidFill>
              </a:rPr>
              <a:t>attacker cannot create new </a:t>
            </a:r>
            <a:r>
              <a:rPr lang="en-US" b="1" dirty="0" err="1" smtClean="0">
                <a:solidFill>
                  <a:srgbClr val="7030A0"/>
                </a:solidFill>
              </a:rPr>
              <a:t>ciphertexts</a:t>
            </a:r>
            <a:endParaRPr lang="en-US" b="1" dirty="0" smtClean="0">
              <a:solidFill>
                <a:srgbClr val="7030A0"/>
              </a:solidFill>
            </a:endParaRPr>
          </a:p>
          <a:p>
            <a:r>
              <a:rPr lang="en-US" dirty="0" smtClean="0"/>
              <a:t>Implies security against chosen </a:t>
            </a:r>
            <a:r>
              <a:rPr lang="en-US" dirty="0" err="1" smtClean="0"/>
              <a:t>ciphertext</a:t>
            </a:r>
            <a:r>
              <a:rPr lang="en-US" dirty="0" smtClean="0"/>
              <a:t> attacks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In public-key settings:</a:t>
            </a:r>
          </a:p>
          <a:p>
            <a:r>
              <a:rPr lang="en-US" dirty="0" smtClean="0"/>
              <a:t>Attacker </a:t>
            </a:r>
            <a:r>
              <a:rPr lang="en-US" b="1" dirty="0" smtClean="0"/>
              <a:t>can</a:t>
            </a:r>
            <a:r>
              <a:rPr lang="en-US" dirty="0" smtClean="0"/>
              <a:t> create new </a:t>
            </a:r>
            <a:r>
              <a:rPr lang="en-US" dirty="0" err="1" smtClean="0"/>
              <a:t>ciphertexts</a:t>
            </a:r>
            <a:r>
              <a:rPr lang="en-US" dirty="0" smtClean="0"/>
              <a:t> using  </a:t>
            </a:r>
            <a:r>
              <a:rPr lang="en-US" dirty="0" err="1" smtClean="0"/>
              <a:t>pk</a:t>
            </a:r>
            <a:r>
              <a:rPr lang="en-US" dirty="0" smtClean="0"/>
              <a:t>   !!</a:t>
            </a:r>
          </a:p>
          <a:p>
            <a:r>
              <a:rPr lang="en-US" dirty="0" smtClean="0"/>
              <a:t>So instead:    we directly require chosen </a:t>
            </a:r>
            <a:r>
              <a:rPr lang="en-US" dirty="0" err="1" smtClean="0"/>
              <a:t>ciphertext</a:t>
            </a:r>
            <a:r>
              <a:rPr lang="en-US" dirty="0" smtClean="0"/>
              <a:t>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763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764631"/>
            <a:ext cx="7772400" cy="1102519"/>
          </a:xfrm>
        </p:spPr>
        <p:txBody>
          <a:bodyPr/>
          <a:lstStyle/>
          <a:p>
            <a:r>
              <a:rPr lang="en-US" dirty="0" smtClean="0"/>
              <a:t>End of Segment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95400" y="133350"/>
            <a:ext cx="68580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rgbClr val="000000"/>
                </a:solidFill>
              </a:rPr>
              <a:t>This and next module:</a:t>
            </a:r>
          </a:p>
          <a:p>
            <a:pPr algn="l"/>
            <a:endParaRPr lang="en-US" dirty="0" smtClean="0">
              <a:solidFill>
                <a:srgbClr val="000000"/>
              </a:solidFill>
            </a:endParaRPr>
          </a:p>
          <a:p>
            <a:pPr algn="l"/>
            <a:r>
              <a:rPr lang="en-US" dirty="0" smtClean="0">
                <a:solidFill>
                  <a:srgbClr val="000000"/>
                </a:solidFill>
              </a:rPr>
              <a:t>	constructing CCA secure pub-key systems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156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dirty="0" smtClean="0"/>
              <a:t>Public key encryption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05000" y="2523231"/>
            <a:ext cx="1143000" cy="1066800"/>
          </a:xfrm>
          <a:prstGeom prst="rect">
            <a:avLst/>
          </a:prstGeom>
          <a:solidFill>
            <a:srgbClr val="CC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000000"/>
                </a:solidFill>
              </a:rPr>
              <a:t>E</a:t>
            </a:r>
            <a:endParaRPr lang="en-US" sz="2800" b="1" dirty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0" y="2523231"/>
            <a:ext cx="1143000" cy="1066800"/>
          </a:xfrm>
          <a:prstGeom prst="rect">
            <a:avLst/>
          </a:prstGeom>
          <a:solidFill>
            <a:srgbClr val="CC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000000"/>
                </a:solidFill>
              </a:rPr>
              <a:t>D</a:t>
            </a:r>
            <a:endParaRPr lang="en-US" sz="2800" b="1" dirty="0">
              <a:solidFill>
                <a:srgbClr val="000000"/>
              </a:solidFill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133600" y="2142231"/>
            <a:ext cx="6568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Alice</a:t>
            </a: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6324600" y="2142231"/>
            <a:ext cx="5747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Bob</a:t>
            </a:r>
          </a:p>
        </p:txBody>
      </p:sp>
      <p:cxnSp>
        <p:nvCxnSpPr>
          <p:cNvPr id="7" name="Straight Arrow Connector 20"/>
          <p:cNvCxnSpPr>
            <a:cxnSpLocks noChangeShapeType="1"/>
          </p:cNvCxnSpPr>
          <p:nvPr/>
        </p:nvCxnSpPr>
        <p:spPr bwMode="auto">
          <a:xfrm rot="5400000" flipH="1" flipV="1">
            <a:off x="2359541" y="3792041"/>
            <a:ext cx="254794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" name="Straight Arrow Connector 21"/>
          <p:cNvCxnSpPr>
            <a:cxnSpLocks noChangeShapeType="1"/>
          </p:cNvCxnSpPr>
          <p:nvPr/>
        </p:nvCxnSpPr>
        <p:spPr bwMode="auto">
          <a:xfrm rot="5400000" flipH="1" flipV="1">
            <a:off x="6551929" y="3792239"/>
            <a:ext cx="253604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9" name="TextBox 8"/>
          <p:cNvSpPr txBox="1"/>
          <p:nvPr/>
        </p:nvSpPr>
        <p:spPr>
          <a:xfrm>
            <a:off x="2209800" y="3862685"/>
            <a:ext cx="49755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 err="1" smtClean="0"/>
              <a:t>pk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435746" y="3834109"/>
            <a:ext cx="45517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 err="1" smtClean="0"/>
              <a:t>sk</a:t>
            </a:r>
            <a:endParaRPr lang="en-US" sz="2400" b="1" dirty="0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914400" y="3034009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1018263" y="2650969"/>
            <a:ext cx="4431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 smtClean="0">
                <a:latin typeface="Tahoma" pitchFamily="34" charset="0"/>
              </a:rPr>
              <a:t>m</a:t>
            </a:r>
            <a:endParaRPr lang="en-US" sz="2400" dirty="0">
              <a:latin typeface="Tahoma" pitchFamily="34" charset="0"/>
            </a:endParaRPr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>
            <a:off x="3048000" y="3034009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3286297" y="2650969"/>
            <a:ext cx="3266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ahoma" pitchFamily="34" charset="0"/>
              </a:rPr>
              <a:t>c</a:t>
            </a:r>
          </a:p>
        </p:txBody>
      </p:sp>
      <p:sp>
        <p:nvSpPr>
          <p:cNvPr id="17" name="Line 7"/>
          <p:cNvSpPr>
            <a:spLocks noChangeShapeType="1"/>
          </p:cNvSpPr>
          <p:nvPr/>
        </p:nvSpPr>
        <p:spPr bwMode="auto">
          <a:xfrm>
            <a:off x="5144610" y="3034009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5319037" y="2650969"/>
            <a:ext cx="3266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 smtClean="0">
                <a:latin typeface="Tahoma" pitchFamily="34" charset="0"/>
              </a:rPr>
              <a:t>c</a:t>
            </a:r>
            <a:endParaRPr lang="en-US" sz="2400" dirty="0">
              <a:latin typeface="Tahoma" pitchFamily="34" charset="0"/>
            </a:endParaRPr>
          </a:p>
        </p:txBody>
      </p:sp>
      <p:sp>
        <p:nvSpPr>
          <p:cNvPr id="19" name="Line 7"/>
          <p:cNvSpPr>
            <a:spLocks noChangeShapeType="1"/>
          </p:cNvSpPr>
          <p:nvPr/>
        </p:nvSpPr>
        <p:spPr bwMode="auto">
          <a:xfrm>
            <a:off x="7278210" y="3034009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7470603" y="2650969"/>
            <a:ext cx="4431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 smtClean="0">
                <a:latin typeface="Tahoma" pitchFamily="34" charset="0"/>
              </a:rPr>
              <a:t>m</a:t>
            </a:r>
            <a:endParaRPr lang="en-US" sz="2400" dirty="0">
              <a:latin typeface="Tahoma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3400" y="1195685"/>
            <a:ext cx="6494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Bob:    generates    (PK, SK)    and gives  PK  to Alice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6828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095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Session setup    </a:t>
            </a:r>
            <a:r>
              <a:rPr lang="en-US" dirty="0" smtClean="0"/>
              <a:t>(for now, only eavesdropping security)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Non-interactive applications</a:t>
            </a:r>
            <a:r>
              <a:rPr lang="en-US" dirty="0" smtClean="0"/>
              <a:t>:  (e.g.  Email)</a:t>
            </a:r>
          </a:p>
          <a:p>
            <a:r>
              <a:rPr lang="en-US" dirty="0" smtClean="0"/>
              <a:t>Bob sends email to Alice encrypted using  </a:t>
            </a:r>
            <a:r>
              <a:rPr lang="en-US" dirty="0" err="1" smtClean="0"/>
              <a:t>pk</a:t>
            </a:r>
            <a:r>
              <a:rPr lang="en-US" baseline="-25000" dirty="0" err="1" smtClean="0"/>
              <a:t>alice</a:t>
            </a:r>
            <a:endParaRPr lang="en-US" baseline="-25000" dirty="0" smtClean="0"/>
          </a:p>
          <a:p>
            <a:r>
              <a:rPr lang="en-US" dirty="0" smtClean="0"/>
              <a:t>Note:   Bob needs  </a:t>
            </a:r>
            <a:r>
              <a:rPr lang="en-US" dirty="0" err="1" smtClean="0"/>
              <a:t>pk</a:t>
            </a:r>
            <a:r>
              <a:rPr lang="en-US" baseline="-25000" dirty="0" err="1" smtClean="0"/>
              <a:t>alice</a:t>
            </a:r>
            <a:r>
              <a:rPr lang="en-US" dirty="0" smtClean="0"/>
              <a:t>    </a:t>
            </a:r>
            <a:r>
              <a:rPr lang="en-US" sz="2000" dirty="0" smtClean="0"/>
              <a:t>(public key management)</a:t>
            </a:r>
            <a:endParaRPr lang="en-US" sz="2000" baseline="-25000" dirty="0"/>
          </a:p>
        </p:txBody>
      </p:sp>
      <p:sp>
        <p:nvSpPr>
          <p:cNvPr id="4" name="Rounded Rectangle 3"/>
          <p:cNvSpPr/>
          <p:nvPr/>
        </p:nvSpPr>
        <p:spPr>
          <a:xfrm>
            <a:off x="914400" y="1809750"/>
            <a:ext cx="2209800" cy="1066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 smtClean="0"/>
              <a:t>Generate  (</a:t>
            </a:r>
            <a:r>
              <a:rPr lang="en-US" sz="2000" dirty="0" err="1" smtClean="0"/>
              <a:t>pk</a:t>
            </a:r>
            <a:r>
              <a:rPr lang="en-US" sz="2000" dirty="0" smtClean="0"/>
              <a:t>, </a:t>
            </a:r>
            <a:r>
              <a:rPr lang="en-US" sz="2000" dirty="0" err="1" smtClean="0"/>
              <a:t>sk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676400" y="1467957"/>
            <a:ext cx="68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Alice</a:t>
            </a:r>
            <a:endParaRPr lang="en-US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6248400" y="1809750"/>
            <a:ext cx="2209800" cy="1066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choose random x</a:t>
            </a:r>
          </a:p>
          <a:p>
            <a:pPr algn="ctr"/>
            <a:r>
              <a:rPr lang="en-US" sz="2000" dirty="0" smtClean="0"/>
              <a:t>(e.g.  48 bytes) 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010400" y="1428750"/>
            <a:ext cx="5941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Bob</a:t>
            </a:r>
            <a:endParaRPr lang="en-US" sz="20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00400" y="1500485"/>
            <a:ext cx="2971800" cy="461665"/>
            <a:chOff x="3505200" y="1652885"/>
            <a:chExt cx="2971800" cy="461665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3505200" y="2114550"/>
              <a:ext cx="2971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572000" y="1652885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pk</a:t>
              </a:r>
              <a:endParaRPr lang="en-US" sz="24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200400" y="2190750"/>
            <a:ext cx="2971800" cy="461665"/>
            <a:chOff x="3505200" y="2237823"/>
            <a:chExt cx="2971800" cy="461665"/>
          </a:xfrm>
        </p:grpSpPr>
        <p:cxnSp>
          <p:nvCxnSpPr>
            <p:cNvPr id="11" name="Straight Arrow Connector 10"/>
            <p:cNvCxnSpPr/>
            <p:nvPr/>
          </p:nvCxnSpPr>
          <p:spPr>
            <a:xfrm flipH="1">
              <a:off x="3505200" y="2647950"/>
              <a:ext cx="2971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267200" y="2237823"/>
              <a:ext cx="11028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E(</a:t>
              </a:r>
              <a:r>
                <a:rPr lang="en-US" sz="2400" dirty="0" err="1" smtClean="0"/>
                <a:t>pk</a:t>
              </a:r>
              <a:r>
                <a:rPr lang="en-US" sz="2400" dirty="0" smtClean="0"/>
                <a:t>, x)</a:t>
              </a:r>
              <a:endParaRPr 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52600" y="2419350"/>
            <a:ext cx="317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x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989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key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47750"/>
            <a:ext cx="8534400" cy="4095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err="1" smtClean="0"/>
              <a:t>Def</a:t>
            </a:r>
            <a:r>
              <a:rPr lang="en-US" dirty="0" smtClean="0"/>
              <a:t>:   a public-key encryption system is a triple of </a:t>
            </a:r>
            <a:r>
              <a:rPr lang="en-US" dirty="0" err="1" smtClean="0"/>
              <a:t>algs</a:t>
            </a:r>
            <a:r>
              <a:rPr lang="en-US" dirty="0" smtClean="0"/>
              <a:t>.   (G, E, D)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G():   randomized alg. outputs a key pair    (</a:t>
            </a:r>
            <a:r>
              <a:rPr lang="en-US" dirty="0" err="1" smtClean="0"/>
              <a:t>pk</a:t>
            </a:r>
            <a:r>
              <a:rPr lang="en-US" dirty="0" smtClean="0"/>
              <a:t>,  </a:t>
            </a:r>
            <a:r>
              <a:rPr lang="en-US" dirty="0" err="1" smtClean="0"/>
              <a:t>sk</a:t>
            </a:r>
            <a:r>
              <a:rPr lang="en-US" dirty="0" smtClean="0"/>
              <a:t>)</a:t>
            </a:r>
          </a:p>
          <a:p>
            <a:pPr>
              <a:spcBef>
                <a:spcPts val="1800"/>
              </a:spcBef>
            </a:pPr>
            <a:r>
              <a:rPr lang="en-US" dirty="0"/>
              <a:t>E</a:t>
            </a:r>
            <a:r>
              <a:rPr lang="en-US" dirty="0" smtClean="0"/>
              <a:t>(</a:t>
            </a:r>
            <a:r>
              <a:rPr lang="en-US" dirty="0" err="1" smtClean="0"/>
              <a:t>pk</a:t>
            </a:r>
            <a:r>
              <a:rPr lang="en-US" dirty="0" smtClean="0"/>
              <a:t>, m):  randomized alg. that takes  </a:t>
            </a:r>
            <a:r>
              <a:rPr lang="en-US" dirty="0" err="1" smtClean="0"/>
              <a:t>m∈M</a:t>
            </a:r>
            <a:r>
              <a:rPr lang="en-US" dirty="0" smtClean="0"/>
              <a:t> and outputs </a:t>
            </a:r>
            <a:r>
              <a:rPr lang="en-US" dirty="0"/>
              <a:t>c </a:t>
            </a:r>
            <a:r>
              <a:rPr lang="en-US" dirty="0" smtClean="0"/>
              <a:t>∈C</a:t>
            </a:r>
          </a:p>
          <a:p>
            <a:pPr>
              <a:spcBef>
                <a:spcPts val="1800"/>
              </a:spcBef>
            </a:pPr>
            <a:r>
              <a:rPr lang="en-US" dirty="0"/>
              <a:t>D</a:t>
            </a:r>
            <a:r>
              <a:rPr lang="en-US" dirty="0" smtClean="0"/>
              <a:t>(</a:t>
            </a:r>
            <a:r>
              <a:rPr lang="en-US" dirty="0" err="1" smtClean="0"/>
              <a:t>sk,c</a:t>
            </a:r>
            <a:r>
              <a:rPr lang="en-US" dirty="0" smtClean="0"/>
              <a:t>)</a:t>
            </a:r>
            <a:r>
              <a:rPr lang="en-US" dirty="0"/>
              <a:t>: </a:t>
            </a:r>
            <a:r>
              <a:rPr lang="en-US" dirty="0" smtClean="0"/>
              <a:t>  det.  </a:t>
            </a:r>
            <a:r>
              <a:rPr lang="en-US" dirty="0"/>
              <a:t>alg. that takes  </a:t>
            </a:r>
            <a:r>
              <a:rPr lang="en-US" dirty="0" err="1" smtClean="0"/>
              <a:t>c∈C</a:t>
            </a:r>
            <a:r>
              <a:rPr lang="en-US" dirty="0" smtClean="0"/>
              <a:t> </a:t>
            </a:r>
            <a:r>
              <a:rPr lang="en-US" dirty="0"/>
              <a:t>and outputs </a:t>
            </a:r>
            <a:r>
              <a:rPr lang="en-US" dirty="0" err="1"/>
              <a:t>m</a:t>
            </a:r>
            <a:r>
              <a:rPr lang="en-US" dirty="0" err="1" smtClean="0"/>
              <a:t>∈M</a:t>
            </a:r>
            <a:r>
              <a:rPr lang="en-US" dirty="0" smtClean="0"/>
              <a:t> or ⊥</a:t>
            </a:r>
          </a:p>
          <a:p>
            <a:pPr marL="0" indent="0">
              <a:spcBef>
                <a:spcPts val="4200"/>
              </a:spcBef>
              <a:buNone/>
            </a:pPr>
            <a:r>
              <a:rPr lang="en-US" dirty="0" smtClean="0"/>
              <a:t>Consistency:    ∀</a:t>
            </a:r>
            <a:r>
              <a:rPr lang="en-US" dirty="0"/>
              <a:t>(</a:t>
            </a:r>
            <a:r>
              <a:rPr lang="en-US" dirty="0" err="1"/>
              <a:t>pk</a:t>
            </a:r>
            <a:r>
              <a:rPr lang="en-US" dirty="0"/>
              <a:t>,  </a:t>
            </a:r>
            <a:r>
              <a:rPr lang="en-US" dirty="0" err="1"/>
              <a:t>sk</a:t>
            </a:r>
            <a:r>
              <a:rPr lang="en-US" dirty="0" smtClean="0"/>
              <a:t>) output by G :    </a:t>
            </a:r>
          </a:p>
          <a:p>
            <a:pPr marL="0" indent="0">
              <a:spcBef>
                <a:spcPts val="1824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		∀</a:t>
            </a:r>
            <a:r>
              <a:rPr lang="en-US" dirty="0" err="1"/>
              <a:t>m</a:t>
            </a:r>
            <a:r>
              <a:rPr lang="en-US" dirty="0" err="1" smtClean="0"/>
              <a:t>∈</a:t>
            </a:r>
            <a:r>
              <a:rPr lang="en-US" dirty="0" err="1"/>
              <a:t>M</a:t>
            </a:r>
            <a:r>
              <a:rPr lang="en-US" dirty="0" smtClean="0"/>
              <a:t>:     D(</a:t>
            </a:r>
            <a:r>
              <a:rPr lang="en-US" dirty="0" err="1" smtClean="0"/>
              <a:t>sk</a:t>
            </a:r>
            <a:r>
              <a:rPr lang="en-US" dirty="0" smtClean="0"/>
              <a:t>,  </a:t>
            </a:r>
            <a:r>
              <a:rPr lang="en-US" dirty="0"/>
              <a:t>E</a:t>
            </a:r>
            <a:r>
              <a:rPr lang="en-US" dirty="0" smtClean="0"/>
              <a:t>(</a:t>
            </a:r>
            <a:r>
              <a:rPr lang="en-US" dirty="0" err="1" smtClean="0"/>
              <a:t>pk</a:t>
            </a:r>
            <a:r>
              <a:rPr lang="en-US" dirty="0" smtClean="0"/>
              <a:t>, m) ) = 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613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Security:   eavesdropping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8600" y="895350"/>
            <a:ext cx="86868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Arial" pitchFamily="34" charset="0"/>
              <a:buNone/>
            </a:pPr>
            <a:r>
              <a:rPr lang="en-US" dirty="0" smtClean="0"/>
              <a:t>For   b=0,1   define experiments EXP(0) and EXP(1) as: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 marL="0" indent="0">
              <a:lnSpc>
                <a:spcPct val="90000"/>
              </a:lnSpc>
              <a:spcBef>
                <a:spcPct val="100000"/>
              </a:spcBef>
              <a:buFont typeface="Arial" pitchFamily="34" charset="0"/>
              <a:buNone/>
            </a:pPr>
            <a:endParaRPr lang="en-US" dirty="0" smtClean="0"/>
          </a:p>
          <a:p>
            <a:pPr marL="0" indent="0">
              <a:lnSpc>
                <a:spcPct val="120000"/>
              </a:lnSpc>
              <a:spcBef>
                <a:spcPts val="5032"/>
              </a:spcBef>
              <a:buNone/>
            </a:pPr>
            <a:r>
              <a:rPr lang="en-US" dirty="0" err="1" smtClean="0"/>
              <a:t>Def</a:t>
            </a:r>
            <a:r>
              <a:rPr lang="en-US" dirty="0"/>
              <a:t>: </a:t>
            </a:r>
            <a:r>
              <a:rPr lang="en-US" dirty="0" smtClean="0"/>
              <a:t> </a:t>
            </a:r>
            <a:r>
              <a:rPr lang="en-US" dirty="0">
                <a:latin typeface="Castellar" pitchFamily="18" charset="0"/>
              </a:rPr>
              <a:t>E </a:t>
            </a:r>
            <a:r>
              <a:rPr lang="en-US" dirty="0" smtClean="0">
                <a:latin typeface="Castellar" pitchFamily="18" charset="0"/>
              </a:rPr>
              <a:t>=</a:t>
            </a:r>
            <a:r>
              <a:rPr lang="en-US" dirty="0" smtClean="0"/>
              <a:t>(G,E,D) </a:t>
            </a:r>
            <a:r>
              <a:rPr lang="en-US" dirty="0"/>
              <a:t>is </a:t>
            </a:r>
            <a:r>
              <a:rPr lang="en-US" dirty="0" smtClean="0"/>
              <a:t>sem. secure (</a:t>
            </a:r>
            <a:r>
              <a:rPr lang="en-US" dirty="0" err="1" smtClean="0"/>
              <a:t>a.k.a</a:t>
            </a:r>
            <a:r>
              <a:rPr lang="en-US" dirty="0" smtClean="0"/>
              <a:t> IND-CPA) if </a:t>
            </a:r>
            <a:r>
              <a:rPr lang="en-US" dirty="0"/>
              <a:t>for all </a:t>
            </a:r>
            <a:r>
              <a:rPr lang="en-US" dirty="0" smtClean="0"/>
              <a:t>efficient  </a:t>
            </a:r>
            <a:r>
              <a:rPr lang="en-US" dirty="0"/>
              <a:t>A: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 smtClean="0"/>
              <a:t>Adv</a:t>
            </a:r>
            <a:r>
              <a:rPr lang="en-US" baseline="-25000" dirty="0" err="1" smtClean="0"/>
              <a:t>SS</a:t>
            </a:r>
            <a:r>
              <a:rPr lang="en-US" dirty="0" smtClean="0"/>
              <a:t> </a:t>
            </a:r>
            <a:r>
              <a:rPr lang="en-US" dirty="0"/>
              <a:t>[A,</a:t>
            </a:r>
            <a:r>
              <a:rPr lang="en-US" dirty="0">
                <a:latin typeface="Castellar" pitchFamily="18" charset="0"/>
              </a:rPr>
              <a:t>E</a:t>
            </a:r>
            <a:r>
              <a:rPr lang="en-US" dirty="0"/>
              <a:t>]  =  </a:t>
            </a:r>
            <a:r>
              <a:rPr lang="en-US" sz="3600" dirty="0"/>
              <a:t>|</a:t>
            </a:r>
            <a:r>
              <a:rPr lang="en-US" dirty="0" err="1"/>
              <a:t>Pr</a:t>
            </a:r>
            <a:r>
              <a:rPr lang="en-US" dirty="0"/>
              <a:t>[EXP(0)=1] – </a:t>
            </a:r>
            <a:r>
              <a:rPr lang="en-US" dirty="0" err="1"/>
              <a:t>Pr</a:t>
            </a:r>
            <a:r>
              <a:rPr lang="en-US" dirty="0"/>
              <a:t>[EXP(1)=1] </a:t>
            </a:r>
            <a:r>
              <a:rPr lang="en-US" sz="3600" dirty="0"/>
              <a:t>|  </a:t>
            </a:r>
            <a:r>
              <a:rPr lang="en-US" dirty="0" smtClean="0"/>
              <a:t>&lt;   negligible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89050" y="1809750"/>
            <a:ext cx="1295400" cy="137771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V="1">
            <a:off x="222250" y="2189718"/>
            <a:ext cx="1066800" cy="1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33081" y="1808718"/>
            <a:ext cx="346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470650" y="1809750"/>
            <a:ext cx="1295400" cy="137771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Adv. A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289050" y="2352835"/>
            <a:ext cx="13170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sym typeface="Symbol" pitchFamily="18" charset="2"/>
              </a:rPr>
              <a:t>(</a:t>
            </a:r>
            <a:r>
              <a:rPr lang="en-US" dirty="0" err="1">
                <a:sym typeface="Symbol" pitchFamily="18" charset="2"/>
              </a:rPr>
              <a:t>p</a:t>
            </a:r>
            <a:r>
              <a:rPr lang="en-US" dirty="0" err="1" smtClean="0">
                <a:sym typeface="Symbol" pitchFamily="18" charset="2"/>
              </a:rPr>
              <a:t>k,sk</a:t>
            </a:r>
            <a:r>
              <a:rPr lang="en-US" dirty="0" smtClean="0">
                <a:sym typeface="Symbol" pitchFamily="18" charset="2"/>
              </a:rPr>
              <a:t>)G()</a:t>
            </a:r>
            <a:endParaRPr lang="en-US" b="1" dirty="0">
              <a:cs typeface="Arial" charset="0"/>
              <a:sym typeface="Symbol" pitchFamily="18" charset="2"/>
            </a:endParaRPr>
          </a:p>
        </p:txBody>
      </p:sp>
      <p:grpSp>
        <p:nvGrpSpPr>
          <p:cNvPr id="10" name="Group 21"/>
          <p:cNvGrpSpPr>
            <a:grpSpLocks/>
          </p:cNvGrpSpPr>
          <p:nvPr/>
        </p:nvGrpSpPr>
        <p:grpSpPr bwMode="auto">
          <a:xfrm>
            <a:off x="2660650" y="2082563"/>
            <a:ext cx="3810000" cy="403622"/>
            <a:chOff x="1776" y="1783"/>
            <a:chExt cx="2400" cy="339"/>
          </a:xfrm>
        </p:grpSpPr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1968" y="1783"/>
              <a:ext cx="198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/>
                <a:t>m</a:t>
              </a:r>
              <a:r>
                <a:rPr lang="en-US" sz="2000" baseline="-25000" dirty="0"/>
                <a:t>0</a:t>
              </a:r>
              <a:r>
                <a:rPr lang="en-US" sz="2000" dirty="0"/>
                <a:t> , m</a:t>
              </a:r>
              <a:r>
                <a:rPr lang="en-US" sz="2000" baseline="-25000" dirty="0"/>
                <a:t>1  </a:t>
              </a:r>
              <a:r>
                <a:rPr lang="en-US" sz="2000" dirty="0">
                  <a:sym typeface="Symbol" pitchFamily="18" charset="2"/>
                </a:rPr>
                <a:t> M :    |m</a:t>
              </a:r>
              <a:r>
                <a:rPr lang="en-US" sz="2000" baseline="-25000" dirty="0">
                  <a:sym typeface="Symbol" pitchFamily="18" charset="2"/>
                </a:rPr>
                <a:t>0</a:t>
              </a:r>
              <a:r>
                <a:rPr lang="en-US" sz="2000" dirty="0">
                  <a:sym typeface="Symbol" pitchFamily="18" charset="2"/>
                </a:rPr>
                <a:t>| = |m</a:t>
              </a:r>
              <a:r>
                <a:rPr lang="en-US" sz="2000" baseline="-25000" dirty="0">
                  <a:sym typeface="Symbol" pitchFamily="18" charset="2"/>
                </a:rPr>
                <a:t>1</a:t>
              </a:r>
              <a:r>
                <a:rPr lang="en-US" sz="2000" dirty="0">
                  <a:sym typeface="Symbol" pitchFamily="18" charset="2"/>
                </a:rPr>
                <a:t>|</a:t>
              </a:r>
            </a:p>
          </p:txBody>
        </p:sp>
      </p:grp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2660650" y="2539766"/>
            <a:ext cx="3733800" cy="461963"/>
            <a:chOff x="1776" y="2051"/>
            <a:chExt cx="2352" cy="388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2448" y="2051"/>
              <a:ext cx="1056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/>
                <a:t>c</a:t>
              </a:r>
              <a:r>
                <a:rPr lang="en-US" sz="2000" dirty="0" smtClean="0"/>
                <a:t> </a:t>
              </a:r>
              <a:r>
                <a:rPr lang="en-US" sz="2000" dirty="0">
                  <a:sym typeface="Symbol" pitchFamily="18" charset="2"/>
                </a:rPr>
                <a:t> </a:t>
              </a:r>
              <a:r>
                <a:rPr lang="en-US" sz="2000" dirty="0"/>
                <a:t>E</a:t>
              </a:r>
              <a:r>
                <a:rPr lang="en-US" sz="2000" dirty="0" smtClean="0"/>
                <a:t>(</a:t>
              </a:r>
              <a:r>
                <a:rPr lang="en-US" sz="2000" dirty="0" err="1" smtClean="0"/>
                <a:t>pk</a:t>
              </a:r>
              <a:r>
                <a:rPr lang="en-US" sz="2000" dirty="0"/>
                <a:t>, </a:t>
              </a:r>
              <a:r>
                <a:rPr lang="en-US" sz="2400" b="1" dirty="0" err="1"/>
                <a:t>m</a:t>
              </a:r>
              <a:r>
                <a:rPr lang="en-US" sz="2400" b="1" baseline="-25000" dirty="0" err="1"/>
                <a:t>b</a:t>
              </a:r>
              <a:r>
                <a:rPr lang="en-US" sz="2000" dirty="0"/>
                <a:t>)</a:t>
              </a:r>
            </a:p>
          </p:txBody>
        </p:sp>
      </p:grpSp>
      <p:grpSp>
        <p:nvGrpSpPr>
          <p:cNvPr id="16" name="Group 22"/>
          <p:cNvGrpSpPr>
            <a:grpSpLocks/>
          </p:cNvGrpSpPr>
          <p:nvPr/>
        </p:nvGrpSpPr>
        <p:grpSpPr bwMode="auto">
          <a:xfrm>
            <a:off x="7766050" y="2662241"/>
            <a:ext cx="1377950" cy="461962"/>
            <a:chOff x="4560" y="2726"/>
            <a:chExt cx="868" cy="388"/>
          </a:xfrm>
        </p:grpSpPr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4560" y="309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4568" y="2726"/>
              <a:ext cx="860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/>
                <a:t>b’ </a:t>
              </a:r>
              <a:r>
                <a:rPr lang="en-US" sz="2400" dirty="0">
                  <a:sym typeface="Symbol" pitchFamily="18" charset="2"/>
                </a:rPr>
                <a:t> {0,1}</a:t>
              </a:r>
              <a:endParaRPr lang="en-US" sz="2400" dirty="0"/>
            </a:p>
          </p:txBody>
        </p:sp>
      </p:grp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831850" y="1581150"/>
            <a:ext cx="7315200" cy="177776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229600" y="3181350"/>
            <a:ext cx="79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EXP(b)</a:t>
            </a:r>
            <a:endParaRPr lang="en-US" dirty="0"/>
          </a:p>
        </p:txBody>
      </p: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2660650" y="1638303"/>
            <a:ext cx="3733800" cy="400051"/>
            <a:chOff x="1776" y="2103"/>
            <a:chExt cx="2352" cy="336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 Box 14"/>
            <p:cNvSpPr txBox="1">
              <a:spLocks noChangeArrowheads="1"/>
            </p:cNvSpPr>
            <p:nvPr/>
          </p:nvSpPr>
          <p:spPr bwMode="auto">
            <a:xfrm>
              <a:off x="2746" y="2103"/>
              <a:ext cx="278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 err="1" smtClean="0"/>
                <a:t>pk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28793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765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Relation to symmetric cipher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458200" cy="40957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Recall:   for symmetric ciphers we had two security notions:</a:t>
            </a:r>
          </a:p>
          <a:p>
            <a:r>
              <a:rPr lang="en-US" dirty="0" smtClean="0"/>
              <a:t>One-time security      and    many-time security (CPA)</a:t>
            </a:r>
          </a:p>
          <a:p>
            <a:r>
              <a:rPr lang="en-US" dirty="0" smtClean="0"/>
              <a:t>We showed that  one-time security  ⇒  many-time security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For public key encryption:</a:t>
            </a:r>
          </a:p>
          <a:p>
            <a:r>
              <a:rPr lang="en-US" dirty="0"/>
              <a:t>One-time security  </a:t>
            </a:r>
            <a:r>
              <a:rPr lang="en-US" dirty="0" smtClean="0"/>
              <a:t>  ⇒   many</a:t>
            </a:r>
            <a:r>
              <a:rPr lang="en-US" dirty="0"/>
              <a:t>-time security  </a:t>
            </a:r>
            <a:r>
              <a:rPr lang="en-US" dirty="0" smtClean="0"/>
              <a:t>(CPA)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(follows from the fact that attacker can encrypt by himself)</a:t>
            </a:r>
          </a:p>
          <a:p>
            <a:pPr>
              <a:spcBef>
                <a:spcPts val="2376"/>
              </a:spcBef>
            </a:pPr>
            <a:r>
              <a:rPr lang="en-US" dirty="0" smtClean="0"/>
              <a:t>Public key encryption </a:t>
            </a:r>
            <a:r>
              <a:rPr lang="en-US" b="1" dirty="0" smtClean="0"/>
              <a:t>must</a:t>
            </a:r>
            <a:r>
              <a:rPr lang="en-US" dirty="0" smtClean="0"/>
              <a:t> be randomized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5378713" y="1633287"/>
            <a:ext cx="15240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786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/>
              <a:t>Security against active attacks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6421" y="3181350"/>
            <a:ext cx="685800" cy="7188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4209" y="2419350"/>
            <a:ext cx="816591" cy="1066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99167" y="3867150"/>
            <a:ext cx="950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attacker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62600" y="3409950"/>
            <a:ext cx="985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FF0000"/>
                </a:solidFill>
              </a:rPr>
              <a:t>sk</a:t>
            </a:r>
            <a:r>
              <a:rPr lang="en-US" sz="2400" b="1" baseline="-25000" dirty="0" err="1" smtClean="0">
                <a:solidFill>
                  <a:srgbClr val="FF0000"/>
                </a:solidFill>
              </a:rPr>
              <a:t>server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5413" y="2952750"/>
            <a:ext cx="1028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FF0000"/>
                </a:solidFill>
              </a:rPr>
              <a:t>pk</a:t>
            </a:r>
            <a:r>
              <a:rPr lang="en-US" sz="2400" b="1" baseline="-25000" dirty="0" err="1" smtClean="0">
                <a:solidFill>
                  <a:srgbClr val="FF0000"/>
                </a:solidFill>
              </a:rPr>
              <a:t>server</a:t>
            </a:r>
            <a:endParaRPr lang="en-US" sz="2400" b="1" baseline="-25000" dirty="0">
              <a:solidFill>
                <a:srgbClr val="FF0000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752600" y="1885950"/>
            <a:ext cx="3048000" cy="381000"/>
            <a:chOff x="1676400" y="2266950"/>
            <a:chExt cx="3048000" cy="381000"/>
          </a:xfrm>
        </p:grpSpPr>
        <p:sp>
          <p:nvSpPr>
            <p:cNvPr id="14" name="Rectangle 13"/>
            <p:cNvSpPr/>
            <p:nvPr/>
          </p:nvSpPr>
          <p:spPr>
            <a:xfrm>
              <a:off x="1676400" y="2266950"/>
              <a:ext cx="3048000" cy="381000"/>
            </a:xfrm>
            <a:prstGeom prst="rect">
              <a:avLst/>
            </a:prstGeom>
            <a:pattFill prst="horzBrick">
              <a:fgClr>
                <a:schemeClr val="accent1">
                  <a:shade val="51000"/>
                  <a:satMod val="130000"/>
                </a:schemeClr>
              </a:fgClr>
              <a:bgClr>
                <a:srgbClr val="FF0000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to: </a:t>
              </a:r>
              <a:r>
                <a:rPr lang="en-US" dirty="0" err="1" smtClean="0"/>
                <a:t>caroline@gmail</a:t>
              </a:r>
              <a:r>
                <a:rPr lang="en-US" dirty="0" smtClean="0"/>
                <a:t>         body</a:t>
              </a:r>
              <a:endParaRPr lang="en-US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3810000" y="2266950"/>
              <a:ext cx="0" cy="3810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/>
          <p:cNvSpPr/>
          <p:nvPr/>
        </p:nvSpPr>
        <p:spPr>
          <a:xfrm>
            <a:off x="5334000" y="1504950"/>
            <a:ext cx="3733800" cy="32004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6477000" y="2739913"/>
            <a:ext cx="1165621" cy="593837"/>
            <a:chOff x="6400800" y="2946947"/>
            <a:chExt cx="1165621" cy="593837"/>
          </a:xfrm>
        </p:grpSpPr>
        <p:cxnSp>
          <p:nvCxnSpPr>
            <p:cNvPr id="21" name="Straight Arrow Connector 20"/>
            <p:cNvCxnSpPr>
              <a:endCxn id="4" idx="1"/>
            </p:cNvCxnSpPr>
            <p:nvPr/>
          </p:nvCxnSpPr>
          <p:spPr>
            <a:xfrm>
              <a:off x="6400800" y="3105150"/>
              <a:ext cx="1165621" cy="43563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 rot="1273345">
              <a:off x="6661310" y="2946947"/>
              <a:ext cx="748955" cy="3166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body</a:t>
              </a:r>
              <a:endParaRPr lang="en-US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304800" y="4066381"/>
            <a:ext cx="4709943" cy="859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2400" dirty="0" smtClean="0"/>
              <a:t>Attacker is given decryption of </a:t>
            </a:r>
            <a:r>
              <a:rPr lang="en-US" sz="2400" dirty="0" err="1" smtClean="0"/>
              <a:t>msgs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	that start with </a:t>
            </a:r>
            <a:r>
              <a:rPr lang="en-US" sz="2400" b="1" dirty="0" smtClean="0">
                <a:solidFill>
                  <a:srgbClr val="FF0000"/>
                </a:solidFill>
              </a:rPr>
              <a:t>“to: attacker”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24583" y="818960"/>
            <a:ext cx="5806397" cy="4573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840"/>
              </a:lnSpc>
            </a:pPr>
            <a:r>
              <a:rPr lang="en-US" sz="2400" dirty="0" smtClean="0"/>
              <a:t>What if attacker can tamper with </a:t>
            </a:r>
            <a:r>
              <a:rPr lang="en-US" sz="2400" dirty="0" err="1" smtClean="0"/>
              <a:t>ciphertext</a:t>
            </a:r>
            <a:r>
              <a:rPr lang="en-US" sz="2400" dirty="0" smtClean="0"/>
              <a:t>?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1143000" y="2724150"/>
            <a:ext cx="4038600" cy="838200"/>
            <a:chOff x="1066800" y="3105150"/>
            <a:chExt cx="4038600" cy="838200"/>
          </a:xfrm>
        </p:grpSpPr>
        <p:grpSp>
          <p:nvGrpSpPr>
            <p:cNvPr id="32" name="Group 31"/>
            <p:cNvGrpSpPr/>
            <p:nvPr/>
          </p:nvGrpSpPr>
          <p:grpSpPr>
            <a:xfrm>
              <a:off x="1676400" y="3105150"/>
              <a:ext cx="3048000" cy="762000"/>
              <a:chOff x="1676400" y="2876550"/>
              <a:chExt cx="3048000" cy="762000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676400" y="3257550"/>
                <a:ext cx="3048000" cy="381000"/>
              </a:xfrm>
              <a:prstGeom prst="rect">
                <a:avLst/>
              </a:prstGeom>
              <a:pattFill prst="horzBrick">
                <a:fgClr>
                  <a:schemeClr val="accent1">
                    <a:shade val="51000"/>
                    <a:satMod val="130000"/>
                  </a:schemeClr>
                </a:fgClr>
                <a:bgClr>
                  <a:srgbClr val="FF0000"/>
                </a:bgClr>
              </a:patt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/>
                  <a:t>  to: </a:t>
                </a:r>
                <a:r>
                  <a:rPr lang="en-US" dirty="0" err="1" smtClean="0"/>
                  <a:t>attacker@gmail</a:t>
                </a:r>
                <a:r>
                  <a:rPr lang="en-US" dirty="0" smtClean="0"/>
                  <a:t>       body</a:t>
                </a:r>
                <a:endParaRPr lang="en-US" dirty="0"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3810000" y="3257550"/>
                <a:ext cx="0" cy="3810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1752600" y="2876550"/>
                <a:ext cx="1011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attacker:</a:t>
                </a:r>
                <a:endParaRPr lang="en-US" dirty="0"/>
              </a:p>
            </p:txBody>
          </p:sp>
        </p:grpSp>
        <p:cxnSp>
          <p:nvCxnSpPr>
            <p:cNvPr id="39" name="Straight Arrow Connector 38"/>
            <p:cNvCxnSpPr/>
            <p:nvPr/>
          </p:nvCxnSpPr>
          <p:spPr>
            <a:xfrm>
              <a:off x="1066800" y="3943350"/>
              <a:ext cx="40386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Down Arrow 10"/>
          <p:cNvSpPr/>
          <p:nvPr/>
        </p:nvSpPr>
        <p:spPr>
          <a:xfrm>
            <a:off x="3060700" y="2508250"/>
            <a:ext cx="228600" cy="4572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381000" y="2190750"/>
            <a:ext cx="933450" cy="9334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63311" y="1733550"/>
            <a:ext cx="13832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mail server</a:t>
            </a:r>
          </a:p>
          <a:p>
            <a:pPr algn="ctr"/>
            <a:r>
              <a:rPr lang="en-US" sz="2000" dirty="0" smtClean="0"/>
              <a:t>(e.g. Gmail)</a:t>
            </a:r>
            <a:endParaRPr lang="en-US" sz="2000" dirty="0"/>
          </a:p>
        </p:txBody>
      </p:sp>
      <p:sp>
        <p:nvSpPr>
          <p:cNvPr id="17" name="Rounded Rectangle 16"/>
          <p:cNvSpPr/>
          <p:nvPr/>
        </p:nvSpPr>
        <p:spPr>
          <a:xfrm>
            <a:off x="7566421" y="1733550"/>
            <a:ext cx="1196579" cy="533400"/>
          </a:xfrm>
          <a:prstGeom prst="roundRect">
            <a:avLst/>
          </a:prstGeom>
          <a:solidFill>
            <a:srgbClr val="00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Caroline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143000" y="2343150"/>
            <a:ext cx="4038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248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876800" y="4019550"/>
            <a:ext cx="762000" cy="381000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95250"/>
            <a:ext cx="8229600" cy="62865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(pub-key) Chosen </a:t>
            </a:r>
            <a:r>
              <a:rPr lang="en-US" sz="3600" dirty="0" err="1"/>
              <a:t>C</a:t>
            </a:r>
            <a:r>
              <a:rPr lang="en-US" sz="3600" dirty="0" err="1" smtClean="0"/>
              <a:t>iphertext</a:t>
            </a:r>
            <a:r>
              <a:rPr lang="en-US" sz="3600" dirty="0" smtClean="0"/>
              <a:t> Security:  definition</a:t>
            </a:r>
            <a:endParaRPr lang="en-US" sz="3600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66750"/>
            <a:ext cx="8763000" cy="7620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>
                <a:latin typeface="Castellar" pitchFamily="18" charset="0"/>
              </a:rPr>
              <a:t>E </a:t>
            </a:r>
            <a:r>
              <a:rPr lang="en-US" dirty="0"/>
              <a:t>= </a:t>
            </a:r>
            <a:r>
              <a:rPr lang="en-US" dirty="0" smtClean="0"/>
              <a:t>(G,E</a:t>
            </a:r>
            <a:r>
              <a:rPr lang="en-US" dirty="0"/>
              <a:t>,D) </a:t>
            </a:r>
            <a:r>
              <a:rPr lang="en-US" dirty="0" smtClean="0"/>
              <a:t> public-key enc. </a:t>
            </a:r>
            <a:r>
              <a:rPr lang="en-US" dirty="0"/>
              <a:t>over  </a:t>
            </a:r>
            <a:r>
              <a:rPr lang="en-US" dirty="0" smtClean="0"/>
              <a:t>(M</a:t>
            </a:r>
            <a:r>
              <a:rPr lang="en-US" dirty="0"/>
              <a:t>,C</a:t>
            </a:r>
            <a:r>
              <a:rPr lang="en-US" dirty="0" smtClean="0"/>
              <a:t>)</a:t>
            </a:r>
            <a:r>
              <a:rPr lang="en-US" dirty="0" smtClean="0">
                <a:latin typeface="Castellar" pitchFamily="18" charset="0"/>
              </a:rPr>
              <a:t>.  </a:t>
            </a:r>
            <a:r>
              <a:rPr lang="en-US" dirty="0" smtClean="0"/>
              <a:t>For   </a:t>
            </a:r>
            <a:r>
              <a:rPr lang="en-US" dirty="0"/>
              <a:t>b=0,1   define EXP(b</a:t>
            </a:r>
            <a:r>
              <a:rPr lang="en-US" dirty="0" smtClean="0"/>
              <a:t>):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  <a:spcBef>
                <a:spcPct val="100000"/>
              </a:spcBef>
              <a:buNone/>
            </a:pPr>
            <a:endParaRPr lang="en-US" dirty="0"/>
          </a:p>
        </p:txBody>
      </p:sp>
      <p:sp>
        <p:nvSpPr>
          <p:cNvPr id="15365" name="Line 5"/>
          <p:cNvSpPr>
            <a:spLocks noChangeShapeType="1"/>
          </p:cNvSpPr>
          <p:nvPr/>
        </p:nvSpPr>
        <p:spPr bwMode="auto">
          <a:xfrm flipV="1">
            <a:off x="76200" y="2114549"/>
            <a:ext cx="609600" cy="116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76200" y="1740694"/>
            <a:ext cx="346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6477000" y="1276350"/>
            <a:ext cx="1295400" cy="365760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</a:t>
            </a:r>
            <a:r>
              <a:rPr lang="en-US" dirty="0" smtClean="0"/>
              <a:t>. A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62000" y="1276350"/>
            <a:ext cx="1346940" cy="3657600"/>
            <a:chOff x="1295400" y="1504950"/>
            <a:chExt cx="1346940" cy="3276600"/>
          </a:xfrm>
        </p:grpSpPr>
        <p:sp>
          <p:nvSpPr>
            <p:cNvPr id="15364" name="Rectangle 4"/>
            <p:cNvSpPr>
              <a:spLocks noChangeArrowheads="1"/>
            </p:cNvSpPr>
            <p:nvPr/>
          </p:nvSpPr>
          <p:spPr bwMode="auto">
            <a:xfrm>
              <a:off x="1295400" y="1504950"/>
              <a:ext cx="1295400" cy="32766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/>
                <a:t>Chal.</a:t>
              </a:r>
            </a:p>
          </p:txBody>
        </p:sp>
        <p:sp>
          <p:nvSpPr>
            <p:cNvPr id="15368" name="Text Box 8"/>
            <p:cNvSpPr txBox="1">
              <a:spLocks noChangeArrowheads="1"/>
            </p:cNvSpPr>
            <p:nvPr/>
          </p:nvSpPr>
          <p:spPr bwMode="auto">
            <a:xfrm>
              <a:off x="1325265" y="1885950"/>
              <a:ext cx="131707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>
                  <a:sym typeface="Symbol" pitchFamily="18" charset="2"/>
                </a:rPr>
                <a:t>(</a:t>
              </a:r>
              <a:r>
                <a:rPr lang="en-US" dirty="0" err="1" smtClean="0">
                  <a:sym typeface="Symbol" pitchFamily="18" charset="2"/>
                </a:rPr>
                <a:t>pk,sk</a:t>
              </a:r>
              <a:r>
                <a:rPr lang="en-US" dirty="0" smtClean="0">
                  <a:sym typeface="Symbol" pitchFamily="18" charset="2"/>
                </a:rPr>
                <a:t>)G()</a:t>
              </a:r>
              <a:endParaRPr lang="en-US" b="1" dirty="0">
                <a:cs typeface="Arial" charset="0"/>
                <a:sym typeface="Symbol" pitchFamily="18" charset="2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772400" y="4319885"/>
            <a:ext cx="1295053" cy="461665"/>
            <a:chOff x="7772400" y="2647950"/>
            <a:chExt cx="1295053" cy="461665"/>
          </a:xfrm>
        </p:grpSpPr>
        <p:sp>
          <p:nvSpPr>
            <p:cNvPr id="15374" name="Line 14"/>
            <p:cNvSpPr>
              <a:spLocks noChangeShapeType="1"/>
            </p:cNvSpPr>
            <p:nvPr/>
          </p:nvSpPr>
          <p:spPr bwMode="auto">
            <a:xfrm flipV="1">
              <a:off x="7772400" y="3105150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375" name="Text Box 15"/>
            <p:cNvSpPr txBox="1">
              <a:spLocks noChangeArrowheads="1"/>
            </p:cNvSpPr>
            <p:nvPr/>
          </p:nvSpPr>
          <p:spPr bwMode="auto">
            <a:xfrm>
              <a:off x="7848600" y="2647950"/>
              <a:ext cx="121885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/>
                <a:t>b’ </a:t>
              </a:r>
              <a:r>
                <a:rPr lang="en-US" sz="2000" dirty="0">
                  <a:sym typeface="Symbol" pitchFamily="18" charset="2"/>
                </a:rPr>
                <a:t> {0,1}</a:t>
              </a:r>
              <a:endParaRPr lang="en-US" sz="2000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133600" y="2876550"/>
            <a:ext cx="4343400" cy="857250"/>
            <a:chOff x="2133600" y="2266950"/>
            <a:chExt cx="4343400" cy="857250"/>
          </a:xfrm>
        </p:grpSpPr>
        <p:grpSp>
          <p:nvGrpSpPr>
            <p:cNvPr id="7" name="Group 6"/>
            <p:cNvGrpSpPr/>
            <p:nvPr/>
          </p:nvGrpSpPr>
          <p:grpSpPr>
            <a:xfrm>
              <a:off x="2133600" y="2266950"/>
              <a:ext cx="4343400" cy="400110"/>
              <a:chOff x="2133600" y="2376632"/>
              <a:chExt cx="4343400" cy="400110"/>
            </a:xfrm>
          </p:grpSpPr>
          <p:sp>
            <p:nvSpPr>
              <p:cNvPr id="31" name="Line 9"/>
              <p:cNvSpPr>
                <a:spLocks noChangeShapeType="1"/>
              </p:cNvSpPr>
              <p:nvPr/>
            </p:nvSpPr>
            <p:spPr bwMode="auto">
              <a:xfrm flipH="1">
                <a:off x="2133600" y="2771772"/>
                <a:ext cx="4343400" cy="491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Text Box 10"/>
              <p:cNvSpPr txBox="1">
                <a:spLocks noChangeArrowheads="1"/>
              </p:cNvSpPr>
              <p:nvPr/>
            </p:nvSpPr>
            <p:spPr bwMode="auto">
              <a:xfrm>
                <a:off x="2133600" y="2376632"/>
                <a:ext cx="4248808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b="1" dirty="0"/>
                  <a:t>c</a:t>
                </a:r>
                <a:r>
                  <a:rPr lang="en-US" sz="2000" b="1" dirty="0" smtClean="0"/>
                  <a:t>hallenge:</a:t>
                </a:r>
                <a:r>
                  <a:rPr lang="en-US" sz="2000" dirty="0" smtClean="0"/>
                  <a:t>    m</a:t>
                </a:r>
                <a:r>
                  <a:rPr lang="en-US" sz="2000" baseline="-25000" dirty="0" smtClean="0"/>
                  <a:t>0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, </a:t>
                </a:r>
                <a:r>
                  <a:rPr lang="en-US" sz="2000" dirty="0" smtClean="0"/>
                  <a:t>m</a:t>
                </a:r>
                <a:r>
                  <a:rPr lang="en-US" sz="2000" baseline="-25000" dirty="0" smtClean="0"/>
                  <a:t>1  </a:t>
                </a:r>
                <a:r>
                  <a:rPr lang="en-US" dirty="0">
                    <a:sym typeface="Symbol" pitchFamily="18" charset="2"/>
                  </a:rPr>
                  <a:t> M :    |</a:t>
                </a:r>
                <a:r>
                  <a:rPr lang="en-US" dirty="0" smtClean="0">
                    <a:sym typeface="Symbol" pitchFamily="18" charset="2"/>
                  </a:rPr>
                  <a:t>m</a:t>
                </a:r>
                <a:r>
                  <a:rPr lang="en-US" baseline="-25000" dirty="0" smtClean="0">
                    <a:sym typeface="Symbol" pitchFamily="18" charset="2"/>
                  </a:rPr>
                  <a:t>0</a:t>
                </a:r>
                <a:r>
                  <a:rPr lang="en-US" dirty="0" smtClean="0">
                    <a:sym typeface="Symbol" pitchFamily="18" charset="2"/>
                  </a:rPr>
                  <a:t>| </a:t>
                </a:r>
                <a:r>
                  <a:rPr lang="en-US" dirty="0">
                    <a:sym typeface="Symbol" pitchFamily="18" charset="2"/>
                  </a:rPr>
                  <a:t>= |</a:t>
                </a:r>
                <a:r>
                  <a:rPr lang="en-US" dirty="0" smtClean="0">
                    <a:sym typeface="Symbol" pitchFamily="18" charset="2"/>
                  </a:rPr>
                  <a:t>m</a:t>
                </a:r>
                <a:r>
                  <a:rPr lang="en-US" baseline="-25000" dirty="0" smtClean="0">
                    <a:sym typeface="Symbol" pitchFamily="18" charset="2"/>
                  </a:rPr>
                  <a:t>1</a:t>
                </a:r>
                <a:r>
                  <a:rPr lang="en-US" dirty="0" smtClean="0">
                    <a:sym typeface="Symbol" pitchFamily="18" charset="2"/>
                  </a:rPr>
                  <a:t>|</a:t>
                </a:r>
                <a:endParaRPr lang="en-US" dirty="0">
                  <a:sym typeface="Symbol" pitchFamily="18" charset="2"/>
                </a:endParaRPr>
              </a:p>
            </p:txBody>
          </p:sp>
        </p:grpSp>
        <p:grpSp>
          <p:nvGrpSpPr>
            <p:cNvPr id="33" name="Group 11"/>
            <p:cNvGrpSpPr>
              <a:grpSpLocks/>
            </p:cNvGrpSpPr>
            <p:nvPr/>
          </p:nvGrpSpPr>
          <p:grpSpPr bwMode="auto">
            <a:xfrm>
              <a:off x="2133600" y="2724150"/>
              <a:ext cx="4267200" cy="400050"/>
              <a:chOff x="1440" y="2194"/>
              <a:chExt cx="2688" cy="336"/>
            </a:xfrm>
          </p:grpSpPr>
          <p:sp>
            <p:nvSpPr>
              <p:cNvPr id="34" name="Line 12"/>
              <p:cNvSpPr>
                <a:spLocks noChangeShapeType="1"/>
              </p:cNvSpPr>
              <p:nvPr/>
            </p:nvSpPr>
            <p:spPr bwMode="auto">
              <a:xfrm>
                <a:off x="1440" y="2274"/>
                <a:ext cx="26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Text Box 13"/>
              <p:cNvSpPr txBox="1">
                <a:spLocks noChangeArrowheads="1"/>
              </p:cNvSpPr>
              <p:nvPr/>
            </p:nvSpPr>
            <p:spPr bwMode="auto">
              <a:xfrm>
                <a:off x="2256" y="2194"/>
                <a:ext cx="961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/>
                  <a:t>c </a:t>
                </a:r>
                <a:r>
                  <a:rPr lang="en-US" dirty="0">
                    <a:sym typeface="Symbol" pitchFamily="18" charset="2"/>
                  </a:rPr>
                  <a:t> </a:t>
                </a:r>
                <a:r>
                  <a:rPr lang="en-US" dirty="0"/>
                  <a:t>E</a:t>
                </a:r>
                <a:r>
                  <a:rPr lang="en-US" dirty="0" smtClean="0"/>
                  <a:t>(</a:t>
                </a:r>
                <a:r>
                  <a:rPr lang="en-US" dirty="0" err="1" smtClean="0"/>
                  <a:t>pk</a:t>
                </a:r>
                <a:r>
                  <a:rPr lang="en-US" dirty="0"/>
                  <a:t>,</a:t>
                </a:r>
                <a:r>
                  <a:rPr lang="en-US" sz="2000" b="1" dirty="0"/>
                  <a:t> </a:t>
                </a:r>
                <a:r>
                  <a:rPr lang="en-US" sz="2000" b="1" dirty="0" err="1" smtClean="0"/>
                  <a:t>m</a:t>
                </a:r>
                <a:r>
                  <a:rPr lang="en-US" sz="2000" b="1" baseline="-25000" dirty="0" err="1" smtClean="0"/>
                  <a:t>b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</p:grpSp>
      </p:grp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2133600" y="1123950"/>
            <a:ext cx="4343400" cy="400051"/>
            <a:chOff x="1776" y="2103"/>
            <a:chExt cx="2736" cy="336"/>
          </a:xfrm>
        </p:grpSpPr>
        <p:sp>
          <p:nvSpPr>
            <p:cNvPr id="2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736" cy="13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Text Box 14"/>
            <p:cNvSpPr txBox="1">
              <a:spLocks noChangeArrowheads="1"/>
            </p:cNvSpPr>
            <p:nvPr/>
          </p:nvSpPr>
          <p:spPr bwMode="auto">
            <a:xfrm>
              <a:off x="2746" y="2103"/>
              <a:ext cx="278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 err="1" smtClean="0"/>
                <a:t>pk</a:t>
              </a:r>
              <a:endParaRPr lang="en-US" sz="20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133600" y="1809750"/>
            <a:ext cx="4343400" cy="857250"/>
            <a:chOff x="2133600" y="2266950"/>
            <a:chExt cx="4343400" cy="857250"/>
          </a:xfrm>
        </p:grpSpPr>
        <p:grpSp>
          <p:nvGrpSpPr>
            <p:cNvPr id="37" name="Group 36"/>
            <p:cNvGrpSpPr/>
            <p:nvPr/>
          </p:nvGrpSpPr>
          <p:grpSpPr>
            <a:xfrm>
              <a:off x="2133600" y="2266950"/>
              <a:ext cx="4343400" cy="400110"/>
              <a:chOff x="2133600" y="2376632"/>
              <a:chExt cx="4343400" cy="400110"/>
            </a:xfrm>
          </p:grpSpPr>
          <p:sp>
            <p:nvSpPr>
              <p:cNvPr id="41" name="Line 9"/>
              <p:cNvSpPr>
                <a:spLocks noChangeShapeType="1"/>
              </p:cNvSpPr>
              <p:nvPr/>
            </p:nvSpPr>
            <p:spPr bwMode="auto">
              <a:xfrm flipH="1">
                <a:off x="2133600" y="2771772"/>
                <a:ext cx="4343400" cy="491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Text Box 10"/>
              <p:cNvSpPr txBox="1">
                <a:spLocks noChangeArrowheads="1"/>
              </p:cNvSpPr>
              <p:nvPr/>
            </p:nvSpPr>
            <p:spPr bwMode="auto">
              <a:xfrm>
                <a:off x="2133600" y="2376632"/>
                <a:ext cx="2492781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b="1" dirty="0" smtClean="0"/>
                  <a:t>CCA phase 1:</a:t>
                </a:r>
                <a:r>
                  <a:rPr lang="en-US" sz="2000" dirty="0"/>
                  <a:t>    </a:t>
                </a:r>
                <a:r>
                  <a:rPr lang="en-US" sz="2000" dirty="0" smtClean="0"/>
                  <a:t>  c</a:t>
                </a:r>
                <a:r>
                  <a:rPr lang="en-US" sz="2000" baseline="-25000" dirty="0" smtClean="0"/>
                  <a:t>i</a:t>
                </a:r>
                <a:r>
                  <a:rPr lang="en-US" sz="2000" dirty="0" smtClean="0"/>
                  <a:t> </a:t>
                </a:r>
                <a:r>
                  <a:rPr lang="en-US" sz="2000" dirty="0">
                    <a:sym typeface="Symbol" pitchFamily="18" charset="2"/>
                  </a:rPr>
                  <a:t> C </a:t>
                </a:r>
                <a:endParaRPr lang="en-US" dirty="0">
                  <a:sym typeface="Symbol" pitchFamily="18" charset="2"/>
                </a:endParaRPr>
              </a:p>
            </p:txBody>
          </p:sp>
        </p:grpSp>
        <p:grpSp>
          <p:nvGrpSpPr>
            <p:cNvPr id="38" name="Group 11"/>
            <p:cNvGrpSpPr>
              <a:grpSpLocks/>
            </p:cNvGrpSpPr>
            <p:nvPr/>
          </p:nvGrpSpPr>
          <p:grpSpPr bwMode="auto">
            <a:xfrm>
              <a:off x="2133600" y="2724150"/>
              <a:ext cx="4267200" cy="400050"/>
              <a:chOff x="1440" y="2194"/>
              <a:chExt cx="2688" cy="336"/>
            </a:xfrm>
          </p:grpSpPr>
          <p:sp>
            <p:nvSpPr>
              <p:cNvPr id="39" name="Line 12"/>
              <p:cNvSpPr>
                <a:spLocks noChangeShapeType="1"/>
              </p:cNvSpPr>
              <p:nvPr/>
            </p:nvSpPr>
            <p:spPr bwMode="auto">
              <a:xfrm>
                <a:off x="1440" y="2274"/>
                <a:ext cx="26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Text Box 13"/>
              <p:cNvSpPr txBox="1">
                <a:spLocks noChangeArrowheads="1"/>
              </p:cNvSpPr>
              <p:nvPr/>
            </p:nvSpPr>
            <p:spPr bwMode="auto">
              <a:xfrm>
                <a:off x="2368" y="2194"/>
                <a:ext cx="944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m</a:t>
                </a:r>
                <a:r>
                  <a:rPr lang="en-US" sz="2000" baseline="-25000" dirty="0"/>
                  <a:t>i</a:t>
                </a:r>
                <a:r>
                  <a:rPr lang="en-US" sz="2000" dirty="0"/>
                  <a:t> </a:t>
                </a:r>
                <a:r>
                  <a:rPr lang="en-US" sz="2000" dirty="0">
                    <a:sym typeface="Symbol" pitchFamily="18" charset="2"/>
                  </a:rPr>
                  <a:t> D</a:t>
                </a:r>
                <a:r>
                  <a:rPr lang="en-US" sz="2000" dirty="0"/>
                  <a:t>(k,</a:t>
                </a:r>
                <a:r>
                  <a:rPr lang="en-US" sz="2000" b="1" dirty="0"/>
                  <a:t> c</a:t>
                </a:r>
                <a:r>
                  <a:rPr lang="en-US" sz="2000" b="1" baseline="-25000" dirty="0"/>
                  <a:t>i</a:t>
                </a:r>
                <a:r>
                  <a:rPr lang="en-US" sz="2000" dirty="0"/>
                  <a:t>)</a:t>
                </a:r>
              </a:p>
            </p:txBody>
          </p:sp>
        </p:grpSp>
      </p:grpSp>
      <p:grpSp>
        <p:nvGrpSpPr>
          <p:cNvPr id="43" name="Group 42"/>
          <p:cNvGrpSpPr/>
          <p:nvPr/>
        </p:nvGrpSpPr>
        <p:grpSpPr>
          <a:xfrm>
            <a:off x="2133600" y="4019550"/>
            <a:ext cx="4343400" cy="857250"/>
            <a:chOff x="2133600" y="2266950"/>
            <a:chExt cx="4343400" cy="857250"/>
          </a:xfrm>
        </p:grpSpPr>
        <p:grpSp>
          <p:nvGrpSpPr>
            <p:cNvPr id="44" name="Group 43"/>
            <p:cNvGrpSpPr/>
            <p:nvPr/>
          </p:nvGrpSpPr>
          <p:grpSpPr>
            <a:xfrm>
              <a:off x="2133600" y="2266950"/>
              <a:ext cx="4343400" cy="707886"/>
              <a:chOff x="2133600" y="2376632"/>
              <a:chExt cx="4343400" cy="707886"/>
            </a:xfrm>
          </p:grpSpPr>
          <p:sp>
            <p:nvSpPr>
              <p:cNvPr id="48" name="Line 9"/>
              <p:cNvSpPr>
                <a:spLocks noChangeShapeType="1"/>
              </p:cNvSpPr>
              <p:nvPr/>
            </p:nvSpPr>
            <p:spPr bwMode="auto">
              <a:xfrm flipH="1">
                <a:off x="2133600" y="2771772"/>
                <a:ext cx="4343400" cy="491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Text Box 10"/>
              <p:cNvSpPr txBox="1">
                <a:spLocks noChangeArrowheads="1"/>
              </p:cNvSpPr>
              <p:nvPr/>
            </p:nvSpPr>
            <p:spPr bwMode="auto">
              <a:xfrm>
                <a:off x="2133600" y="2376632"/>
                <a:ext cx="3467616" cy="7078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b="1" dirty="0" smtClean="0"/>
                  <a:t>CCA phase 2:</a:t>
                </a:r>
                <a:r>
                  <a:rPr lang="en-US" sz="2000" dirty="0" smtClean="0"/>
                  <a:t>      c</a:t>
                </a:r>
                <a:r>
                  <a:rPr lang="en-US" sz="2000" baseline="-25000" dirty="0" smtClean="0"/>
                  <a:t>i</a:t>
                </a:r>
                <a:r>
                  <a:rPr lang="en-US" sz="2000" dirty="0" smtClean="0"/>
                  <a:t> </a:t>
                </a:r>
                <a:r>
                  <a:rPr lang="en-US" sz="2000" dirty="0">
                    <a:sym typeface="Symbol" pitchFamily="18" charset="2"/>
                  </a:rPr>
                  <a:t> </a:t>
                </a:r>
                <a:r>
                  <a:rPr lang="en-US" sz="2000" dirty="0" smtClean="0">
                    <a:sym typeface="Symbol" pitchFamily="18" charset="2"/>
                  </a:rPr>
                  <a:t>C  </a:t>
                </a:r>
                <a:r>
                  <a:rPr lang="en-US" sz="2000" dirty="0">
                    <a:sym typeface="Symbol" pitchFamily="18" charset="2"/>
                  </a:rPr>
                  <a:t>:     </a:t>
                </a:r>
                <a:r>
                  <a:rPr lang="en-US" sz="2000" b="1" dirty="0">
                    <a:sym typeface="Symbol" pitchFamily="18" charset="2"/>
                  </a:rPr>
                  <a:t>c</a:t>
                </a:r>
                <a:r>
                  <a:rPr lang="en-US" sz="2000" b="1" baseline="-25000" dirty="0">
                    <a:sym typeface="Symbol" pitchFamily="18" charset="2"/>
                  </a:rPr>
                  <a:t>i</a:t>
                </a:r>
                <a:r>
                  <a:rPr lang="en-US" sz="2000" b="1" dirty="0">
                    <a:sym typeface="Symbol" pitchFamily="18" charset="2"/>
                  </a:rPr>
                  <a:t> ≠ c</a:t>
                </a:r>
              </a:p>
              <a:p>
                <a:r>
                  <a:rPr lang="en-US" sz="2000" dirty="0" smtClean="0">
                    <a:sym typeface="Symbol" pitchFamily="18" charset="2"/>
                  </a:rPr>
                  <a:t> </a:t>
                </a:r>
                <a:endParaRPr lang="en-US" dirty="0">
                  <a:sym typeface="Symbol" pitchFamily="18" charset="2"/>
                </a:endParaRPr>
              </a:p>
            </p:txBody>
          </p:sp>
        </p:grpSp>
        <p:grpSp>
          <p:nvGrpSpPr>
            <p:cNvPr id="45" name="Group 11"/>
            <p:cNvGrpSpPr>
              <a:grpSpLocks/>
            </p:cNvGrpSpPr>
            <p:nvPr/>
          </p:nvGrpSpPr>
          <p:grpSpPr bwMode="auto">
            <a:xfrm>
              <a:off x="2133600" y="2724150"/>
              <a:ext cx="4267200" cy="400050"/>
              <a:chOff x="1440" y="2194"/>
              <a:chExt cx="2688" cy="336"/>
            </a:xfrm>
          </p:grpSpPr>
          <p:sp>
            <p:nvSpPr>
              <p:cNvPr id="46" name="Line 12"/>
              <p:cNvSpPr>
                <a:spLocks noChangeShapeType="1"/>
              </p:cNvSpPr>
              <p:nvPr/>
            </p:nvSpPr>
            <p:spPr bwMode="auto">
              <a:xfrm>
                <a:off x="1440" y="2274"/>
                <a:ext cx="26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Text Box 13"/>
              <p:cNvSpPr txBox="1">
                <a:spLocks noChangeArrowheads="1"/>
              </p:cNvSpPr>
              <p:nvPr/>
            </p:nvSpPr>
            <p:spPr bwMode="auto">
              <a:xfrm>
                <a:off x="2368" y="2194"/>
                <a:ext cx="944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m</a:t>
                </a:r>
                <a:r>
                  <a:rPr lang="en-US" sz="2000" baseline="-25000" dirty="0"/>
                  <a:t>i</a:t>
                </a:r>
                <a:r>
                  <a:rPr lang="en-US" sz="2000" dirty="0"/>
                  <a:t> </a:t>
                </a:r>
                <a:r>
                  <a:rPr lang="en-US" sz="2000" dirty="0">
                    <a:sym typeface="Symbol" pitchFamily="18" charset="2"/>
                  </a:rPr>
                  <a:t> D</a:t>
                </a:r>
                <a:r>
                  <a:rPr lang="en-US" sz="2000" dirty="0"/>
                  <a:t>(k,</a:t>
                </a:r>
                <a:r>
                  <a:rPr lang="en-US" sz="2000" b="1" dirty="0"/>
                  <a:t> c</a:t>
                </a:r>
                <a:r>
                  <a:rPr lang="en-US" sz="2000" b="1" baseline="-25000" dirty="0"/>
                  <a:t>i</a:t>
                </a:r>
                <a:r>
                  <a:rPr lang="en-US" sz="2000" dirty="0"/>
                  <a:t>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51496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dirty="0"/>
              <a:t>Chosen </a:t>
            </a:r>
            <a:r>
              <a:rPr lang="en-US" dirty="0" err="1"/>
              <a:t>ciphertext</a:t>
            </a:r>
            <a:r>
              <a:rPr lang="en-US" dirty="0"/>
              <a:t> </a:t>
            </a:r>
            <a:r>
              <a:rPr lang="en-US" dirty="0" smtClean="0"/>
              <a:t>security: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534400" cy="4095750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err="1" smtClean="0"/>
              <a:t>Def</a:t>
            </a:r>
            <a:r>
              <a:rPr lang="en-US" dirty="0" smtClean="0"/>
              <a:t>:   </a:t>
            </a:r>
            <a:r>
              <a:rPr lang="en-US" dirty="0" smtClean="0">
                <a:latin typeface="Castellar" pitchFamily="18" charset="0"/>
              </a:rPr>
              <a:t>E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smtClean="0"/>
              <a:t>CCA secure (</a:t>
            </a:r>
            <a:r>
              <a:rPr lang="en-US" dirty="0" err="1" smtClean="0"/>
              <a:t>a.k.a</a:t>
            </a:r>
            <a:r>
              <a:rPr lang="en-US" dirty="0" smtClean="0"/>
              <a:t>  IND-CCA)  if </a:t>
            </a:r>
            <a:r>
              <a:rPr lang="en-US" dirty="0"/>
              <a:t>for all </a:t>
            </a:r>
            <a:r>
              <a:rPr lang="en-US" dirty="0" smtClean="0"/>
              <a:t>efficient  </a:t>
            </a:r>
            <a:r>
              <a:rPr lang="en-US" dirty="0"/>
              <a:t>A:</a:t>
            </a:r>
            <a:br>
              <a:rPr lang="en-US" dirty="0"/>
            </a:br>
            <a:r>
              <a:rPr lang="en-US" dirty="0" smtClean="0"/>
              <a:t>     </a:t>
            </a:r>
            <a:r>
              <a:rPr lang="en-US" dirty="0" err="1" smtClean="0">
                <a:solidFill>
                  <a:schemeClr val="accent2"/>
                </a:solidFill>
              </a:rPr>
              <a:t>Adv</a:t>
            </a:r>
            <a:r>
              <a:rPr lang="en-US" baseline="-25000" dirty="0" err="1" smtClean="0">
                <a:solidFill>
                  <a:schemeClr val="accent2"/>
                </a:solidFill>
              </a:rPr>
              <a:t>CCA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[A,</a:t>
            </a:r>
            <a:r>
              <a:rPr lang="en-US" dirty="0">
                <a:latin typeface="Castellar" pitchFamily="18" charset="0"/>
              </a:rPr>
              <a:t>E</a:t>
            </a:r>
            <a:r>
              <a:rPr lang="en-US" dirty="0">
                <a:solidFill>
                  <a:schemeClr val="accent2"/>
                </a:solidFill>
              </a:rPr>
              <a:t>]  =  </a:t>
            </a:r>
            <a:r>
              <a:rPr lang="en-US" sz="3600" dirty="0">
                <a:solidFill>
                  <a:schemeClr val="accent2"/>
                </a:solidFill>
              </a:rPr>
              <a:t>|</a:t>
            </a:r>
            <a:r>
              <a:rPr lang="en-US" dirty="0" err="1">
                <a:solidFill>
                  <a:schemeClr val="accent2"/>
                </a:solidFill>
              </a:rPr>
              <a:t>Pr</a:t>
            </a:r>
            <a:r>
              <a:rPr lang="en-US" dirty="0">
                <a:solidFill>
                  <a:schemeClr val="accent2"/>
                </a:solidFill>
              </a:rPr>
              <a:t>[EXP(0)=1] – </a:t>
            </a:r>
            <a:r>
              <a:rPr lang="en-US" dirty="0" err="1">
                <a:solidFill>
                  <a:schemeClr val="accent2"/>
                </a:solidFill>
              </a:rPr>
              <a:t>Pr</a:t>
            </a:r>
            <a:r>
              <a:rPr lang="en-US" dirty="0">
                <a:solidFill>
                  <a:schemeClr val="accent2"/>
                </a:solidFill>
              </a:rPr>
              <a:t>[EXP(1)=1] </a:t>
            </a:r>
            <a:r>
              <a:rPr lang="en-US" sz="3600" dirty="0">
                <a:solidFill>
                  <a:schemeClr val="accent2"/>
                </a:solidFill>
              </a:rPr>
              <a:t>| </a:t>
            </a:r>
            <a:r>
              <a:rPr lang="en-US" sz="3600" dirty="0" smtClean="0">
                <a:solidFill>
                  <a:schemeClr val="accent2"/>
                </a:solidFill>
              </a:rPr>
              <a:t> </a:t>
            </a:r>
            <a:r>
              <a:rPr lang="en-US" dirty="0"/>
              <a:t>is </a:t>
            </a:r>
            <a:r>
              <a:rPr lang="en-US" dirty="0" smtClean="0"/>
              <a:t>negligible.</a:t>
            </a:r>
          </a:p>
          <a:p>
            <a:pPr marL="0" indent="0">
              <a:spcBef>
                <a:spcPts val="1824"/>
              </a:spcBef>
              <a:buNone/>
            </a:pPr>
            <a:r>
              <a:rPr lang="en-US" dirty="0" smtClean="0"/>
              <a:t>Example:   Suppose                                      ⟶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0" y="1885950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276600" y="2038350"/>
            <a:ext cx="2057400" cy="381000"/>
          </a:xfrm>
          <a:prstGeom prst="rect">
            <a:avLst/>
          </a:prstGeom>
          <a:pattFill prst="horzBrick">
            <a:fgClr>
              <a:schemeClr val="accent1">
                <a:shade val="51000"/>
                <a:satMod val="130000"/>
              </a:schemeClr>
            </a:fgClr>
            <a:bgClr>
              <a:srgbClr val="FF0000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(to: </a:t>
            </a:r>
            <a:r>
              <a:rPr lang="en-US" b="1" dirty="0" err="1" smtClean="0"/>
              <a:t>alice</a:t>
            </a:r>
            <a:r>
              <a:rPr lang="en-US" b="1" dirty="0" smtClean="0"/>
              <a:t>,  body)</a:t>
            </a:r>
            <a:endParaRPr lang="en-US" b="1" dirty="0"/>
          </a:p>
        </p:txBody>
      </p:sp>
      <p:sp>
        <p:nvSpPr>
          <p:cNvPr id="39" name="Rectangle 38"/>
          <p:cNvSpPr/>
          <p:nvPr/>
        </p:nvSpPr>
        <p:spPr>
          <a:xfrm>
            <a:off x="6248400" y="2038350"/>
            <a:ext cx="2057400" cy="381000"/>
          </a:xfrm>
          <a:prstGeom prst="rect">
            <a:avLst/>
          </a:prstGeom>
          <a:pattFill prst="horzBrick">
            <a:fgClr>
              <a:schemeClr val="accent1">
                <a:shade val="51000"/>
                <a:satMod val="130000"/>
              </a:schemeClr>
            </a:fgClr>
            <a:bgClr>
              <a:srgbClr val="FF0000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(to: </a:t>
            </a:r>
            <a:r>
              <a:rPr lang="en-US" b="1" dirty="0" err="1" smtClean="0"/>
              <a:t>david</a:t>
            </a:r>
            <a:r>
              <a:rPr lang="en-US" b="1" dirty="0" smtClean="0"/>
              <a:t>,  body)</a:t>
            </a:r>
            <a:endParaRPr lang="en-US" b="1" dirty="0"/>
          </a:p>
        </p:txBody>
      </p:sp>
      <p:sp>
        <p:nvSpPr>
          <p:cNvPr id="43" name="Rectangle 7"/>
          <p:cNvSpPr>
            <a:spLocks noChangeArrowheads="1"/>
          </p:cNvSpPr>
          <p:nvPr/>
        </p:nvSpPr>
        <p:spPr bwMode="auto">
          <a:xfrm>
            <a:off x="6477000" y="2647950"/>
            <a:ext cx="1828800" cy="228600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</a:t>
            </a:r>
            <a:r>
              <a:rPr lang="en-US" dirty="0" smtClean="0"/>
              <a:t>. A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76200" y="2571750"/>
            <a:ext cx="2032740" cy="2362200"/>
            <a:chOff x="76200" y="2571750"/>
            <a:chExt cx="2032740" cy="2362200"/>
          </a:xfrm>
        </p:grpSpPr>
        <p:sp>
          <p:nvSpPr>
            <p:cNvPr id="41" name="Line 5"/>
            <p:cNvSpPr>
              <a:spLocks noChangeShapeType="1"/>
            </p:cNvSpPr>
            <p:nvPr/>
          </p:nvSpPr>
          <p:spPr bwMode="auto">
            <a:xfrm flipV="1">
              <a:off x="76200" y="2945606"/>
              <a:ext cx="609600" cy="116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Text Box 6"/>
            <p:cNvSpPr txBox="1">
              <a:spLocks noChangeArrowheads="1"/>
            </p:cNvSpPr>
            <p:nvPr/>
          </p:nvSpPr>
          <p:spPr bwMode="auto">
            <a:xfrm>
              <a:off x="76200" y="2571750"/>
              <a:ext cx="34636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762000" y="2647950"/>
              <a:ext cx="1346940" cy="2286000"/>
              <a:chOff x="1295400" y="1504950"/>
              <a:chExt cx="1346940" cy="3276600"/>
            </a:xfrm>
          </p:grpSpPr>
          <p:sp>
            <p:nvSpPr>
              <p:cNvPr id="45" name="Rectangle 4"/>
              <p:cNvSpPr>
                <a:spLocks noChangeArrowheads="1"/>
              </p:cNvSpPr>
              <p:nvPr/>
            </p:nvSpPr>
            <p:spPr bwMode="auto">
              <a:xfrm>
                <a:off x="1295400" y="1504950"/>
                <a:ext cx="1295400" cy="32766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/>
                  <a:t>Chal.</a:t>
                </a:r>
              </a:p>
            </p:txBody>
          </p:sp>
          <p:sp>
            <p:nvSpPr>
              <p:cNvPr id="46" name="Text Box 8"/>
              <p:cNvSpPr txBox="1">
                <a:spLocks noChangeArrowheads="1"/>
              </p:cNvSpPr>
              <p:nvPr/>
            </p:nvSpPr>
            <p:spPr bwMode="auto">
              <a:xfrm>
                <a:off x="1325265" y="2106463"/>
                <a:ext cx="1317075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ym typeface="Symbol" pitchFamily="18" charset="2"/>
                  </a:rPr>
                  <a:t>(</a:t>
                </a:r>
                <a:r>
                  <a:rPr lang="en-US" dirty="0" err="1" smtClean="0">
                    <a:sym typeface="Symbol" pitchFamily="18" charset="2"/>
                  </a:rPr>
                  <a:t>pk,sk</a:t>
                </a:r>
                <a:r>
                  <a:rPr lang="en-US" dirty="0" smtClean="0">
                    <a:sym typeface="Symbol" pitchFamily="18" charset="2"/>
                  </a:rPr>
                  <a:t>)G()</a:t>
                </a:r>
                <a:endParaRPr lang="en-US" b="1" dirty="0">
                  <a:cs typeface="Arial" charset="0"/>
                  <a:sym typeface="Symbol" pitchFamily="18" charset="2"/>
                </a:endParaRPr>
              </a:p>
            </p:txBody>
          </p:sp>
        </p:grpSp>
      </p:grpSp>
      <p:grpSp>
        <p:nvGrpSpPr>
          <p:cNvPr id="47" name="Group 46"/>
          <p:cNvGrpSpPr/>
          <p:nvPr/>
        </p:nvGrpSpPr>
        <p:grpSpPr>
          <a:xfrm>
            <a:off x="8305800" y="4319885"/>
            <a:ext cx="685800" cy="461665"/>
            <a:chOff x="8153400" y="2647950"/>
            <a:chExt cx="685800" cy="461665"/>
          </a:xfrm>
        </p:grpSpPr>
        <p:sp>
          <p:nvSpPr>
            <p:cNvPr id="48" name="Line 14"/>
            <p:cNvSpPr>
              <a:spLocks noChangeShapeType="1"/>
            </p:cNvSpPr>
            <p:nvPr/>
          </p:nvSpPr>
          <p:spPr bwMode="auto">
            <a:xfrm flipV="1">
              <a:off x="8153400" y="3105149"/>
              <a:ext cx="685800" cy="44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Text Box 15"/>
            <p:cNvSpPr txBox="1">
              <a:spLocks noChangeArrowheads="1"/>
            </p:cNvSpPr>
            <p:nvPr/>
          </p:nvSpPr>
          <p:spPr bwMode="auto">
            <a:xfrm>
              <a:off x="8263637" y="2647950"/>
              <a:ext cx="34636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b</a:t>
              </a:r>
              <a:endParaRPr lang="en-US" sz="2000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133600" y="3028950"/>
            <a:ext cx="4343400" cy="857250"/>
            <a:chOff x="2133600" y="2266950"/>
            <a:chExt cx="4343400" cy="857250"/>
          </a:xfrm>
        </p:grpSpPr>
        <p:grpSp>
          <p:nvGrpSpPr>
            <p:cNvPr id="51" name="Group 50"/>
            <p:cNvGrpSpPr/>
            <p:nvPr/>
          </p:nvGrpSpPr>
          <p:grpSpPr>
            <a:xfrm>
              <a:off x="2133600" y="2266950"/>
              <a:ext cx="4343400" cy="400110"/>
              <a:chOff x="2133600" y="2376632"/>
              <a:chExt cx="4343400" cy="400110"/>
            </a:xfrm>
          </p:grpSpPr>
          <p:sp>
            <p:nvSpPr>
              <p:cNvPr id="55" name="Line 9"/>
              <p:cNvSpPr>
                <a:spLocks noChangeShapeType="1"/>
              </p:cNvSpPr>
              <p:nvPr/>
            </p:nvSpPr>
            <p:spPr bwMode="auto">
              <a:xfrm flipH="1">
                <a:off x="2133600" y="2771772"/>
                <a:ext cx="4343400" cy="491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Text Box 10"/>
              <p:cNvSpPr txBox="1">
                <a:spLocks noChangeArrowheads="1"/>
              </p:cNvSpPr>
              <p:nvPr/>
            </p:nvSpPr>
            <p:spPr bwMode="auto">
              <a:xfrm>
                <a:off x="2133600" y="2376632"/>
                <a:ext cx="4095993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b="1" dirty="0" err="1"/>
                  <a:t>c</a:t>
                </a:r>
                <a:r>
                  <a:rPr lang="en-US" sz="2000" b="1" dirty="0" err="1" smtClean="0"/>
                  <a:t>hal</a:t>
                </a:r>
                <a:r>
                  <a:rPr lang="en-US" sz="2000" b="1" dirty="0" smtClean="0"/>
                  <a:t>.:</a:t>
                </a:r>
                <a:r>
                  <a:rPr lang="en-US" sz="2000" dirty="0" smtClean="0"/>
                  <a:t>    </a:t>
                </a:r>
                <a:r>
                  <a:rPr lang="en-US" sz="2000" b="1" dirty="0" smtClean="0">
                    <a:solidFill>
                      <a:srgbClr val="0000FF"/>
                    </a:solidFill>
                  </a:rPr>
                  <a:t>(</a:t>
                </a:r>
                <a:r>
                  <a:rPr lang="en-US" sz="2000" b="1" dirty="0" err="1" smtClean="0">
                    <a:solidFill>
                      <a:srgbClr val="0000FF"/>
                    </a:solidFill>
                  </a:rPr>
                  <a:t>to:alice</a:t>
                </a:r>
                <a:r>
                  <a:rPr lang="en-US" sz="2000" b="1" dirty="0" smtClean="0">
                    <a:solidFill>
                      <a:srgbClr val="0000FF"/>
                    </a:solidFill>
                  </a:rPr>
                  <a:t>,  0)</a:t>
                </a:r>
                <a:r>
                  <a:rPr lang="en-US" sz="2000" dirty="0" smtClean="0"/>
                  <a:t>    ,     </a:t>
                </a:r>
                <a:r>
                  <a:rPr lang="en-US" sz="2000" b="1" dirty="0" smtClean="0">
                    <a:solidFill>
                      <a:srgbClr val="0000FF"/>
                    </a:solidFill>
                  </a:rPr>
                  <a:t>(</a:t>
                </a:r>
                <a:r>
                  <a:rPr lang="en-US" sz="2000" b="1" dirty="0" err="1" smtClean="0">
                    <a:solidFill>
                      <a:srgbClr val="0000FF"/>
                    </a:solidFill>
                  </a:rPr>
                  <a:t>to:alice</a:t>
                </a:r>
                <a:r>
                  <a:rPr lang="en-US" sz="2000" b="1" dirty="0" smtClean="0">
                    <a:solidFill>
                      <a:srgbClr val="0000FF"/>
                    </a:solidFill>
                  </a:rPr>
                  <a:t>,  1)</a:t>
                </a:r>
                <a:endParaRPr lang="en-US" b="1" dirty="0">
                  <a:solidFill>
                    <a:srgbClr val="0000FF"/>
                  </a:solidFill>
                  <a:sym typeface="Symbol" pitchFamily="18" charset="2"/>
                </a:endParaRPr>
              </a:p>
            </p:txBody>
          </p:sp>
        </p:grpSp>
        <p:grpSp>
          <p:nvGrpSpPr>
            <p:cNvPr id="52" name="Group 11"/>
            <p:cNvGrpSpPr>
              <a:grpSpLocks/>
            </p:cNvGrpSpPr>
            <p:nvPr/>
          </p:nvGrpSpPr>
          <p:grpSpPr bwMode="auto">
            <a:xfrm>
              <a:off x="2133600" y="2724150"/>
              <a:ext cx="4267200" cy="400050"/>
              <a:chOff x="1440" y="2194"/>
              <a:chExt cx="2688" cy="336"/>
            </a:xfrm>
          </p:grpSpPr>
          <p:sp>
            <p:nvSpPr>
              <p:cNvPr id="53" name="Line 12"/>
              <p:cNvSpPr>
                <a:spLocks noChangeShapeType="1"/>
              </p:cNvSpPr>
              <p:nvPr/>
            </p:nvSpPr>
            <p:spPr bwMode="auto">
              <a:xfrm>
                <a:off x="1440" y="2274"/>
                <a:ext cx="26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Text Box 13"/>
              <p:cNvSpPr txBox="1">
                <a:spLocks noChangeArrowheads="1"/>
              </p:cNvSpPr>
              <p:nvPr/>
            </p:nvSpPr>
            <p:spPr bwMode="auto">
              <a:xfrm>
                <a:off x="2256" y="2194"/>
                <a:ext cx="961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/>
                  <a:t>c </a:t>
                </a:r>
                <a:r>
                  <a:rPr lang="en-US" dirty="0">
                    <a:sym typeface="Symbol" pitchFamily="18" charset="2"/>
                  </a:rPr>
                  <a:t> </a:t>
                </a:r>
                <a:r>
                  <a:rPr lang="en-US" dirty="0"/>
                  <a:t>E</a:t>
                </a:r>
                <a:r>
                  <a:rPr lang="en-US" dirty="0" smtClean="0"/>
                  <a:t>(</a:t>
                </a:r>
                <a:r>
                  <a:rPr lang="en-US" dirty="0" err="1" smtClean="0"/>
                  <a:t>pk</a:t>
                </a:r>
                <a:r>
                  <a:rPr lang="en-US" dirty="0"/>
                  <a:t>,</a:t>
                </a:r>
                <a:r>
                  <a:rPr lang="en-US" sz="2000" b="1" dirty="0"/>
                  <a:t> </a:t>
                </a:r>
                <a:r>
                  <a:rPr lang="en-US" sz="2000" b="1" dirty="0" err="1" smtClean="0"/>
                  <a:t>m</a:t>
                </a:r>
                <a:r>
                  <a:rPr lang="en-US" sz="2000" b="1" baseline="-25000" dirty="0" err="1" smtClean="0"/>
                  <a:t>b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</p:grp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2133600" y="2495550"/>
            <a:ext cx="4343400" cy="400051"/>
            <a:chOff x="1776" y="2103"/>
            <a:chExt cx="2736" cy="336"/>
          </a:xfrm>
        </p:grpSpPr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736" cy="13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Text Box 14"/>
            <p:cNvSpPr txBox="1">
              <a:spLocks noChangeArrowheads="1"/>
            </p:cNvSpPr>
            <p:nvPr/>
          </p:nvSpPr>
          <p:spPr bwMode="auto">
            <a:xfrm>
              <a:off x="2746" y="2103"/>
              <a:ext cx="278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 err="1" smtClean="0"/>
                <a:t>pk</a:t>
              </a:r>
              <a:endParaRPr lang="en-US" sz="2000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133600" y="4019550"/>
            <a:ext cx="4343400" cy="857250"/>
            <a:chOff x="2133600" y="2266950"/>
            <a:chExt cx="4343400" cy="857250"/>
          </a:xfrm>
        </p:grpSpPr>
        <p:grpSp>
          <p:nvGrpSpPr>
            <p:cNvPr id="68" name="Group 67"/>
            <p:cNvGrpSpPr/>
            <p:nvPr/>
          </p:nvGrpSpPr>
          <p:grpSpPr>
            <a:xfrm>
              <a:off x="2133600" y="2266950"/>
              <a:ext cx="4343400" cy="400110"/>
              <a:chOff x="2133600" y="2376632"/>
              <a:chExt cx="4343400" cy="400110"/>
            </a:xfrm>
          </p:grpSpPr>
          <p:sp>
            <p:nvSpPr>
              <p:cNvPr id="72" name="Line 9"/>
              <p:cNvSpPr>
                <a:spLocks noChangeShapeType="1"/>
              </p:cNvSpPr>
              <p:nvPr/>
            </p:nvSpPr>
            <p:spPr bwMode="auto">
              <a:xfrm flipH="1">
                <a:off x="2133600" y="2771772"/>
                <a:ext cx="4343400" cy="491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Text Box 10"/>
              <p:cNvSpPr txBox="1">
                <a:spLocks noChangeArrowheads="1"/>
              </p:cNvSpPr>
              <p:nvPr/>
            </p:nvSpPr>
            <p:spPr bwMode="auto">
              <a:xfrm>
                <a:off x="2133600" y="2376632"/>
                <a:ext cx="4243394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b="1" dirty="0" smtClean="0"/>
                  <a:t>CCA phase 2:    </a:t>
                </a:r>
                <a:r>
                  <a:rPr lang="en-US" sz="2000" dirty="0" smtClean="0"/>
                  <a:t>c’ =                                ≠c</a:t>
                </a:r>
                <a:endParaRPr lang="en-US" dirty="0">
                  <a:sym typeface="Symbol" pitchFamily="18" charset="2"/>
                </a:endParaRPr>
              </a:p>
            </p:txBody>
          </p:sp>
        </p:grpSp>
        <p:grpSp>
          <p:nvGrpSpPr>
            <p:cNvPr id="69" name="Group 11"/>
            <p:cNvGrpSpPr>
              <a:grpSpLocks/>
            </p:cNvGrpSpPr>
            <p:nvPr/>
          </p:nvGrpSpPr>
          <p:grpSpPr bwMode="auto">
            <a:xfrm>
              <a:off x="2133600" y="2724150"/>
              <a:ext cx="4267200" cy="400050"/>
              <a:chOff x="1440" y="2194"/>
              <a:chExt cx="2688" cy="336"/>
            </a:xfrm>
          </p:grpSpPr>
          <p:sp>
            <p:nvSpPr>
              <p:cNvPr id="70" name="Line 12"/>
              <p:cNvSpPr>
                <a:spLocks noChangeShapeType="1"/>
              </p:cNvSpPr>
              <p:nvPr/>
            </p:nvSpPr>
            <p:spPr bwMode="auto">
              <a:xfrm>
                <a:off x="1440" y="2274"/>
                <a:ext cx="26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Text Box 13"/>
              <p:cNvSpPr txBox="1">
                <a:spLocks noChangeArrowheads="1"/>
              </p:cNvSpPr>
              <p:nvPr/>
            </p:nvSpPr>
            <p:spPr bwMode="auto">
              <a:xfrm>
                <a:off x="2368" y="2194"/>
                <a:ext cx="1075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/>
                  <a:t>m’ </a:t>
                </a:r>
                <a:r>
                  <a:rPr lang="en-US" sz="2000" dirty="0">
                    <a:sym typeface="Symbol" pitchFamily="18" charset="2"/>
                  </a:rPr>
                  <a:t> D</a:t>
                </a:r>
                <a:r>
                  <a:rPr lang="en-US" sz="2000" dirty="0" smtClean="0"/>
                  <a:t>(</a:t>
                </a:r>
                <a:r>
                  <a:rPr lang="en-US" sz="2000" dirty="0" err="1" smtClean="0"/>
                  <a:t>sk</a:t>
                </a:r>
                <a:r>
                  <a:rPr lang="en-US" sz="2000" dirty="0"/>
                  <a:t>,</a:t>
                </a:r>
                <a:r>
                  <a:rPr lang="en-US" sz="2000" b="1" dirty="0"/>
                  <a:t> </a:t>
                </a:r>
                <a:r>
                  <a:rPr lang="en-US" sz="2000" b="1" dirty="0" smtClean="0"/>
                  <a:t>c’ </a:t>
                </a:r>
                <a:r>
                  <a:rPr lang="en-US" sz="2000" dirty="0" smtClean="0"/>
                  <a:t>)</a:t>
                </a:r>
                <a:endParaRPr lang="en-US" sz="2000" dirty="0"/>
              </a:p>
            </p:txBody>
          </p:sp>
        </p:grpSp>
      </p:grpSp>
      <p:sp>
        <p:nvSpPr>
          <p:cNvPr id="74" name="Rectangle 73"/>
          <p:cNvSpPr/>
          <p:nvPr/>
        </p:nvSpPr>
        <p:spPr>
          <a:xfrm>
            <a:off x="6553200" y="3587012"/>
            <a:ext cx="1600200" cy="381000"/>
          </a:xfrm>
          <a:prstGeom prst="rect">
            <a:avLst/>
          </a:prstGeom>
          <a:pattFill prst="horzBrick">
            <a:fgClr>
              <a:schemeClr val="accent1">
                <a:shade val="51000"/>
                <a:satMod val="130000"/>
              </a:schemeClr>
            </a:fgClr>
            <a:bgClr>
              <a:srgbClr val="FF0000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(to: </a:t>
            </a:r>
            <a:r>
              <a:rPr lang="en-US" b="1" dirty="0" err="1" smtClean="0"/>
              <a:t>david</a:t>
            </a:r>
            <a:r>
              <a:rPr lang="en-US" b="1" dirty="0" smtClean="0"/>
              <a:t>,  b)</a:t>
            </a:r>
            <a:endParaRPr lang="en-US" b="1" dirty="0"/>
          </a:p>
        </p:txBody>
      </p:sp>
      <p:sp>
        <p:nvSpPr>
          <p:cNvPr id="75" name="Rectangle 74"/>
          <p:cNvSpPr/>
          <p:nvPr/>
        </p:nvSpPr>
        <p:spPr>
          <a:xfrm>
            <a:off x="4267200" y="4019550"/>
            <a:ext cx="1676400" cy="381000"/>
          </a:xfrm>
          <a:prstGeom prst="rect">
            <a:avLst/>
          </a:prstGeom>
          <a:pattFill prst="horzBrick">
            <a:fgClr>
              <a:schemeClr val="accent1">
                <a:shade val="51000"/>
                <a:satMod val="130000"/>
              </a:schemeClr>
            </a:fgClr>
            <a:bgClr>
              <a:srgbClr val="FF0000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(to: </a:t>
            </a:r>
            <a:r>
              <a:rPr lang="en-US" b="1" dirty="0" err="1" smtClean="0"/>
              <a:t>david</a:t>
            </a:r>
            <a:r>
              <a:rPr lang="en-US" b="1" dirty="0" smtClean="0"/>
              <a:t>,   b)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162800" y="3176885"/>
            <a:ext cx="31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04335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9" grpId="0" animBg="1"/>
      <p:bldP spid="43" grpId="0" animBg="1"/>
      <p:bldP spid="74" grpId="0" animBg="1"/>
      <p:bldP spid="75" grpId="0" animBg="1"/>
      <p:bldP spid="2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412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9250</TotalTime>
  <Words>725</Words>
  <Application>Microsoft Macintosh PowerPoint</Application>
  <PresentationFormat>On-screen Show (16:9)</PresentationFormat>
  <Paragraphs>136</Paragraphs>
  <Slides>11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1_Lecture</vt:lpstr>
      <vt:lpstr>2_Office Theme</vt:lpstr>
      <vt:lpstr>3_Office Theme</vt:lpstr>
      <vt:lpstr>Public key encryption: definitions and security</vt:lpstr>
      <vt:lpstr>Public key encryption</vt:lpstr>
      <vt:lpstr>Applications</vt:lpstr>
      <vt:lpstr>Public key encryption</vt:lpstr>
      <vt:lpstr>Security:   eavesdropping</vt:lpstr>
      <vt:lpstr>Relation to symmetric cipher security</vt:lpstr>
      <vt:lpstr>Security against active attacks</vt:lpstr>
      <vt:lpstr>(pub-key) Chosen Ciphertext Security:  definition</vt:lpstr>
      <vt:lpstr>Chosen ciphertext security: definition</vt:lpstr>
      <vt:lpstr>Active attacks:   symmetric vs. pub-key</vt:lpstr>
      <vt:lpstr>End of Segment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Vaibhav Chidrewar</cp:lastModifiedBy>
  <cp:revision>724</cp:revision>
  <cp:lastPrinted>2012-02-04T02:16:27Z</cp:lastPrinted>
  <dcterms:created xsi:type="dcterms:W3CDTF">2010-11-06T18:36:35Z</dcterms:created>
  <dcterms:modified xsi:type="dcterms:W3CDTF">2012-04-30T05:19:28Z</dcterms:modified>
</cp:coreProperties>
</file>