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377" r:id="rId4"/>
    <p:sldId id="380" r:id="rId5"/>
    <p:sldId id="392" r:id="rId6"/>
    <p:sldId id="390" r:id="rId7"/>
    <p:sldId id="393" r:id="rId8"/>
    <p:sldId id="391" r:id="rId9"/>
    <p:sldId id="434" r:id="rId10"/>
    <p:sldId id="374" r:id="rId11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last segment we explained</a:t>
            </a:r>
            <a:r>
              <a:rPr lang="en-US" baseline="0" dirty="0" smtClean="0"/>
              <a:t> what is a public key encryption system and we defined what it means for such a system to be secure.   </a:t>
            </a:r>
          </a:p>
          <a:p>
            <a:r>
              <a:rPr lang="en-US" baseline="0" dirty="0" smtClean="0"/>
              <a:t>Recall that we required security against active attacks and we defined chosen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security as our goal.    </a:t>
            </a:r>
          </a:p>
          <a:p>
            <a:r>
              <a:rPr lang="en-US" baseline="0" dirty="0" smtClean="0"/>
              <a:t>This week we will see two families of public key encryption systems that are chosen-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secure.    </a:t>
            </a:r>
          </a:p>
          <a:p>
            <a:r>
              <a:rPr lang="en-US" baseline="0" dirty="0" smtClean="0"/>
              <a:t>We will start by constructing public-key encryption from trapdoor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 what is a random oracle.   NEVER encrypt m directly</a:t>
            </a:r>
            <a:r>
              <a:rPr lang="en-US" baseline="0" dirty="0" smtClean="0"/>
              <a:t> with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9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4476750"/>
            <a:ext cx="812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  construct chosen-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secure public-key encryption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0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 functions (TDF)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a trapdoor </a:t>
            </a:r>
            <a:r>
              <a:rPr lang="en-US" dirty="0" err="1" smtClean="0"/>
              <a:t>func</a:t>
            </a:r>
            <a:r>
              <a:rPr lang="en-US" dirty="0" smtClean="0"/>
              <a:t>.  X⟶Y  is a triple of efficient </a:t>
            </a:r>
            <a:r>
              <a:rPr lang="en-US" dirty="0" err="1" smtClean="0"/>
              <a:t>algs</a:t>
            </a:r>
            <a:r>
              <a:rPr lang="en-US" dirty="0" smtClean="0"/>
              <a:t>.   (G, F, F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G():   randomized alg. outputs a key pair    (</a:t>
            </a:r>
            <a:r>
              <a:rPr lang="en-US" dirty="0" err="1" smtClean="0"/>
              <a:t>pk</a:t>
            </a:r>
            <a:r>
              <a:rPr lang="en-US" dirty="0" smtClean="0"/>
              <a:t>, 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F(</a:t>
            </a:r>
            <a:r>
              <a:rPr lang="en-US" dirty="0" err="1" smtClean="0"/>
              <a:t>pk</a:t>
            </a:r>
            <a:r>
              <a:rPr lang="en-US" dirty="0" smtClean="0"/>
              <a:t>,⋅):   det. </a:t>
            </a:r>
            <a:r>
              <a:rPr lang="en-US" dirty="0"/>
              <a:t>a</a:t>
            </a:r>
            <a:r>
              <a:rPr lang="en-US" dirty="0" smtClean="0"/>
              <a:t>lg. </a:t>
            </a:r>
            <a:r>
              <a:rPr lang="en-US" dirty="0"/>
              <a:t>t</a:t>
            </a:r>
            <a:r>
              <a:rPr lang="en-US" dirty="0" smtClean="0"/>
              <a:t>hat defines a function    X </a:t>
            </a:r>
            <a:r>
              <a:rPr lang="en-US" dirty="0"/>
              <a:t>⟶ </a:t>
            </a:r>
            <a:r>
              <a:rPr lang="en-US" dirty="0" smtClean="0"/>
              <a:t>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sk</a:t>
            </a:r>
            <a:r>
              <a:rPr lang="en-US" dirty="0"/>
              <a:t>,⋅): </a:t>
            </a:r>
            <a:r>
              <a:rPr lang="en-US" dirty="0" smtClean="0"/>
              <a:t>   </a:t>
            </a:r>
            <a:r>
              <a:rPr lang="en-US" dirty="0"/>
              <a:t>defines a function    </a:t>
            </a:r>
            <a:r>
              <a:rPr lang="en-US" dirty="0" smtClean="0"/>
              <a:t>Y ⟶  X    that inverts   F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,⋅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precisely:    ∀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 smtClean="0"/>
              <a:t>) output by G 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∀</a:t>
            </a:r>
            <a:r>
              <a:rPr lang="en-US" dirty="0" err="1" smtClean="0"/>
              <a:t>x∈X</a:t>
            </a:r>
            <a:r>
              <a:rPr lang="en-US" dirty="0" smtClean="0"/>
              <a:t>:     F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dirty="0" err="1" smtClean="0"/>
              <a:t>sk</a:t>
            </a:r>
            <a:r>
              <a:rPr lang="en-US" dirty="0" smtClean="0"/>
              <a:t>,  F(</a:t>
            </a:r>
            <a:r>
              <a:rPr lang="en-US" dirty="0" err="1" smtClean="0"/>
              <a:t>pk</a:t>
            </a:r>
            <a:r>
              <a:rPr lang="en-US" dirty="0" smtClean="0"/>
              <a:t>, x) ) = 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9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Secure Trapdoor Functions (TDFs)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 smtClean="0"/>
              <a:t>) is secure if   F(</a:t>
            </a:r>
            <a:r>
              <a:rPr lang="en-US" dirty="0" err="1" smtClean="0"/>
              <a:t>pk</a:t>
            </a:r>
            <a:r>
              <a:rPr lang="en-US" dirty="0" smtClean="0"/>
              <a:t>,</a:t>
            </a:r>
            <a:r>
              <a:rPr lang="en-US" dirty="0"/>
              <a:t> ⋅</a:t>
            </a:r>
            <a:r>
              <a:rPr lang="en-US" dirty="0" smtClean="0"/>
              <a:t>)   is a “one-way” function: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can be evaluated, but cannot be inverted without  </a:t>
            </a:r>
            <a:r>
              <a:rPr lang="en-US" dirty="0" err="1" smtClean="0"/>
              <a:t>sk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810566"/>
            <a:ext cx="6499408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Def</a:t>
            </a:r>
            <a:r>
              <a:rPr lang="en-US" sz="2400" dirty="0"/>
              <a:t>:   </a:t>
            </a:r>
            <a:r>
              <a:rPr lang="en-US" sz="2400" dirty="0">
                <a:latin typeface="Castellar" pitchFamily="18" charset="0"/>
              </a:rPr>
              <a:t>(</a:t>
            </a:r>
            <a:r>
              <a:rPr lang="en-US" sz="2400" dirty="0"/>
              <a:t>G, F, F</a:t>
            </a:r>
            <a:r>
              <a:rPr lang="en-US" sz="2400" baseline="30000" dirty="0"/>
              <a:t>-1</a:t>
            </a:r>
            <a:r>
              <a:rPr lang="en-US" sz="2400" dirty="0"/>
              <a:t>)  is a secure </a:t>
            </a:r>
            <a:r>
              <a:rPr lang="en-US" sz="2400" dirty="0" smtClean="0"/>
              <a:t>TDF if </a:t>
            </a:r>
            <a:r>
              <a:rPr lang="en-US" sz="2400" dirty="0"/>
              <a:t>for all efficient  A</a:t>
            </a:r>
            <a:r>
              <a:rPr lang="en-US" sz="2400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OW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[A,F]  =  </a:t>
            </a:r>
            <a:r>
              <a:rPr lang="en-US" sz="2400" b="1" dirty="0" err="1" smtClean="0">
                <a:solidFill>
                  <a:srgbClr val="FF0000"/>
                </a:solidFill>
              </a:rPr>
              <a:t>Pr</a:t>
            </a:r>
            <a:r>
              <a:rPr lang="en-US" sz="2800" b="1" dirty="0" smtClean="0">
                <a:solidFill>
                  <a:srgbClr val="FF0000"/>
                </a:solidFill>
              </a:rPr>
              <a:t>[ </a:t>
            </a:r>
            <a:r>
              <a:rPr lang="en-US" sz="2400" b="1" dirty="0" smtClean="0">
                <a:solidFill>
                  <a:srgbClr val="FF0000"/>
                </a:solidFill>
              </a:rPr>
              <a:t>x = x’ </a:t>
            </a:r>
            <a:r>
              <a:rPr lang="en-US" sz="2800" b="1" dirty="0" smtClean="0">
                <a:solidFill>
                  <a:srgbClr val="FF0000"/>
                </a:solidFill>
              </a:rPr>
              <a:t>]   </a:t>
            </a:r>
            <a:r>
              <a:rPr lang="en-US" sz="2400" dirty="0" smtClean="0"/>
              <a:t>&lt;  negligible</a:t>
            </a:r>
            <a:endParaRPr lang="en-US" sz="2400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219200" y="2114550"/>
            <a:ext cx="6680940" cy="1371600"/>
            <a:chOff x="1219200" y="1962150"/>
            <a:chExt cx="6680940" cy="1371600"/>
          </a:xfrm>
        </p:grpSpPr>
        <p:grpSp>
          <p:nvGrpSpPr>
            <p:cNvPr id="38" name="Group 37"/>
            <p:cNvGrpSpPr/>
            <p:nvPr/>
          </p:nvGrpSpPr>
          <p:grpSpPr>
            <a:xfrm>
              <a:off x="1219200" y="1962150"/>
              <a:ext cx="6680940" cy="1371600"/>
              <a:chOff x="1853460" y="1276350"/>
              <a:chExt cx="6680940" cy="1371600"/>
            </a:xfrm>
          </p:grpSpPr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6477000" y="1276350"/>
                <a:ext cx="1295400" cy="13716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</a:t>
                </a:r>
                <a:r>
                  <a:rPr lang="en-US" dirty="0" smtClean="0"/>
                  <a:t>. A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853460" y="1276350"/>
                <a:ext cx="1346940" cy="1371600"/>
                <a:chOff x="1295400" y="1504950"/>
                <a:chExt cx="1346940" cy="3276600"/>
              </a:xfrm>
            </p:grpSpPr>
            <p:sp>
              <p:nvSpPr>
                <p:cNvPr id="9" name="Rectangle 4"/>
                <p:cNvSpPr>
                  <a:spLocks noChangeArrowheads="1"/>
                </p:cNvSpPr>
                <p:nvPr/>
              </p:nvSpPr>
              <p:spPr bwMode="auto">
                <a:xfrm>
                  <a:off x="1295400" y="1504950"/>
                  <a:ext cx="1295400" cy="3276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/>
                  <a:r>
                    <a:rPr lang="en-US"/>
                    <a:t>Chal.</a:t>
                  </a:r>
                </a:p>
              </p:txBody>
            </p:sp>
            <p:sp>
              <p:nvSpPr>
                <p:cNvPr id="1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25265" y="2495316"/>
                  <a:ext cx="1317075" cy="2095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sym typeface="Symbol" pitchFamily="18" charset="2"/>
                    </a:rPr>
                    <a:t>(</a:t>
                  </a:r>
                  <a:r>
                    <a:rPr lang="en-US" dirty="0" err="1" smtClean="0">
                      <a:sym typeface="Symbol" pitchFamily="18" charset="2"/>
                    </a:rPr>
                    <a:t>pk,sk</a:t>
                  </a:r>
                  <a:r>
                    <a:rPr lang="en-US" dirty="0" smtClean="0">
                      <a:sym typeface="Symbol" pitchFamily="18" charset="2"/>
                    </a:rPr>
                    <a:t>)G()</a:t>
                  </a:r>
                </a:p>
                <a:p>
                  <a:pPr algn="ctr">
                    <a:spcBef>
                      <a:spcPts val="1800"/>
                    </a:spcBef>
                  </a:pPr>
                  <a:r>
                    <a:rPr lang="en-US" b="1" dirty="0">
                      <a:cs typeface="Arial" charset="0"/>
                      <a:sym typeface="Symbol" pitchFamily="18" charset="2"/>
                    </a:rPr>
                    <a:t>x</a:t>
                  </a:r>
                  <a:r>
                    <a:rPr lang="en-US" b="1" dirty="0" smtClean="0">
                      <a:cs typeface="Arial" charset="0"/>
                      <a:sym typeface="Symbol" pitchFamily="18" charset="2"/>
                    </a:rPr>
                    <a:t> ⟵ X</a:t>
                  </a:r>
                  <a:endParaRPr lang="en-US" b="1" dirty="0">
                    <a:cs typeface="Arial" charset="0"/>
                    <a:sym typeface="Symbol" pitchFamily="18" charset="2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772400" y="2114550"/>
                <a:ext cx="762000" cy="461665"/>
                <a:chOff x="7848600" y="2647950"/>
                <a:chExt cx="762000" cy="461665"/>
              </a:xfrm>
            </p:grpSpPr>
            <p:sp>
              <p:nvSpPr>
                <p:cNvPr id="1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848600" y="3105150"/>
                  <a:ext cx="762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87240" y="2647950"/>
                  <a:ext cx="3947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x</a:t>
                  </a:r>
                  <a:r>
                    <a:rPr lang="en-US" sz="2400" dirty="0" smtClean="0"/>
                    <a:t>’</a:t>
                  </a:r>
                  <a:endParaRPr lang="en-US" sz="2000" dirty="0"/>
                </a:p>
              </p:txBody>
            </p:sp>
          </p:grpSp>
          <p:grpSp>
            <p:nvGrpSpPr>
              <p:cNvPr id="26" name="Group 11"/>
              <p:cNvGrpSpPr>
                <a:grpSpLocks/>
              </p:cNvGrpSpPr>
              <p:nvPr/>
            </p:nvGrpSpPr>
            <p:grpSpPr bwMode="auto">
              <a:xfrm>
                <a:off x="3162300" y="2095500"/>
                <a:ext cx="3276600" cy="400050"/>
                <a:chOff x="2088" y="1938"/>
                <a:chExt cx="2064" cy="336"/>
              </a:xfrm>
            </p:grpSpPr>
            <p:sp>
              <p:nvSpPr>
                <p:cNvPr id="27" name="Line 12"/>
                <p:cNvSpPr>
                  <a:spLocks noChangeShapeType="1"/>
                </p:cNvSpPr>
                <p:nvPr/>
              </p:nvSpPr>
              <p:spPr bwMode="auto">
                <a:xfrm>
                  <a:off x="2088" y="2274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1938"/>
                  <a:ext cx="121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err="1"/>
                    <a:t>p</a:t>
                  </a:r>
                  <a:r>
                    <a:rPr lang="en-US" sz="2000" dirty="0" err="1" smtClean="0"/>
                    <a:t>k</a:t>
                  </a:r>
                  <a:r>
                    <a:rPr lang="en-US" sz="2000" dirty="0" smtClean="0"/>
                    <a:t>,   y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000" dirty="0" smtClean="0">
                      <a:sym typeface="Symbol" pitchFamily="18" charset="2"/>
                    </a:rPr>
                    <a:t>F</a:t>
                  </a:r>
                  <a:r>
                    <a:rPr lang="en-US" sz="2000" dirty="0" smtClean="0"/>
                    <a:t>(</a:t>
                  </a:r>
                  <a:r>
                    <a:rPr lang="en-US" sz="2000" dirty="0" err="1" smtClean="0"/>
                    <a:t>pk</a:t>
                  </a:r>
                  <a:r>
                    <a:rPr lang="en-US" sz="2000" dirty="0"/>
                    <a:t>,</a:t>
                  </a:r>
                  <a:r>
                    <a:rPr lang="en-US" sz="2000" b="1" dirty="0"/>
                    <a:t> x</a:t>
                  </a:r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1779480" y="283734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24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 </a:t>
            </a:r>
            <a:r>
              <a:rPr lang="en-US" dirty="0"/>
              <a:t>f</a:t>
            </a:r>
            <a:r>
              <a:rPr lang="en-US" dirty="0" smtClean="0"/>
              <a:t>rom TDFs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4095750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symmetric auth. encryption defined over (K,M,C)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H: X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  <a:endParaRPr lang="en-US" sz="2000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We construct a pub-key enc. </a:t>
            </a:r>
            <a:r>
              <a:rPr lang="en-US" dirty="0"/>
              <a:t>s</a:t>
            </a:r>
            <a:r>
              <a:rPr lang="en-US" dirty="0" smtClean="0"/>
              <a:t>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Key generation G:    same as G for TDF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6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TDFs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876551"/>
            <a:ext cx="3886200" cy="1904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E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pk</a:t>
            </a:r>
            <a:r>
              <a:rPr lang="en-US" sz="2400" b="1" u="sng" dirty="0" smtClean="0"/>
              <a:t>, m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x ⟵ X,    	y </a:t>
            </a:r>
            <a:r>
              <a:rPr lang="en-US" sz="2400" dirty="0"/>
              <a:t>⟵ </a:t>
            </a:r>
            <a:r>
              <a:rPr lang="en-US" sz="2400" dirty="0" smtClean="0"/>
              <a:t>F(</a:t>
            </a:r>
            <a:r>
              <a:rPr lang="en-US" sz="2400" dirty="0" err="1" smtClean="0"/>
              <a:t>pk</a:t>
            </a:r>
            <a:r>
              <a:rPr lang="en-US" sz="2400" dirty="0" smtClean="0"/>
              <a:t>, x)</a:t>
            </a:r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k ⟵ H(x),  	c </a:t>
            </a:r>
            <a:r>
              <a:rPr lang="en-US" sz="2400" dirty="0"/>
              <a:t>⟵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output   (y, 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876551"/>
            <a:ext cx="3810000" cy="1904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 smtClean="0"/>
              <a:t>D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sk</a:t>
            </a:r>
            <a:r>
              <a:rPr lang="en-US" sz="2400" b="1" u="sng" dirty="0" smtClean="0"/>
              <a:t>, (</a:t>
            </a:r>
            <a:r>
              <a:rPr lang="en-US" sz="2400" b="1" u="sng" dirty="0" err="1" smtClean="0"/>
              <a:t>y,c</a:t>
            </a:r>
            <a:r>
              <a:rPr lang="en-US" sz="2400" b="1" u="sng" dirty="0" smtClean="0"/>
              <a:t>) 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x ⟵ </a:t>
            </a:r>
            <a:r>
              <a:rPr lang="en-US" sz="2400" dirty="0" smtClean="0"/>
              <a:t>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</a:t>
            </a:r>
            <a:r>
              <a:rPr lang="en-US" sz="2400" dirty="0" err="1" smtClean="0"/>
              <a:t>sk</a:t>
            </a:r>
            <a:r>
              <a:rPr lang="en-US" sz="2400" dirty="0" smtClean="0"/>
              <a:t>, y),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H(x),  	</a:t>
            </a:r>
            <a:r>
              <a:rPr lang="en-US" sz="2400" dirty="0" smtClean="0"/>
              <a:t>m </a:t>
            </a:r>
            <a:r>
              <a:rPr lang="en-US" sz="2400" dirty="0"/>
              <a:t>⟵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s</a:t>
            </a:r>
            <a:r>
              <a:rPr lang="en-US" sz="2400" dirty="0"/>
              <a:t>(k, </a:t>
            </a:r>
            <a:r>
              <a:rPr lang="en-US" sz="2400" dirty="0" smtClean="0"/>
              <a:t>c)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</a:t>
            </a:r>
            <a:r>
              <a:rPr lang="en-US" sz="2400" dirty="0" smtClean="0"/>
              <a:t>m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71550"/>
            <a:ext cx="7814960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(G, F, F</a:t>
            </a:r>
            <a:r>
              <a:rPr lang="en-US" sz="2400" baseline="30000" dirty="0"/>
              <a:t>-1</a:t>
            </a:r>
            <a:r>
              <a:rPr lang="en-US" sz="2400" dirty="0"/>
              <a:t>):    secure TDF   X ⟶ Y      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, D</a:t>
            </a:r>
            <a:r>
              <a:rPr lang="en-US" sz="2400" baseline="-25000" dirty="0"/>
              <a:t>s</a:t>
            </a:r>
            <a:r>
              <a:rPr lang="en-US" sz="2400" dirty="0"/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H: X ⟶ K   a hash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8410" y="3385288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715000" y="3867150"/>
            <a:ext cx="9144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pictures: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/>
              <a:t>Security Theore</a:t>
            </a:r>
            <a:r>
              <a:rPr lang="en-US" b="1" u="sng" dirty="0"/>
              <a:t>m</a:t>
            </a:r>
            <a:r>
              <a:rPr lang="en-US" dirty="0" smtClean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</a:t>
            </a:r>
            <a:r>
              <a:rPr lang="en-US" dirty="0" smtClean="0"/>
              <a:t>If  </a:t>
            </a:r>
            <a:r>
              <a:rPr lang="en-US" b="1" dirty="0" smtClean="0"/>
              <a:t>(</a:t>
            </a:r>
            <a:r>
              <a:rPr lang="en-US" b="1" dirty="0"/>
              <a:t>G, F, F</a:t>
            </a:r>
            <a:r>
              <a:rPr lang="en-US" b="1" baseline="30000" dirty="0"/>
              <a:t>-1</a:t>
            </a:r>
            <a:r>
              <a:rPr lang="en-US" b="1" dirty="0" smtClean="0"/>
              <a:t>)  </a:t>
            </a:r>
            <a:r>
              <a:rPr lang="en-US" dirty="0" smtClean="0"/>
              <a:t>is a </a:t>
            </a:r>
            <a:r>
              <a:rPr lang="en-US" dirty="0"/>
              <a:t>secure </a:t>
            </a:r>
            <a:r>
              <a:rPr lang="en-US" dirty="0" smtClean="0"/>
              <a:t>TDF,     </a:t>
            </a:r>
            <a:r>
              <a:rPr lang="en-US" b="1" dirty="0" smtClean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 smtClean="0"/>
              <a:t>provides auth. enc.</a:t>
            </a:r>
            <a:br>
              <a:rPr lang="en-US" dirty="0" smtClean="0"/>
            </a:br>
            <a:r>
              <a:rPr lang="en-US" dirty="0" smtClean="0"/>
              <a:t>	and   </a:t>
            </a:r>
            <a:r>
              <a:rPr lang="en-US" b="1" dirty="0" smtClean="0"/>
              <a:t>H:</a:t>
            </a:r>
            <a:r>
              <a:rPr lang="en-US" dirty="0" smtClean="0"/>
              <a:t> X </a:t>
            </a:r>
            <a:r>
              <a:rPr lang="en-US" dirty="0"/>
              <a:t>⟶ </a:t>
            </a:r>
            <a:r>
              <a:rPr lang="en-US" dirty="0" smtClean="0"/>
              <a:t>K    is a   “random oracle” </a:t>
            </a:r>
            <a:br>
              <a:rPr lang="en-US" dirty="0" smtClean="0"/>
            </a:br>
            <a:r>
              <a:rPr lang="en-US" dirty="0" smtClean="0"/>
              <a:t>	then   </a:t>
            </a:r>
            <a:r>
              <a:rPr lang="en-US" b="1" dirty="0" smtClean="0"/>
              <a:t>(G,E,D)</a:t>
            </a:r>
            <a:r>
              <a:rPr lang="en-US" dirty="0" smtClean="0"/>
              <a:t>   is  </a:t>
            </a:r>
            <a:r>
              <a:rPr lang="en-US" dirty="0" err="1" smtClean="0"/>
              <a:t>CCA</a:t>
            </a:r>
            <a:r>
              <a:rPr lang="en-US" baseline="30000" dirty="0" err="1" smtClean="0"/>
              <a:t>ro</a:t>
            </a:r>
            <a:r>
              <a:rPr lang="en-US" dirty="0"/>
              <a:t> </a:t>
            </a:r>
            <a:r>
              <a:rPr lang="en-US" dirty="0" smtClean="0"/>
              <a:t> secure.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895350"/>
            <a:ext cx="6248400" cy="1131332"/>
            <a:chOff x="2438400" y="1047750"/>
            <a:chExt cx="6248400" cy="1131332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F(</a:t>
              </a:r>
              <a:r>
                <a:rPr lang="en-US" sz="2000" dirty="0" err="1" smtClean="0"/>
                <a:t>pk</a:t>
              </a:r>
              <a:r>
                <a:rPr lang="en-US" sz="2000" dirty="0" smtClean="0"/>
                <a:t>, x)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463">
                <a:tabLst>
                  <a:tab pos="455613" algn="l"/>
                  <a:tab pos="1947863" algn="l"/>
                </a:tabLst>
              </a:pPr>
              <a:r>
                <a:rPr lang="en-US" sz="2000" dirty="0" err="1"/>
                <a:t>E</a:t>
              </a:r>
              <a:r>
                <a:rPr lang="en-US" sz="2000" baseline="-25000" dirty="0" err="1"/>
                <a:t>s</a:t>
              </a:r>
              <a:r>
                <a:rPr lang="en-US" sz="2400" dirty="0" smtClean="0"/>
                <a:t>(</a:t>
              </a:r>
              <a:r>
                <a:rPr lang="en-US" sz="2000" dirty="0" smtClean="0"/>
                <a:t> H(x),  m </a:t>
              </a:r>
              <a:r>
                <a:rPr lang="en-US" sz="2400" dirty="0" smtClean="0"/>
                <a:t>)</a:t>
              </a:r>
              <a:endParaRPr lang="en-US" sz="2000" dirty="0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84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65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59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9050"/>
            <a:ext cx="87630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Incorrect use of a Trapdoor Function (TDF)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Never</a:t>
            </a:r>
            <a:r>
              <a:rPr lang="en-US" dirty="0" smtClean="0"/>
              <a:t> encrypt by applying F directly to plaintext: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Problems:</a:t>
            </a:r>
          </a:p>
          <a:p>
            <a:r>
              <a:rPr lang="en-US" dirty="0" smtClean="0"/>
              <a:t>Deterministic:    cannot be semantically secure !!</a:t>
            </a:r>
          </a:p>
          <a:p>
            <a:r>
              <a:rPr lang="en-US" dirty="0" smtClean="0"/>
              <a:t>Many attacks exist   (next segment)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657350"/>
            <a:ext cx="3581400" cy="10667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, m)</a:t>
            </a:r>
            <a:r>
              <a:rPr lang="en-US" b="1" dirty="0" smtClean="0"/>
              <a:t> 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output    c </a:t>
            </a:r>
            <a:r>
              <a:rPr lang="en-US" dirty="0"/>
              <a:t>⟵ </a:t>
            </a:r>
            <a:r>
              <a:rPr lang="en-US" dirty="0" smtClean="0"/>
              <a:t>F(</a:t>
            </a:r>
            <a:r>
              <a:rPr lang="en-US" dirty="0" err="1" smtClean="0"/>
              <a:t>pk</a:t>
            </a:r>
            <a:r>
              <a:rPr lang="en-US" dirty="0" smtClean="0"/>
              <a:t>, m)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876800" y="1657350"/>
            <a:ext cx="3429000" cy="10667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,  c )</a:t>
            </a:r>
            <a:r>
              <a:rPr lang="en-US" b="1" dirty="0" smtClean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output   F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dirty="0" err="1"/>
              <a:t>s</a:t>
            </a:r>
            <a:r>
              <a:rPr lang="en-US" dirty="0" err="1" smtClean="0"/>
              <a:t>k</a:t>
            </a:r>
            <a:r>
              <a:rPr lang="en-US" dirty="0" smtClean="0"/>
              <a:t>, c)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14600" y="361950"/>
            <a:ext cx="375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</a:t>
            </a:r>
            <a:r>
              <a:rPr lang="en-US" sz="2400" dirty="0" smtClean="0"/>
              <a:t>step:    construct </a:t>
            </a:r>
            <a:r>
              <a:rPr lang="en-US" sz="2400" dirty="0"/>
              <a:t>a </a:t>
            </a:r>
            <a:r>
              <a:rPr lang="en-US" sz="2400" dirty="0" smtClean="0"/>
              <a:t>TDF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09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9250</TotalTime>
  <Words>511</Words>
  <Application>Microsoft Macintosh PowerPoint</Application>
  <PresentationFormat>On-screen Show (16:9)</PresentationFormat>
  <Paragraphs>83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Constructions</vt:lpstr>
      <vt:lpstr>Trapdoor functions (TDF)</vt:lpstr>
      <vt:lpstr>Secure Trapdoor Functions (TDFs)</vt:lpstr>
      <vt:lpstr>Public-key encryption from TDFs </vt:lpstr>
      <vt:lpstr>Public-key encryption from TDFs </vt:lpstr>
      <vt:lpstr>PowerPoint Presentation</vt:lpstr>
      <vt:lpstr>Incorrect use of a Trapdoor Function (TDF)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724</cp:revision>
  <cp:lastPrinted>2012-02-04T02:16:27Z</cp:lastPrinted>
  <dcterms:created xsi:type="dcterms:W3CDTF">2010-11-06T18:36:35Z</dcterms:created>
  <dcterms:modified xsi:type="dcterms:W3CDTF">2012-04-30T05:19:50Z</dcterms:modified>
</cp:coreProperties>
</file>