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4"/>
  </p:notesMasterIdLst>
  <p:handoutMasterIdLst>
    <p:handoutMasterId r:id="rId15"/>
  </p:handoutMasterIdLst>
  <p:sldIdLst>
    <p:sldId id="378" r:id="rId4"/>
    <p:sldId id="397" r:id="rId5"/>
    <p:sldId id="396" r:id="rId6"/>
    <p:sldId id="398" r:id="rId7"/>
    <p:sldId id="399" r:id="rId8"/>
    <p:sldId id="424" r:id="rId9"/>
    <p:sldId id="402" r:id="rId10"/>
    <p:sldId id="400" r:id="rId11"/>
    <p:sldId id="401" r:id="rId12"/>
    <p:sldId id="422" r:id="rId13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4/29/12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r>
              <a:rPr lang="en-US" baseline="0" dirty="0" smtClean="0"/>
              <a:t> means   F(</a:t>
            </a:r>
            <a:r>
              <a:rPr lang="en-US" baseline="0" dirty="0" err="1" smtClean="0"/>
              <a:t>pk</a:t>
            </a:r>
            <a:r>
              <a:rPr lang="en-US" baseline="0" dirty="0" smtClean="0"/>
              <a:t>, .):  X to Y    where  X=Y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5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random</a:t>
            </a:r>
            <a:r>
              <a:rPr lang="en-US" baseline="0" dirty="0" smtClean="0"/>
              <a:t> element in Z_N is *very* likely to be in Z_N^*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AE-secure:</a:t>
            </a:r>
            <a:r>
              <a:rPr lang="en-US" baseline="0" dirty="0" smtClean="0"/>
              <a:t>  the scheme provides Authenticated Encryption.</a:t>
            </a:r>
          </a:p>
          <a:p>
            <a:r>
              <a:rPr lang="en-US" baseline="0" dirty="0" smtClean="0"/>
              <a:t>Resulting system is chosen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secure (in the random oracle model).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9F14-97F0-4A6F-8D15-923CFCB70D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trapdoor permutations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495550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RSA trapdoor permutation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5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trapdoor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534400" cy="4038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cs typeface="Arial" pitchFamily="34" charset="0"/>
              </a:rPr>
              <a:t>Three algorithms:   (G, F, F</a:t>
            </a:r>
            <a:r>
              <a:rPr lang="en-US" baseline="30000" dirty="0" smtClean="0">
                <a:cs typeface="Arial" pitchFamily="34" charset="0"/>
              </a:rPr>
              <a:t>-1</a:t>
            </a:r>
            <a:r>
              <a:rPr lang="en-US" dirty="0" smtClean="0">
                <a:cs typeface="Arial" pitchFamily="34" charset="0"/>
              </a:rPr>
              <a:t>)</a:t>
            </a:r>
          </a:p>
          <a:p>
            <a:pPr>
              <a:buNone/>
            </a:pPr>
            <a:endParaRPr lang="en-US" dirty="0" smtClean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G:   outputs   </a:t>
            </a:r>
            <a:r>
              <a:rPr lang="en-US" dirty="0" err="1" smtClean="0">
                <a:cs typeface="Arial" pitchFamily="34" charset="0"/>
              </a:rPr>
              <a:t>pk</a:t>
            </a:r>
            <a:r>
              <a:rPr lang="en-US" dirty="0" smtClean="0">
                <a:cs typeface="Arial" pitchFamily="34" charset="0"/>
              </a:rPr>
              <a:t>,  sk.       </a:t>
            </a:r>
            <a:r>
              <a:rPr lang="en-US" dirty="0" err="1" smtClean="0">
                <a:cs typeface="Arial" pitchFamily="34" charset="0"/>
              </a:rPr>
              <a:t>pk</a:t>
            </a:r>
            <a:r>
              <a:rPr lang="en-US" dirty="0" smtClean="0">
                <a:cs typeface="Arial" pitchFamily="34" charset="0"/>
              </a:rPr>
              <a:t> defines a function  F(</a:t>
            </a:r>
            <a:r>
              <a:rPr lang="en-US" dirty="0" err="1" smtClean="0">
                <a:cs typeface="Arial" pitchFamily="34" charset="0"/>
              </a:rPr>
              <a:t>pk</a:t>
            </a:r>
            <a:r>
              <a:rPr lang="en-US" dirty="0" smtClean="0">
                <a:cs typeface="Arial" pitchFamily="34" charset="0"/>
              </a:rPr>
              <a:t>, </a:t>
            </a:r>
            <a:r>
              <a:rPr lang="en-US" dirty="0" smtClean="0">
                <a:cs typeface="Arial" pitchFamily="34" charset="0"/>
                <a:sym typeface="Symbol"/>
              </a:rPr>
              <a:t></a:t>
            </a:r>
            <a:r>
              <a:rPr lang="en-US" dirty="0" smtClean="0">
                <a:cs typeface="Arial" pitchFamily="34" charset="0"/>
              </a:rPr>
              <a:t>): X </a:t>
            </a:r>
            <a:r>
              <a:rPr lang="en-US" dirty="0" smtClean="0">
                <a:cs typeface="Arial" pitchFamily="34" charset="0"/>
                <a:sym typeface="Symbol"/>
              </a:rPr>
              <a:t> X</a:t>
            </a:r>
            <a:endParaRPr lang="en-US" dirty="0" smtClean="0">
              <a:cs typeface="Arial" pitchFamily="34" charset="0"/>
            </a:endParaRPr>
          </a:p>
          <a:p>
            <a:endParaRPr lang="en-US" dirty="0" smtClean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F(</a:t>
            </a:r>
            <a:r>
              <a:rPr lang="en-US" dirty="0" err="1" smtClean="0">
                <a:cs typeface="Arial" pitchFamily="34" charset="0"/>
              </a:rPr>
              <a:t>pk</a:t>
            </a:r>
            <a:r>
              <a:rPr lang="en-US" dirty="0" smtClean="0">
                <a:cs typeface="Arial" pitchFamily="34" charset="0"/>
              </a:rPr>
              <a:t>, x):   evaluates the function at  x</a:t>
            </a:r>
          </a:p>
          <a:p>
            <a:endParaRPr lang="en-US" dirty="0" smtClean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F</a:t>
            </a:r>
            <a:r>
              <a:rPr lang="en-US" baseline="50000" dirty="0" smtClean="0">
                <a:cs typeface="Arial" pitchFamily="34" charset="0"/>
              </a:rPr>
              <a:t>-1</a:t>
            </a:r>
            <a:r>
              <a:rPr lang="en-US" dirty="0" smtClean="0">
                <a:cs typeface="Arial" pitchFamily="34" charset="0"/>
              </a:rPr>
              <a:t>(</a:t>
            </a:r>
            <a:r>
              <a:rPr lang="en-US" dirty="0" err="1" smtClean="0">
                <a:cs typeface="Arial" pitchFamily="34" charset="0"/>
              </a:rPr>
              <a:t>sk</a:t>
            </a:r>
            <a:r>
              <a:rPr lang="en-US" dirty="0" smtClean="0">
                <a:cs typeface="Arial" pitchFamily="34" charset="0"/>
              </a:rPr>
              <a:t>, y):  inverts the function at y using </a:t>
            </a:r>
            <a:r>
              <a:rPr lang="en-US" dirty="0" err="1" smtClean="0">
                <a:cs typeface="Arial" pitchFamily="34" charset="0"/>
              </a:rPr>
              <a:t>sk</a:t>
            </a:r>
            <a:endParaRPr lang="en-US" dirty="0" smtClean="0">
              <a:cs typeface="Arial" pitchFamily="34" charset="0"/>
            </a:endParaRPr>
          </a:p>
          <a:p>
            <a:endParaRPr lang="en-US" dirty="0" smtClean="0"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cs typeface="Arial" pitchFamily="34" charset="0"/>
              </a:rPr>
              <a:t>Secure</a:t>
            </a:r>
            <a:r>
              <a:rPr lang="en-US" dirty="0" smtClean="0">
                <a:cs typeface="Arial" pitchFamily="34" charset="0"/>
              </a:rPr>
              <a:t> trapdoor permutation:   </a:t>
            </a:r>
            <a:br>
              <a:rPr lang="en-US" dirty="0" smtClean="0">
                <a:cs typeface="Arial" pitchFamily="34" charset="0"/>
              </a:rPr>
            </a:br>
            <a:r>
              <a:rPr lang="en-US" dirty="0" smtClean="0">
                <a:cs typeface="Arial" pitchFamily="34" charset="0"/>
              </a:rPr>
              <a:t>The function  F(</a:t>
            </a:r>
            <a:r>
              <a:rPr lang="en-US" dirty="0" err="1" smtClean="0">
                <a:cs typeface="Arial" pitchFamily="34" charset="0"/>
              </a:rPr>
              <a:t>pk</a:t>
            </a:r>
            <a:r>
              <a:rPr lang="en-US" dirty="0" smtClean="0">
                <a:cs typeface="Arial" pitchFamily="34" charset="0"/>
              </a:rPr>
              <a:t>, </a:t>
            </a:r>
            <a:r>
              <a:rPr lang="en-US" dirty="0" smtClean="0">
                <a:cs typeface="Arial" pitchFamily="34" charset="0"/>
                <a:sym typeface="Symbol"/>
              </a:rPr>
              <a:t>)  is one-way without the trapdoor </a:t>
            </a:r>
            <a:r>
              <a:rPr lang="en-US" dirty="0" err="1" smtClean="0">
                <a:cs typeface="Arial" pitchFamily="34" charset="0"/>
                <a:sym typeface="Symbol"/>
              </a:rPr>
              <a:t>sk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8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196707" y="4149005"/>
            <a:ext cx="3657600" cy="514350"/>
          </a:xfrm>
          <a:prstGeom prst="round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arithmetic mod composites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7630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    N = </a:t>
            </a:r>
            <a:r>
              <a:rPr lang="en-US" dirty="0" err="1" smtClean="0"/>
              <a:t>p</a:t>
            </a:r>
            <a:r>
              <a:rPr lang="en-US" dirty="0" err="1" smtClean="0">
                <a:sym typeface="Symbol"/>
              </a:rPr>
              <a:t>q</a:t>
            </a:r>
            <a:r>
              <a:rPr lang="en-US" dirty="0" smtClean="0">
                <a:sym typeface="Symbol"/>
              </a:rPr>
              <a:t>     where   </a:t>
            </a:r>
            <a:r>
              <a:rPr lang="en-US" dirty="0" err="1" smtClean="0">
                <a:sym typeface="Symbol"/>
              </a:rPr>
              <a:t>p,q</a:t>
            </a:r>
            <a:r>
              <a:rPr lang="en-US" dirty="0" smtClean="0">
                <a:sym typeface="Symbol"/>
              </a:rPr>
              <a:t>    are prime</a:t>
            </a:r>
          </a:p>
          <a:p>
            <a:pPr marL="0" indent="0">
              <a:lnSpc>
                <a:spcPts val="4500"/>
              </a:lnSpc>
              <a:spcBef>
                <a:spcPts val="1200"/>
              </a:spcBef>
              <a:buNone/>
              <a:tabLst>
                <a:tab pos="2743200" algn="l"/>
              </a:tabLst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</a:t>
            </a:r>
            <a:r>
              <a:rPr lang="en-US" dirty="0" smtClean="0">
                <a:cs typeface="Arial" pitchFamily="34" charset="0"/>
                <a:sym typeface="Symbol"/>
              </a:rPr>
              <a:t>Z</a:t>
            </a:r>
            <a:r>
              <a:rPr lang="en-US" baseline="-25000" dirty="0" smtClean="0">
                <a:cs typeface="Arial" pitchFamily="34" charset="0"/>
                <a:sym typeface="Symbol"/>
              </a:rPr>
              <a:t>N</a:t>
            </a:r>
            <a:r>
              <a:rPr lang="en-US" dirty="0" smtClean="0">
                <a:cs typeface="Arial" pitchFamily="34" charset="0"/>
                <a:sym typeface="Symbol"/>
              </a:rPr>
              <a:t> = {0,1,2,…,N-1}     ;     (Z</a:t>
            </a:r>
            <a:r>
              <a:rPr lang="en-US" baseline="-25000" dirty="0" smtClean="0">
                <a:cs typeface="Arial" pitchFamily="34" charset="0"/>
                <a:sym typeface="Symbol"/>
              </a:rPr>
              <a:t>N</a:t>
            </a:r>
            <a:r>
              <a:rPr lang="en-US" dirty="0" smtClean="0">
                <a:cs typeface="Arial" pitchFamily="34" charset="0"/>
                <a:sym typeface="Symbol"/>
              </a:rPr>
              <a:t>)</a:t>
            </a:r>
            <a:r>
              <a:rPr lang="en-US" baseline="30000" dirty="0" smtClean="0">
                <a:cs typeface="Arial" pitchFamily="34" charset="0"/>
                <a:sym typeface="Symbol"/>
              </a:rPr>
              <a:t>* </a:t>
            </a:r>
            <a:r>
              <a:rPr lang="en-US" dirty="0" smtClean="0">
                <a:cs typeface="Arial" pitchFamily="34" charset="0"/>
                <a:sym typeface="Symbol"/>
              </a:rPr>
              <a:t> </a:t>
            </a:r>
            <a:r>
              <a:rPr lang="en-US" baseline="30000" dirty="0" smtClean="0">
                <a:cs typeface="Arial" pitchFamily="34" charset="0"/>
                <a:sym typeface="Symbol"/>
              </a:rPr>
              <a:t> </a:t>
            </a:r>
            <a:r>
              <a:rPr lang="en-US" dirty="0" smtClean="0">
                <a:cs typeface="Arial" pitchFamily="34" charset="0"/>
                <a:sym typeface="Symbol"/>
              </a:rPr>
              <a:t>=  {invertible elements in Z</a:t>
            </a:r>
            <a:r>
              <a:rPr lang="en-US" baseline="-25000" dirty="0" smtClean="0">
                <a:cs typeface="Arial" pitchFamily="34" charset="0"/>
                <a:sym typeface="Symbol"/>
              </a:rPr>
              <a:t>N</a:t>
            </a:r>
            <a:r>
              <a:rPr lang="en-US" dirty="0" smtClean="0">
                <a:cs typeface="Arial" pitchFamily="34" charset="0"/>
                <a:sym typeface="Symbol"/>
              </a:rPr>
              <a:t>}</a:t>
            </a:r>
          </a:p>
          <a:p>
            <a:pPr marL="0" indent="0">
              <a:buNone/>
              <a:tabLst>
                <a:tab pos="2743200" algn="l"/>
              </a:tabLst>
            </a:pPr>
            <a:endParaRPr lang="en-US" u="sng" dirty="0" smtClean="0">
              <a:cs typeface="Arial" pitchFamily="34" charset="0"/>
              <a:sym typeface="Symbol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u="sng" dirty="0" smtClean="0">
                <a:cs typeface="Arial" pitchFamily="34" charset="0"/>
                <a:sym typeface="Symbol"/>
              </a:rPr>
              <a:t>Facts</a:t>
            </a:r>
            <a:r>
              <a:rPr lang="en-US" dirty="0" smtClean="0">
                <a:cs typeface="Arial" pitchFamily="34" charset="0"/>
                <a:sym typeface="Symbol"/>
              </a:rPr>
              <a:t>:     x  Z</a:t>
            </a:r>
            <a:r>
              <a:rPr lang="en-US" baseline="-25000" dirty="0" smtClean="0">
                <a:cs typeface="Arial" pitchFamily="34" charset="0"/>
                <a:sym typeface="Symbol"/>
              </a:rPr>
              <a:t>N  </a:t>
            </a:r>
            <a:r>
              <a:rPr lang="en-US" dirty="0" smtClean="0">
                <a:cs typeface="Arial" pitchFamily="34" charset="0"/>
                <a:sym typeface="Symbol"/>
              </a:rPr>
              <a:t> is invertible</a:t>
            </a:r>
            <a:r>
              <a:rPr lang="en-US" baseline="30000" dirty="0" smtClean="0">
                <a:cs typeface="Arial" pitchFamily="34" charset="0"/>
                <a:sym typeface="Symbol"/>
              </a:rPr>
              <a:t>         </a:t>
            </a:r>
            <a:r>
              <a:rPr lang="en-US" sz="2800" dirty="0" smtClean="0">
                <a:cs typeface="Arial" pitchFamily="34" charset="0"/>
                <a:sym typeface="Symbol"/>
              </a:rPr>
              <a:t>       </a:t>
            </a:r>
            <a:r>
              <a:rPr lang="en-US" dirty="0" err="1" smtClean="0">
                <a:cs typeface="Arial" pitchFamily="34" charset="0"/>
                <a:sym typeface="Symbol"/>
              </a:rPr>
              <a:t>gcd</a:t>
            </a:r>
            <a:r>
              <a:rPr lang="en-US" dirty="0" smtClean="0">
                <a:cs typeface="Arial" pitchFamily="34" charset="0"/>
                <a:sym typeface="Symbol"/>
              </a:rPr>
              <a:t>(</a:t>
            </a:r>
            <a:r>
              <a:rPr lang="en-US" dirty="0" err="1" smtClean="0">
                <a:cs typeface="Arial" pitchFamily="34" charset="0"/>
                <a:sym typeface="Symbol"/>
              </a:rPr>
              <a:t>x,N</a:t>
            </a:r>
            <a:r>
              <a:rPr lang="en-US" dirty="0" smtClean="0">
                <a:cs typeface="Arial" pitchFamily="34" charset="0"/>
                <a:sym typeface="Symbol"/>
              </a:rPr>
              <a:t>) = 1</a:t>
            </a:r>
          </a:p>
          <a:p>
            <a:pPr lvl="1">
              <a:lnSpc>
                <a:spcPts val="4060"/>
              </a:lnSpc>
              <a:tabLst>
                <a:tab pos="2743200" algn="l"/>
              </a:tabLst>
            </a:pPr>
            <a:r>
              <a:rPr lang="en-US" dirty="0" smtClean="0">
                <a:cs typeface="Arial" pitchFamily="34" charset="0"/>
                <a:sym typeface="Symbol"/>
              </a:rPr>
              <a:t>Number of elements in  (Z</a:t>
            </a:r>
            <a:r>
              <a:rPr lang="en-US" baseline="-25000" dirty="0" smtClean="0">
                <a:cs typeface="Arial" pitchFamily="34" charset="0"/>
                <a:sym typeface="Symbol"/>
              </a:rPr>
              <a:t>N</a:t>
            </a:r>
            <a:r>
              <a:rPr lang="en-US" dirty="0" smtClean="0">
                <a:cs typeface="Arial" pitchFamily="34" charset="0"/>
                <a:sym typeface="Symbol"/>
              </a:rPr>
              <a:t>)</a:t>
            </a:r>
            <a:r>
              <a:rPr lang="en-US" baseline="30000" dirty="0" smtClean="0">
                <a:cs typeface="Arial" pitchFamily="34" charset="0"/>
                <a:sym typeface="Symbol"/>
              </a:rPr>
              <a:t>*  </a:t>
            </a:r>
            <a:r>
              <a:rPr lang="en-US" dirty="0" smtClean="0">
                <a:cs typeface="Arial" pitchFamily="34" charset="0"/>
                <a:sym typeface="Symbol"/>
              </a:rPr>
              <a:t>  is    (N) = (p-1)(q-1) = N-p-q+1</a:t>
            </a:r>
          </a:p>
          <a:p>
            <a:pPr lvl="1">
              <a:tabLst>
                <a:tab pos="2743200" algn="l"/>
              </a:tabLst>
            </a:pPr>
            <a:endParaRPr lang="en-US" dirty="0" smtClean="0">
              <a:cs typeface="Arial" pitchFamily="34" charset="0"/>
              <a:sym typeface="Symbol"/>
            </a:endParaRPr>
          </a:p>
          <a:p>
            <a:pPr marL="0" indent="0">
              <a:spcBef>
                <a:spcPts val="1776"/>
              </a:spcBef>
              <a:buNone/>
              <a:tabLst>
                <a:tab pos="2743200" algn="l"/>
              </a:tabLst>
            </a:pPr>
            <a:r>
              <a:rPr lang="en-US" u="sng" dirty="0" smtClean="0">
                <a:cs typeface="Arial" pitchFamily="34" charset="0"/>
                <a:sym typeface="Symbol"/>
              </a:rPr>
              <a:t>Euler’s </a:t>
            </a:r>
            <a:r>
              <a:rPr lang="en-US" u="sng" dirty="0" err="1" smtClean="0">
                <a:cs typeface="Arial" pitchFamily="34" charset="0"/>
                <a:sym typeface="Symbol"/>
              </a:rPr>
              <a:t>thm</a:t>
            </a:r>
            <a:r>
              <a:rPr lang="en-US" dirty="0" smtClean="0">
                <a:cs typeface="Arial" pitchFamily="34" charset="0"/>
                <a:sym typeface="Symbol"/>
              </a:rPr>
              <a:t>:          x (Z</a:t>
            </a:r>
            <a:r>
              <a:rPr lang="en-US" baseline="-25000" dirty="0" smtClean="0">
                <a:cs typeface="Arial" pitchFamily="34" charset="0"/>
                <a:sym typeface="Symbol"/>
              </a:rPr>
              <a:t>N</a:t>
            </a:r>
            <a:r>
              <a:rPr lang="en-US" dirty="0" smtClean="0">
                <a:cs typeface="Arial" pitchFamily="34" charset="0"/>
                <a:sym typeface="Symbol"/>
              </a:rPr>
              <a:t>)</a:t>
            </a:r>
            <a:r>
              <a:rPr lang="en-US" baseline="30000" dirty="0" smtClean="0">
                <a:cs typeface="Arial" pitchFamily="34" charset="0"/>
                <a:sym typeface="Symbol"/>
              </a:rPr>
              <a:t>*    </a:t>
            </a:r>
            <a:r>
              <a:rPr lang="en-US" dirty="0" smtClean="0">
                <a:cs typeface="Arial" pitchFamily="34" charset="0"/>
                <a:sym typeface="Symbol"/>
              </a:rPr>
              <a:t>:    x</a:t>
            </a:r>
            <a:r>
              <a:rPr lang="en-US" baseline="50000" dirty="0" smtClean="0">
                <a:cs typeface="Arial" pitchFamily="34" charset="0"/>
                <a:sym typeface="Symbol"/>
              </a:rPr>
              <a:t>(N)  </a:t>
            </a:r>
            <a:r>
              <a:rPr lang="en-US" baseline="30000" dirty="0" smtClean="0">
                <a:cs typeface="Arial" pitchFamily="34" charset="0"/>
                <a:sym typeface="Symbol"/>
              </a:rPr>
              <a:t> </a:t>
            </a:r>
            <a:r>
              <a:rPr lang="en-US" dirty="0" smtClean="0">
                <a:cs typeface="Arial" pitchFamily="34" charset="0"/>
                <a:sym typeface="Symbol"/>
              </a:rPr>
              <a:t>=  1     </a:t>
            </a:r>
            <a:endParaRPr lang="en-US" baseline="50000" dirty="0" smtClean="0">
              <a:cs typeface="Arial" pitchFamily="34" charset="0"/>
              <a:sym typeface="Symbol"/>
            </a:endParaRPr>
          </a:p>
          <a:p>
            <a:pPr lvl="1">
              <a:tabLst>
                <a:tab pos="2743200" algn="l"/>
              </a:tabLst>
            </a:pP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7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RSA </a:t>
            </a:r>
            <a:r>
              <a:rPr lang="en-US" dirty="0" smtClean="0"/>
              <a:t>trapdoor permutation</a:t>
            </a:r>
            <a:endParaRPr lang="en-US" dirty="0"/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14450"/>
            <a:ext cx="8178800" cy="323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First </a:t>
            </a:r>
            <a:r>
              <a:rPr lang="en-US" dirty="0"/>
              <a:t>published: </a:t>
            </a:r>
            <a:r>
              <a:rPr lang="en-US" dirty="0" smtClean="0"/>
              <a:t>     Scientific </a:t>
            </a:r>
            <a:r>
              <a:rPr lang="en-US" dirty="0"/>
              <a:t>American, Aug. 1977.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Very widely used:</a:t>
            </a:r>
            <a:endParaRPr lang="en-US" dirty="0"/>
          </a:p>
          <a:p>
            <a:pPr lvl="1">
              <a:spcBef>
                <a:spcPts val="1776"/>
              </a:spcBef>
            </a:pPr>
            <a:r>
              <a:rPr lang="en-US" dirty="0" smtClean="0"/>
              <a:t>SSL/TLS:  certificates and key-exchange</a:t>
            </a:r>
          </a:p>
          <a:p>
            <a:pPr lvl="1">
              <a:spcBef>
                <a:spcPts val="1776"/>
              </a:spcBef>
            </a:pPr>
            <a:r>
              <a:rPr lang="en-US" dirty="0" smtClean="0"/>
              <a:t>Secure e-mail and file systems</a:t>
            </a:r>
          </a:p>
          <a:p>
            <a:pPr marL="457200" lvl="1" indent="0">
              <a:spcBef>
                <a:spcPts val="17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…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8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RSA trapdoor </a:t>
            </a:r>
            <a:r>
              <a:rPr lang="en-US" dirty="0" smtClean="0"/>
              <a:t>permutation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458200" cy="2057400"/>
          </a:xfrm>
        </p:spPr>
        <p:txBody>
          <a:bodyPr>
            <a:normAutofit/>
          </a:bodyPr>
          <a:lstStyle/>
          <a:p>
            <a:pPr marL="0" indent="0" defTabSz="915988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sz="2600" b="1" dirty="0" smtClean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():	choose random primes   </a:t>
            </a:r>
            <a:r>
              <a:rPr lang="en-US" sz="2600" dirty="0" err="1" smtClean="0">
                <a:solidFill>
                  <a:srgbClr val="000000"/>
                </a:solidFill>
                <a:sym typeface="Symbol" pitchFamily="18" charset="2"/>
              </a:rPr>
              <a:t>p,q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 </a:t>
            </a:r>
            <a:r>
              <a:rPr lang="en-US" sz="2600" dirty="0">
                <a:solidFill>
                  <a:srgbClr val="000000"/>
                </a:solidFill>
                <a:sym typeface="Symbol" pitchFamily="18" charset="2"/>
              </a:rPr>
              <a:t>1024 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bits.      Set  </a:t>
            </a:r>
            <a:r>
              <a:rPr lang="en-US" sz="2600" b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sz="2600" b="1" dirty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sz="2600" b="1" dirty="0" err="1">
                <a:solidFill>
                  <a:srgbClr val="000000"/>
                </a:solidFill>
                <a:sym typeface="Symbol" pitchFamily="18" charset="2"/>
              </a:rPr>
              <a:t>pq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.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	</a:t>
            </a: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sz="26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	choose integers   </a:t>
            </a:r>
            <a:r>
              <a:rPr lang="en-US" sz="2600" b="1" dirty="0" smtClean="0">
                <a:solidFill>
                  <a:srgbClr val="000000"/>
                </a:solidFill>
                <a:sym typeface="Symbol" pitchFamily="18" charset="2"/>
              </a:rPr>
              <a:t>e , d   </a:t>
            </a:r>
            <a:r>
              <a:rPr lang="en-US" sz="2600" dirty="0" err="1" smtClean="0">
                <a:solidFill>
                  <a:srgbClr val="000000"/>
                </a:solidFill>
                <a:sym typeface="Symbol" pitchFamily="18" charset="2"/>
              </a:rPr>
              <a:t>s.t.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   </a:t>
            </a:r>
            <a:r>
              <a:rPr lang="en-US" sz="2600" b="1" dirty="0" err="1" smtClean="0">
                <a:solidFill>
                  <a:srgbClr val="000000"/>
                </a:solidFill>
                <a:sym typeface="Symbol" pitchFamily="18" charset="2"/>
              </a:rPr>
              <a:t>e⋅d</a:t>
            </a:r>
            <a:r>
              <a:rPr lang="en-US" sz="2600" b="1" dirty="0" smtClean="0">
                <a:solidFill>
                  <a:srgbClr val="000000"/>
                </a:solidFill>
                <a:sym typeface="Symbol" pitchFamily="18" charset="2"/>
              </a:rPr>
              <a:t> = 1   (mod </a:t>
            </a:r>
            <a:r>
              <a:rPr lang="en-US" sz="2600" b="1" dirty="0">
                <a:solidFill>
                  <a:srgbClr val="000000"/>
                </a:solidFill>
                <a:sym typeface="Symbol" pitchFamily="18" charset="2"/>
              </a:rPr>
              <a:t>(N) ) </a:t>
            </a:r>
            <a:r>
              <a:rPr lang="en-US" sz="2600" b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endParaRPr lang="en-US" sz="2600" b="1" dirty="0">
              <a:solidFill>
                <a:srgbClr val="000000"/>
              </a:solidFill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	output    </a:t>
            </a:r>
            <a:r>
              <a:rPr lang="en-US" sz="2600" dirty="0" err="1" smtClean="0">
                <a:solidFill>
                  <a:srgbClr val="000000"/>
                </a:solidFill>
                <a:sym typeface="Symbol" pitchFamily="18" charset="2"/>
              </a:rPr>
              <a:t>pk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 = (N, e)    ,     </a:t>
            </a:r>
            <a:r>
              <a:rPr lang="en-US" sz="2600" dirty="0" err="1" smtClean="0">
                <a:solidFill>
                  <a:srgbClr val="000000"/>
                </a:solidFill>
                <a:sym typeface="Symbol" pitchFamily="18" charset="2"/>
              </a:rPr>
              <a:t>sk</a:t>
            </a:r>
            <a:r>
              <a:rPr lang="en-US" sz="2600" dirty="0" smtClean="0">
                <a:solidFill>
                  <a:srgbClr val="000000"/>
                </a:solidFill>
                <a:sym typeface="Symbol" pitchFamily="18" charset="2"/>
              </a:rPr>
              <a:t> = (N, d)</a:t>
            </a:r>
          </a:p>
          <a:p>
            <a:endParaRPr lang="en-US" sz="2000" dirty="0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60000"/>
              </a:spcBef>
            </a:pPr>
            <a:endParaRPr lang="en-US" dirty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60000"/>
              </a:spcBef>
            </a:pPr>
            <a:endParaRPr lang="en-US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550917" name="Line 5"/>
          <p:cNvSpPr>
            <a:spLocks noChangeShapeType="1"/>
          </p:cNvSpPr>
          <p:nvPr/>
        </p:nvSpPr>
        <p:spPr bwMode="auto">
          <a:xfrm>
            <a:off x="338138" y="3714750"/>
            <a:ext cx="8348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50918" name="Line 6"/>
          <p:cNvSpPr>
            <a:spLocks noChangeShapeType="1"/>
          </p:cNvSpPr>
          <p:nvPr/>
        </p:nvSpPr>
        <p:spPr bwMode="auto">
          <a:xfrm>
            <a:off x="304800" y="2686050"/>
            <a:ext cx="8348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533400" y="4019550"/>
            <a:ext cx="8382000" cy="4862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80000"/>
              </a:spcBef>
              <a:buClr>
                <a:schemeClr val="accent2"/>
              </a:buClr>
              <a:buSzPct val="70000"/>
            </a:pPr>
            <a:r>
              <a:rPr kumimoji="1" lang="en-US" sz="2400" b="1" dirty="0" smtClean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kumimoji="1" lang="en-US" sz="2400" b="1" baseline="30000" dirty="0" smtClean="0">
                <a:solidFill>
                  <a:srgbClr val="000000"/>
                </a:solidFill>
                <a:sym typeface="Symbol" pitchFamily="18" charset="2"/>
              </a:rPr>
              <a:t>-1</a:t>
            </a:r>
            <a:r>
              <a:rPr kumimoji="1" lang="en-US" sz="2400" b="1" dirty="0" smtClean="0">
                <a:solidFill>
                  <a:srgbClr val="000000"/>
                </a:solidFill>
                <a:sym typeface="Symbol" pitchFamily="18" charset="2"/>
              </a:rPr>
              <a:t>( </a:t>
            </a:r>
            <a:r>
              <a:rPr kumimoji="1" lang="en-US" sz="2400" b="1" dirty="0" err="1" smtClean="0">
                <a:solidFill>
                  <a:srgbClr val="000000"/>
                </a:solidFill>
                <a:sym typeface="Symbol" pitchFamily="18" charset="2"/>
              </a:rPr>
              <a:t>sk</a:t>
            </a:r>
            <a:r>
              <a:rPr kumimoji="1" lang="en-US" sz="2400" b="1" dirty="0" smtClean="0">
                <a:solidFill>
                  <a:srgbClr val="000000"/>
                </a:solidFill>
                <a:sym typeface="Symbol" pitchFamily="18" charset="2"/>
              </a:rPr>
              <a:t>, y)</a:t>
            </a:r>
            <a:r>
              <a:rPr kumimoji="1" 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kumimoji="1" lang="en-US" sz="2400" dirty="0" err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kumimoji="1" lang="en-US" sz="2400" baseline="30000" dirty="0" err="1" smtClean="0">
                <a:solidFill>
                  <a:srgbClr val="000000"/>
                </a:solidFill>
                <a:sym typeface="Symbol" pitchFamily="18" charset="2"/>
              </a:rPr>
              <a:t>d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;      </a:t>
            </a:r>
            <a:r>
              <a:rPr kumimoji="1" lang="en-US" sz="2400" dirty="0" err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kumimoji="1" lang="en-US" sz="2400" baseline="30000" dirty="0" err="1" smtClean="0">
                <a:solidFill>
                  <a:srgbClr val="000000"/>
                </a:solidFill>
                <a:sym typeface="Symbol" pitchFamily="18" charset="2"/>
              </a:rPr>
              <a:t>d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=  </a:t>
            </a:r>
            <a:r>
              <a:rPr kumimoji="1" lang="en-US" sz="2400" b="1" dirty="0" smtClean="0">
                <a:solidFill>
                  <a:srgbClr val="000000"/>
                </a:solidFill>
                <a:sym typeface="Symbol" pitchFamily="18" charset="2"/>
              </a:rPr>
              <a:t>RSA(x)</a:t>
            </a:r>
            <a:r>
              <a:rPr kumimoji="1" lang="en-US" sz="2400" b="1" baseline="50000" dirty="0" smtClean="0">
                <a:solidFill>
                  <a:srgbClr val="000000"/>
                </a:solidFill>
                <a:sym typeface="Symbol" pitchFamily="18" charset="2"/>
              </a:rPr>
              <a:t>d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 </a:t>
            </a:r>
            <a:r>
              <a:rPr kumimoji="1" lang="en-US" sz="24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=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kumimoji="1" lang="en-US" sz="2400" dirty="0" err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sz="2400" baseline="50000" dirty="0" err="1" smtClean="0">
                <a:solidFill>
                  <a:srgbClr val="000000"/>
                </a:solidFill>
                <a:sym typeface="Symbol" pitchFamily="18" charset="2"/>
              </a:rPr>
              <a:t>ed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kumimoji="1" lang="en-US" sz="24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=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kumimoji="1" lang="en-US" sz="2400" dirty="0" err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sz="2800" baseline="50000" dirty="0" err="1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kumimoji="1" lang="en-US" sz="2800" baseline="50000" dirty="0">
                <a:solidFill>
                  <a:srgbClr val="000000"/>
                </a:solidFill>
                <a:sym typeface="Symbol" pitchFamily="18" charset="2"/>
              </a:rPr>
              <a:t>(N)+</a:t>
            </a:r>
            <a:r>
              <a:rPr kumimoji="1" lang="en-US" sz="2800" baseline="55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kumimoji="1" lang="en-US" sz="2400" baseline="5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sz="2400" dirty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kumimoji="1" lang="en-US" sz="3200" dirty="0" smtClean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en-US" sz="2400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sz="2800" baseline="50000" dirty="0" smtClean="0">
                <a:solidFill>
                  <a:srgbClr val="000000"/>
                </a:solidFill>
                <a:sym typeface="Symbol" pitchFamily="18" charset="2"/>
              </a:rPr>
              <a:t>(N)</a:t>
            </a:r>
            <a:r>
              <a:rPr kumimoji="1" lang="en-US" sz="3200" dirty="0" smtClean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kumimoji="1" lang="en-US" sz="2400" baseline="80000" dirty="0" smtClean="0">
                <a:solidFill>
                  <a:srgbClr val="000000"/>
                </a:solidFill>
                <a:sym typeface="Symbol" pitchFamily="18" charset="2"/>
              </a:rPr>
              <a:t>k </a:t>
            </a:r>
            <a:r>
              <a:rPr kumimoji="1" lang="en-US" sz="2400" dirty="0" smtClean="0">
                <a:solidFill>
                  <a:srgbClr val="000000"/>
                </a:solidFill>
                <a:sym typeface="Symbol"/>
              </a:rPr>
              <a:t> </a:t>
            </a:r>
            <a:r>
              <a:rPr kumimoji="1" lang="en-US" sz="2400" b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kumimoji="1" lang="en-US" sz="24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=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  x</a:t>
            </a:r>
            <a:endParaRPr kumimoji="1"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2910185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lang="en-US" sz="2400" b="1" dirty="0">
                <a:solidFill>
                  <a:srgbClr val="000000"/>
                </a:solidFill>
                <a:sym typeface="Symbol" pitchFamily="18" charset="2"/>
              </a:rPr>
              <a:t>( </a:t>
            </a:r>
            <a:r>
              <a:rPr lang="en-US" sz="2400" b="1" dirty="0" err="1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2400" b="1" dirty="0" err="1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sz="2400" b="1" dirty="0" smtClean="0">
                <a:solidFill>
                  <a:srgbClr val="000000"/>
                </a:solidFill>
                <a:sym typeface="Symbol" pitchFamily="18" charset="2"/>
              </a:rPr>
              <a:t>, x )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: 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	 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		;     </a:t>
            </a:r>
            <a:r>
              <a:rPr lang="en-US" sz="2400" b="1" dirty="0" smtClean="0">
                <a:solidFill>
                  <a:srgbClr val="000000"/>
                </a:solidFill>
                <a:sym typeface="Symbol" pitchFamily="18" charset="2"/>
              </a:rPr>
              <a:t>RSA</a:t>
            </a:r>
            <a:r>
              <a:rPr lang="en-US" sz="2400" b="1" dirty="0">
                <a:solidFill>
                  <a:srgbClr val="000000"/>
                </a:solidFill>
                <a:sym typeface="Symbol" pitchFamily="18" charset="2"/>
              </a:rPr>
              <a:t>(x) = </a:t>
            </a:r>
            <a:r>
              <a:rPr lang="en-US" sz="2400" b="1" dirty="0" err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sz="2400" b="1" baseline="40000" dirty="0" err="1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e</a:t>
            </a:r>
            <a:r>
              <a:rPr lang="en-US" sz="2400" b="1" dirty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(in  Z</a:t>
            </a:r>
            <a:r>
              <a:rPr lang="en-US" sz="2400" baseline="-250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)   </a:t>
            </a: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21" y="3015858"/>
            <a:ext cx="1581150" cy="38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10600" y="4019550"/>
            <a:ext cx="457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3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9" grpId="0"/>
      <p:bldP spid="2" grpId="0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RSA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RSA assumption:      RSA is  one-way permutation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371600" y="1885950"/>
            <a:ext cx="6781800" cy="2080569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SzPct val="70000"/>
            </a:pP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For all efficient </a:t>
            </a:r>
            <a:r>
              <a:rPr kumimoji="1" lang="en-US" sz="2400" dirty="0" err="1" smtClean="0">
                <a:solidFill>
                  <a:srgbClr val="000000"/>
                </a:solidFill>
                <a:sym typeface="Symbol" pitchFamily="18" charset="2"/>
              </a:rPr>
              <a:t>algs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.  A: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</a:rPr>
              <a:t>Pr</a:t>
            </a:r>
            <a:r>
              <a:rPr lang="en-US" sz="4000" dirty="0">
                <a:solidFill>
                  <a:srgbClr val="000000"/>
                </a:solidFill>
              </a:rPr>
              <a:t>[</a:t>
            </a:r>
            <a:r>
              <a:rPr lang="en-US" sz="2400" dirty="0">
                <a:solidFill>
                  <a:srgbClr val="000000"/>
                </a:solidFill>
              </a:rPr>
              <a:t>  A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N,e,y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 smtClean="0">
                <a:solidFill>
                  <a:srgbClr val="000000"/>
                </a:solidFill>
              </a:rPr>
              <a:t>y</a:t>
            </a:r>
            <a:r>
              <a:rPr lang="en-US" sz="2400" baseline="50000" dirty="0" smtClean="0">
                <a:solidFill>
                  <a:srgbClr val="000000"/>
                </a:solidFill>
              </a:rPr>
              <a:t>1</a:t>
            </a:r>
            <a:r>
              <a:rPr lang="en-US" sz="2400" baseline="50000" dirty="0">
                <a:solidFill>
                  <a:srgbClr val="000000"/>
                </a:solidFill>
              </a:rPr>
              <a:t>/</a:t>
            </a:r>
            <a:r>
              <a:rPr lang="en-US" sz="2400" baseline="50000" dirty="0" smtClean="0">
                <a:solidFill>
                  <a:srgbClr val="000000"/>
                </a:solidFill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sym typeface="Symbol" pitchFamily="18" charset="2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&lt;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negligible</a:t>
            </a: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2976"/>
              </a:spcBef>
              <a:buClr>
                <a:schemeClr val="accent2"/>
              </a:buClr>
              <a:buSzPct val="70000"/>
            </a:pP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w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here      </a:t>
            </a:r>
            <a:r>
              <a:rPr lang="en-US" sz="2400" dirty="0" err="1">
                <a:solidFill>
                  <a:srgbClr val="000000"/>
                </a:solidFill>
              </a:rPr>
              <a:t>p,q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 n-bit primes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,     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Npq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, 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yZ</a:t>
            </a:r>
            <a:r>
              <a:rPr lang="en-US" sz="2400" baseline="-25000" dirty="0" err="1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sz="2400" baseline="30000" dirty="0" smtClean="0">
                <a:solidFill>
                  <a:srgbClr val="000000"/>
                </a:solidFill>
                <a:sym typeface="Symbol" pitchFamily="18" charset="2"/>
              </a:rPr>
              <a:t>*</a:t>
            </a: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828800" y="3499242"/>
            <a:ext cx="5281613" cy="1187398"/>
            <a:chOff x="1019" y="3282"/>
            <a:chExt cx="3327" cy="1050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019" y="3978"/>
              <a:ext cx="1728" cy="3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ts val="1800"/>
                </a:spcBef>
              </a:pPr>
              <a:endParaRPr lang="en-US" sz="2400" dirty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867" y="3282"/>
              <a:ext cx="178" cy="2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168" y="3286"/>
              <a:ext cx="178" cy="2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92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534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Review:  RSA pub-key encryption   </a:t>
            </a:r>
            <a:r>
              <a:rPr lang="en-US" sz="2400" dirty="0" smtClean="0"/>
              <a:t>(ISO std)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178800" cy="424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(E</a:t>
            </a:r>
            <a:r>
              <a:rPr lang="en-US" baseline="-25000" dirty="0" smtClean="0"/>
              <a:t>s</a:t>
            </a:r>
            <a:r>
              <a:rPr lang="en-US" dirty="0" smtClean="0"/>
              <a:t>, D</a:t>
            </a:r>
            <a:r>
              <a:rPr lang="en-US" baseline="-25000" dirty="0" smtClean="0"/>
              <a:t>s</a:t>
            </a:r>
            <a:r>
              <a:rPr lang="en-US" dirty="0" smtClean="0"/>
              <a:t>):   symmetric enc. scheme providing auth. </a:t>
            </a:r>
            <a:r>
              <a:rPr lang="en-US" dirty="0"/>
              <a:t>e</a:t>
            </a:r>
            <a:r>
              <a:rPr lang="en-US" dirty="0" smtClean="0"/>
              <a:t>ncryption.</a:t>
            </a:r>
          </a:p>
          <a:p>
            <a:pPr>
              <a:buNone/>
            </a:pPr>
            <a:r>
              <a:rPr lang="en-US" dirty="0" smtClean="0"/>
              <a:t>H:  Z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K   where  K is key space of (</a:t>
            </a:r>
            <a:r>
              <a:rPr lang="en-US" dirty="0" err="1" smtClean="0">
                <a:sym typeface="Symbol"/>
              </a:rPr>
              <a:t>E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dirty="0" err="1" smtClean="0">
                <a:sym typeface="Symbol"/>
              </a:rPr>
              <a:t>,D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>
              <a:spcBef>
                <a:spcPts val="2376"/>
              </a:spcBef>
            </a:pPr>
            <a:r>
              <a:rPr lang="en-US" b="1" dirty="0" smtClean="0"/>
              <a:t>G</a:t>
            </a:r>
            <a:r>
              <a:rPr lang="en-US" dirty="0" smtClean="0"/>
              <a:t>():    generate RSA </a:t>
            </a:r>
            <a:r>
              <a:rPr lang="en-US" dirty="0" err="1" smtClean="0"/>
              <a:t>params</a:t>
            </a:r>
            <a:r>
              <a:rPr lang="en-US" dirty="0" smtClean="0"/>
              <a:t>:     </a:t>
            </a:r>
            <a:r>
              <a:rPr lang="en-US" dirty="0" err="1" smtClean="0"/>
              <a:t>pk</a:t>
            </a:r>
            <a:r>
              <a:rPr lang="en-US" dirty="0" smtClean="0"/>
              <a:t> = (</a:t>
            </a:r>
            <a:r>
              <a:rPr lang="en-US" dirty="0" err="1" smtClean="0"/>
              <a:t>N,e</a:t>
            </a:r>
            <a:r>
              <a:rPr lang="en-US" dirty="0" smtClean="0"/>
              <a:t>),    </a:t>
            </a:r>
            <a:r>
              <a:rPr lang="en-US" dirty="0" err="1" smtClean="0"/>
              <a:t>sk</a:t>
            </a:r>
            <a:r>
              <a:rPr lang="en-US" dirty="0" smtClean="0"/>
              <a:t> = (</a:t>
            </a:r>
            <a:r>
              <a:rPr lang="en-US" dirty="0" err="1" smtClean="0"/>
              <a:t>N,d</a:t>
            </a:r>
            <a:r>
              <a:rPr lang="en-US" dirty="0" smtClean="0"/>
              <a:t>)</a:t>
            </a:r>
          </a:p>
          <a:p>
            <a:pPr>
              <a:spcBef>
                <a:spcPts val="1800"/>
              </a:spcBef>
              <a:tabLst>
                <a:tab pos="2286000" algn="l"/>
              </a:tabLst>
            </a:pPr>
            <a:r>
              <a:rPr lang="en-US" b="1" dirty="0" smtClean="0"/>
              <a:t>E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, m):	(1) choose random x in Z</a:t>
            </a:r>
            <a:r>
              <a:rPr lang="en-US" baseline="-25000" dirty="0" smtClean="0"/>
              <a:t>N</a:t>
            </a:r>
            <a:endParaRPr lang="en-US" baseline="30000" dirty="0" smtClean="0"/>
          </a:p>
          <a:p>
            <a:pPr>
              <a:spcBef>
                <a:spcPts val="1200"/>
              </a:spcBef>
              <a:buNone/>
              <a:tabLst>
                <a:tab pos="2286000" algn="l"/>
              </a:tabLst>
            </a:pPr>
            <a:r>
              <a:rPr lang="en-US" dirty="0" smtClean="0"/>
              <a:t>		(2)  y </a:t>
            </a:r>
            <a:r>
              <a:rPr lang="en-US" dirty="0" smtClean="0">
                <a:sym typeface="Symbol"/>
              </a:rPr>
              <a:t> RSA(x) =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30000" dirty="0" err="1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 ,   k  H(x)</a:t>
            </a:r>
          </a:p>
          <a:p>
            <a:pPr>
              <a:spcBef>
                <a:spcPts val="1200"/>
              </a:spcBef>
              <a:buNone/>
              <a:tabLst>
                <a:tab pos="2286000" algn="l"/>
              </a:tabLst>
            </a:pPr>
            <a:r>
              <a:rPr lang="en-US" dirty="0" smtClean="0">
                <a:sym typeface="Symbol"/>
              </a:rPr>
              <a:t>		(3) output    (y ,  E</a:t>
            </a:r>
            <a:r>
              <a:rPr lang="en-US" baseline="-25000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k,m</a:t>
            </a:r>
            <a:r>
              <a:rPr lang="en-US" dirty="0" smtClean="0">
                <a:sym typeface="Symbol"/>
              </a:rPr>
              <a:t>) )</a:t>
            </a:r>
            <a:r>
              <a:rPr lang="en-US" dirty="0" smtClean="0"/>
              <a:t> </a:t>
            </a:r>
          </a:p>
          <a:p>
            <a:pPr>
              <a:spcBef>
                <a:spcPts val="3600"/>
              </a:spcBef>
              <a:tabLst>
                <a:tab pos="2286000" algn="l"/>
              </a:tabLst>
            </a:pPr>
            <a:r>
              <a:rPr lang="en-US" b="1" dirty="0" smtClean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sk</a:t>
            </a:r>
            <a:r>
              <a:rPr lang="en-US" dirty="0" smtClean="0"/>
              <a:t>,  (y, c) ):    output  D</a:t>
            </a:r>
            <a:r>
              <a:rPr lang="en-US" baseline="-25000" dirty="0" smtClean="0"/>
              <a:t>s</a:t>
            </a:r>
            <a:r>
              <a:rPr lang="en-US" sz="2800" dirty="0" smtClean="0"/>
              <a:t>(</a:t>
            </a:r>
            <a:r>
              <a:rPr lang="en-US" dirty="0" smtClean="0"/>
              <a:t>  H</a:t>
            </a:r>
            <a:r>
              <a:rPr lang="en-US" sz="2800" dirty="0" smtClean="0"/>
              <a:t>(</a:t>
            </a:r>
            <a:r>
              <a:rPr lang="en-US" dirty="0" smtClean="0"/>
              <a:t>RSA</a:t>
            </a:r>
            <a:r>
              <a:rPr lang="en-US" baseline="30000" dirty="0" smtClean="0"/>
              <a:t>-1 </a:t>
            </a:r>
            <a:r>
              <a:rPr lang="en-US" dirty="0" smtClean="0"/>
              <a:t>(y)</a:t>
            </a:r>
            <a:r>
              <a:rPr lang="en-US" sz="2800" dirty="0" smtClean="0"/>
              <a:t>)</a:t>
            </a:r>
            <a:r>
              <a:rPr lang="en-US" dirty="0" smtClean="0"/>
              <a:t> ,  c</a:t>
            </a:r>
            <a:r>
              <a:rPr lang="en-US" sz="2800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83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71450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Textbook RSA is insecure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458200" cy="37147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Textbook RSA encryption:</a:t>
            </a:r>
          </a:p>
          <a:p>
            <a:pPr lvl="1">
              <a:lnSpc>
                <a:spcPct val="90000"/>
              </a:lnSpc>
              <a:spcBef>
                <a:spcPct val="45000"/>
              </a:spcBef>
              <a:tabLst>
                <a:tab pos="4111625" algn="l"/>
              </a:tabLst>
            </a:pPr>
            <a:r>
              <a:rPr lang="en-US" dirty="0"/>
              <a:t>public key:   </a:t>
            </a:r>
            <a:r>
              <a:rPr lang="en-US" b="1" dirty="0"/>
              <a:t>(</a:t>
            </a:r>
            <a:r>
              <a:rPr lang="en-US" b="1" dirty="0" err="1"/>
              <a:t>N,e</a:t>
            </a:r>
            <a:r>
              <a:rPr lang="en-US" b="1" dirty="0"/>
              <a:t>)</a:t>
            </a:r>
            <a:r>
              <a:rPr lang="en-US" dirty="0"/>
              <a:t>	</a:t>
            </a:r>
            <a:r>
              <a:rPr lang="en-US" dirty="0" smtClean="0"/>
              <a:t>Encrypt</a:t>
            </a:r>
            <a:r>
              <a:rPr lang="en-US" dirty="0"/>
              <a:t>:   </a:t>
            </a:r>
            <a:r>
              <a:rPr lang="en-US" b="1" dirty="0"/>
              <a:t>c</a:t>
            </a:r>
            <a:r>
              <a:rPr lang="en-US" b="1" dirty="0" smtClean="0"/>
              <a:t> ⟵ m</a:t>
            </a:r>
            <a:r>
              <a:rPr lang="en-US" b="1" baseline="50000" dirty="0" smtClean="0"/>
              <a:t>e          </a:t>
            </a:r>
            <a:r>
              <a:rPr lang="en-US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(</a:t>
            </a:r>
            <a:r>
              <a:rPr lang="en-US" dirty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in  Z</a:t>
            </a:r>
            <a:r>
              <a:rPr lang="en-US" baseline="-25000" dirty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N</a:t>
            </a:r>
            <a:r>
              <a:rPr lang="en-US" dirty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Symbol" pitchFamily="18" charset="2"/>
              </a:rPr>
              <a:t>)   </a:t>
            </a:r>
            <a:endParaRPr lang="en-US" dirty="0"/>
          </a:p>
          <a:p>
            <a:pPr lvl="1">
              <a:lnSpc>
                <a:spcPct val="90000"/>
              </a:lnSpc>
              <a:spcBef>
                <a:spcPct val="45000"/>
              </a:spcBef>
              <a:tabLst>
                <a:tab pos="4111625" algn="l"/>
              </a:tabLst>
            </a:pPr>
            <a:r>
              <a:rPr lang="en-US" dirty="0" smtClean="0"/>
              <a:t>secret </a:t>
            </a:r>
            <a:r>
              <a:rPr lang="en-US" dirty="0"/>
              <a:t>key: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</a:rPr>
              <a:t>N,d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dirty="0" smtClean="0"/>
              <a:t>Decrypt</a:t>
            </a:r>
            <a:r>
              <a:rPr lang="en-US" dirty="0"/>
              <a:t>:   </a:t>
            </a:r>
            <a:r>
              <a:rPr lang="en-US" b="1" dirty="0"/>
              <a:t>c</a:t>
            </a:r>
            <a:r>
              <a:rPr lang="en-US" b="1" baseline="46000" dirty="0" smtClean="0">
                <a:solidFill>
                  <a:srgbClr val="000000"/>
                </a:solidFill>
              </a:rPr>
              <a:t>d</a:t>
            </a:r>
            <a:r>
              <a:rPr lang="en-US" b="1" dirty="0" smtClean="0"/>
              <a:t> ⟶ m</a:t>
            </a:r>
            <a:endParaRPr lang="en-US" dirty="0"/>
          </a:p>
          <a:p>
            <a:pPr lvl="1">
              <a:lnSpc>
                <a:spcPct val="90000"/>
              </a:lnSpc>
              <a:spcBef>
                <a:spcPct val="45000"/>
              </a:spcBef>
              <a:buFontTx/>
              <a:buNone/>
            </a:pPr>
            <a:r>
              <a:rPr lang="en-US" dirty="0"/>
              <a:t>							</a:t>
            </a:r>
            <a:endParaRPr lang="en-US" sz="2000" baseline="-25000" dirty="0"/>
          </a:p>
          <a:p>
            <a:pPr marL="0" indent="0">
              <a:lnSpc>
                <a:spcPct val="90000"/>
              </a:lnSpc>
              <a:spcBef>
                <a:spcPct val="45000"/>
              </a:spcBef>
              <a:buNone/>
            </a:pPr>
            <a:r>
              <a:rPr lang="en-US" dirty="0"/>
              <a:t>I</a:t>
            </a:r>
            <a:r>
              <a:rPr lang="en-US" dirty="0" smtClean="0"/>
              <a:t>nsecure cryptosystem</a:t>
            </a:r>
            <a:r>
              <a:rPr lang="en-US" dirty="0"/>
              <a:t> </a:t>
            </a:r>
            <a:r>
              <a:rPr lang="en-US" dirty="0" smtClean="0"/>
              <a:t>!!  </a:t>
            </a:r>
            <a:endParaRPr lang="en-US" dirty="0"/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 smtClean="0"/>
              <a:t>Is not semantically secure and many attacks exist</a:t>
            </a:r>
            <a:endParaRPr lang="en-US" dirty="0"/>
          </a:p>
          <a:p>
            <a:pPr marL="457200" lvl="1" indent="0">
              <a:lnSpc>
                <a:spcPct val="90000"/>
              </a:lnSpc>
              <a:spcBef>
                <a:spcPct val="45000"/>
              </a:spcBef>
              <a:buNone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45000"/>
              </a:spcBef>
              <a:buNone/>
            </a:pPr>
            <a:r>
              <a:rPr lang="en-US" dirty="0" smtClean="0"/>
              <a:t>⇒     The </a:t>
            </a:r>
            <a:r>
              <a:rPr lang="en-US" dirty="0"/>
              <a:t>RSA trapdoor permutation is not </a:t>
            </a:r>
            <a:r>
              <a:rPr lang="en-US" dirty="0" smtClean="0"/>
              <a:t>an encryption scheme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8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629400" y="2724150"/>
            <a:ext cx="2286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4" name="Rectangle 18"/>
          <p:cNvSpPr>
            <a:spLocks noChangeArrowheads="1"/>
          </p:cNvSpPr>
          <p:nvPr/>
        </p:nvSpPr>
        <p:spPr bwMode="auto">
          <a:xfrm>
            <a:off x="6513921" y="4681518"/>
            <a:ext cx="1715679" cy="36075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A simple attack on textbook RSA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14550"/>
            <a:ext cx="8762999" cy="3028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Suppose  k  is 64 bits:   k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 {0,…,2</a:t>
            </a:r>
            <a:r>
              <a:rPr lang="en-US" baseline="30000" dirty="0">
                <a:solidFill>
                  <a:srgbClr val="000000"/>
                </a:solidFill>
                <a:sym typeface="Symbol" pitchFamily="18" charset="2"/>
              </a:rPr>
              <a:t>64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}.     Eve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sees:   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c= </a:t>
            </a:r>
            <a:r>
              <a:rPr lang="en-US" dirty="0" err="1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baseline="46000" dirty="0" err="1" smtClean="0">
                <a:solidFill>
                  <a:srgbClr val="000000"/>
                </a:solidFill>
                <a:sym typeface="Symbol" pitchFamily="18" charset="2"/>
              </a:rPr>
              <a:t>e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 in  Z</a:t>
            </a:r>
            <a:r>
              <a:rPr lang="en-US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ct val="700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If    </a:t>
            </a:r>
            <a:r>
              <a:rPr lang="en-US" b="1" dirty="0" smtClean="0">
                <a:solidFill>
                  <a:srgbClr val="000000"/>
                </a:solidFill>
              </a:rPr>
              <a:t>k </a:t>
            </a:r>
            <a:r>
              <a:rPr lang="en-US" b="1" dirty="0">
                <a:solidFill>
                  <a:srgbClr val="000000"/>
                </a:solidFill>
              </a:rPr>
              <a:t>= </a:t>
            </a:r>
            <a:r>
              <a:rPr lang="en-US" b="1" dirty="0" smtClean="0">
                <a:solidFill>
                  <a:srgbClr val="000000"/>
                </a:solidFill>
              </a:rPr>
              <a:t>k</a:t>
            </a:r>
            <a:r>
              <a:rPr lang="en-US" b="1" baseline="-25000" dirty="0" smtClean="0">
                <a:solidFill>
                  <a:srgbClr val="000000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b="1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where   </a:t>
            </a:r>
            <a:r>
              <a:rPr lang="en-US" dirty="0" smtClean="0">
                <a:solidFill>
                  <a:srgbClr val="000000"/>
                </a:solidFill>
              </a:rPr>
              <a:t>k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k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 2</a:t>
            </a:r>
            <a:r>
              <a:rPr lang="en-US" baseline="30000" dirty="0">
                <a:solidFill>
                  <a:srgbClr val="000000"/>
                </a:solidFill>
              </a:rPr>
              <a:t>34 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(</a:t>
            </a:r>
            <a:r>
              <a:rPr lang="en-US" sz="1800" dirty="0">
                <a:solidFill>
                  <a:srgbClr val="000000"/>
                </a:solidFill>
              </a:rPr>
              <a:t>prob.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</a:t>
            </a:r>
            <a:r>
              <a:rPr lang="en-US" sz="1800" dirty="0">
                <a:solidFill>
                  <a:srgbClr val="000000"/>
                </a:solidFill>
              </a:rPr>
              <a:t>20%)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 then    </a:t>
            </a:r>
            <a:r>
              <a:rPr lang="en-US" b="1" dirty="0">
                <a:solidFill>
                  <a:srgbClr val="000000"/>
                </a:solidFill>
              </a:rPr>
              <a:t>c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>
                <a:solidFill>
                  <a:srgbClr val="000000"/>
                </a:solidFill>
              </a:rPr>
              <a:t>k</a:t>
            </a:r>
            <a:r>
              <a:rPr lang="en-US" b="1" baseline="-25000" dirty="0" smtClean="0">
                <a:solidFill>
                  <a:srgbClr val="000000"/>
                </a:solidFill>
              </a:rPr>
              <a:t>1</a:t>
            </a:r>
            <a:r>
              <a:rPr lang="en-US" b="1" baseline="46000" dirty="0" smtClean="0">
                <a:solidFill>
                  <a:srgbClr val="000000"/>
                </a:solidFill>
              </a:rPr>
              <a:t>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= </a:t>
            </a:r>
            <a:r>
              <a:rPr lang="en-US" b="1" dirty="0" smtClean="0">
                <a:solidFill>
                  <a:srgbClr val="000000"/>
                </a:solidFill>
              </a:rPr>
              <a:t>k</a:t>
            </a:r>
            <a:r>
              <a:rPr lang="en-US" b="1" baseline="-25000" dirty="0" smtClean="0">
                <a:solidFill>
                  <a:srgbClr val="000000"/>
                </a:solidFill>
              </a:rPr>
              <a:t>2</a:t>
            </a:r>
            <a:r>
              <a:rPr lang="en-US" b="1" baseline="46000" dirty="0" smtClean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  in  Z</a:t>
            </a:r>
            <a:r>
              <a:rPr lang="en-US" baseline="-25000" dirty="0" smtClean="0">
                <a:solidFill>
                  <a:srgbClr val="000000"/>
                </a:solidFill>
              </a:rPr>
              <a:t>N</a:t>
            </a:r>
          </a:p>
          <a:p>
            <a:pPr marL="0" indent="0">
              <a:lnSpc>
                <a:spcPct val="120000"/>
              </a:lnSpc>
              <a:spcBef>
                <a:spcPct val="700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Step 1: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uild </a:t>
            </a:r>
            <a:r>
              <a:rPr lang="en-US" dirty="0">
                <a:solidFill>
                  <a:srgbClr val="000000"/>
                </a:solidFill>
              </a:rPr>
              <a:t>table:   c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baseline="30000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c/</a:t>
            </a:r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baseline="30000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c/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baseline="30000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, …, </a:t>
            </a:r>
            <a:r>
              <a:rPr lang="en-US" dirty="0" smtClean="0">
                <a:solidFill>
                  <a:srgbClr val="000000"/>
                </a:solidFill>
              </a:rPr>
              <a:t>c/</a:t>
            </a:r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baseline="30000" dirty="0">
                <a:solidFill>
                  <a:srgbClr val="000000"/>
                </a:solidFill>
              </a:rPr>
              <a:t>34e</a:t>
            </a:r>
            <a:r>
              <a:rPr lang="en-US" dirty="0">
                <a:solidFill>
                  <a:srgbClr val="000000"/>
                </a:solidFill>
              </a:rPr>
              <a:t> .   time:  2</a:t>
            </a:r>
            <a:r>
              <a:rPr lang="en-US" baseline="30000" dirty="0">
                <a:solidFill>
                  <a:srgbClr val="000000"/>
                </a:solidFill>
              </a:rPr>
              <a:t>34</a:t>
            </a:r>
          </a:p>
          <a:p>
            <a:pPr>
              <a:lnSpc>
                <a:spcPct val="7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Step 2:   for  k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0,…, 2</a:t>
            </a:r>
            <a:r>
              <a:rPr lang="en-US" baseline="30000" dirty="0">
                <a:solidFill>
                  <a:srgbClr val="000000"/>
                </a:solidFill>
              </a:rPr>
              <a:t>34</a:t>
            </a:r>
            <a:r>
              <a:rPr lang="en-US" dirty="0">
                <a:solidFill>
                  <a:srgbClr val="000000"/>
                </a:solidFill>
              </a:rPr>
              <a:t>  test if  </a:t>
            </a:r>
            <a:r>
              <a:rPr lang="en-US" dirty="0" smtClean="0">
                <a:solidFill>
                  <a:srgbClr val="000000"/>
                </a:solidFill>
              </a:rPr>
              <a:t>k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baseline="46000" dirty="0" smtClean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is in table.   time: 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</a:rPr>
              <a:t>34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ct val="700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Output matching   (k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k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).           Total attack </a:t>
            </a:r>
            <a:r>
              <a:rPr lang="en-US" dirty="0">
                <a:solidFill>
                  <a:srgbClr val="000000"/>
                </a:solidFill>
              </a:rPr>
              <a:t>time:  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</a:t>
            </a:r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baseline="30000" dirty="0">
                <a:solidFill>
                  <a:srgbClr val="000000"/>
                </a:solidFill>
              </a:rPr>
              <a:t>40  </a:t>
            </a:r>
            <a:r>
              <a:rPr lang="en-US" dirty="0">
                <a:solidFill>
                  <a:srgbClr val="000000"/>
                </a:solidFill>
              </a:rPr>
              <a:t>&lt;&lt; 2</a:t>
            </a:r>
            <a:r>
              <a:rPr lang="en-US" baseline="30000" dirty="0">
                <a:solidFill>
                  <a:srgbClr val="000000"/>
                </a:solidFill>
              </a:rPr>
              <a:t>64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133600" y="913945"/>
            <a:ext cx="11430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Web</a:t>
            </a:r>
            <a:br>
              <a:rPr lang="en-US"/>
            </a:br>
            <a:r>
              <a:rPr lang="en-US"/>
              <a:t>Browser</a:t>
            </a:r>
          </a:p>
        </p:txBody>
      </p:sp>
      <p:sp>
        <p:nvSpPr>
          <p:cNvPr id="562181" name="Rectangle 5"/>
          <p:cNvSpPr>
            <a:spLocks noChangeArrowheads="1"/>
          </p:cNvSpPr>
          <p:nvPr/>
        </p:nvSpPr>
        <p:spPr bwMode="auto">
          <a:xfrm>
            <a:off x="6629400" y="913945"/>
            <a:ext cx="11430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Web</a:t>
            </a:r>
            <a:br>
              <a:rPr lang="en-US"/>
            </a:br>
            <a:r>
              <a:rPr lang="en-US"/>
              <a:t>Server</a:t>
            </a:r>
          </a:p>
        </p:txBody>
      </p:sp>
      <p:grpSp>
        <p:nvGrpSpPr>
          <p:cNvPr id="562186" name="Group 10"/>
          <p:cNvGrpSpPr>
            <a:grpSpLocks/>
          </p:cNvGrpSpPr>
          <p:nvPr/>
        </p:nvGrpSpPr>
        <p:grpSpPr bwMode="auto">
          <a:xfrm>
            <a:off x="3276600" y="742950"/>
            <a:ext cx="3276600" cy="369795"/>
            <a:chOff x="1680" y="909"/>
            <a:chExt cx="2160" cy="320"/>
          </a:xfrm>
        </p:grpSpPr>
        <p:sp>
          <p:nvSpPr>
            <p:cNvPr id="562182" name="Line 6"/>
            <p:cNvSpPr>
              <a:spLocks noChangeShapeType="1"/>
            </p:cNvSpPr>
            <p:nvPr/>
          </p:nvSpPr>
          <p:spPr bwMode="auto">
            <a:xfrm>
              <a:off x="1680" y="1200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Text Box 7"/>
            <p:cNvSpPr txBox="1">
              <a:spLocks noChangeArrowheads="1"/>
            </p:cNvSpPr>
            <p:nvPr/>
          </p:nvSpPr>
          <p:spPr bwMode="auto">
            <a:xfrm>
              <a:off x="2041" y="909"/>
              <a:ext cx="1218" cy="3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urier New" pitchFamily="49" charset="0"/>
                </a:rPr>
                <a:t>CLIENT HELLO</a:t>
              </a:r>
            </a:p>
          </p:txBody>
        </p:sp>
      </p:grpSp>
      <p:sp>
        <p:nvSpPr>
          <p:cNvPr id="562184" name="Line 8"/>
          <p:cNvSpPr>
            <a:spLocks noChangeShapeType="1"/>
          </p:cNvSpPr>
          <p:nvPr/>
        </p:nvSpPr>
        <p:spPr bwMode="auto">
          <a:xfrm flipH="1">
            <a:off x="3429000" y="1437820"/>
            <a:ext cx="3201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85" name="Text Box 9"/>
          <p:cNvSpPr txBox="1">
            <a:spLocks noChangeArrowheads="1"/>
          </p:cNvSpPr>
          <p:nvPr/>
        </p:nvSpPr>
        <p:spPr bwMode="auto">
          <a:xfrm flipH="1">
            <a:off x="3824288" y="1123495"/>
            <a:ext cx="2678062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</a:rPr>
              <a:t>SERVER HELLO (</a:t>
            </a:r>
            <a:r>
              <a:rPr lang="en-US" sz="1800" dirty="0" err="1">
                <a:latin typeface="Courier New" pitchFamily="49" charset="0"/>
              </a:rPr>
              <a:t>e,N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562188" name="Rectangle 12"/>
          <p:cNvSpPr>
            <a:spLocks noChangeArrowheads="1"/>
          </p:cNvSpPr>
          <p:nvPr/>
        </p:nvSpPr>
        <p:spPr bwMode="auto">
          <a:xfrm>
            <a:off x="7772400" y="1142545"/>
            <a:ext cx="609600" cy="40005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rgbClr val="FFCC00"/>
                </a:solidFill>
              </a:rPr>
              <a:t>d</a:t>
            </a:r>
          </a:p>
        </p:txBody>
      </p:sp>
      <p:grpSp>
        <p:nvGrpSpPr>
          <p:cNvPr id="562193" name="Group 17"/>
          <p:cNvGrpSpPr>
            <a:grpSpLocks/>
          </p:cNvGrpSpPr>
          <p:nvPr/>
        </p:nvGrpSpPr>
        <p:grpSpPr bwMode="auto">
          <a:xfrm>
            <a:off x="3276600" y="1477110"/>
            <a:ext cx="3352800" cy="369093"/>
            <a:chOff x="1876" y="1591"/>
            <a:chExt cx="2112" cy="310"/>
          </a:xfrm>
        </p:grpSpPr>
        <p:sp>
          <p:nvSpPr>
            <p:cNvPr id="562190" name="Line 14"/>
            <p:cNvSpPr>
              <a:spLocks noChangeShapeType="1"/>
            </p:cNvSpPr>
            <p:nvPr/>
          </p:nvSpPr>
          <p:spPr bwMode="auto">
            <a:xfrm flipV="1">
              <a:off x="1876" y="1859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1" name="Text Box 15"/>
            <p:cNvSpPr txBox="1">
              <a:spLocks noChangeArrowheads="1"/>
            </p:cNvSpPr>
            <p:nvPr/>
          </p:nvSpPr>
          <p:spPr bwMode="auto">
            <a:xfrm>
              <a:off x="2508" y="1591"/>
              <a:ext cx="814" cy="3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urier New" pitchFamily="49" charset="0"/>
                </a:rPr>
                <a:t>c</a:t>
              </a:r>
              <a:r>
                <a:rPr lang="en-US" sz="1800" dirty="0" smtClean="0">
                  <a:latin typeface="Courier New" pitchFamily="49" charset="0"/>
                </a:rPr>
                <a:t>=</a:t>
              </a:r>
              <a:r>
                <a:rPr lang="en-US" sz="1800" dirty="0">
                  <a:latin typeface="Courier New" pitchFamily="49" charset="0"/>
                </a:rPr>
                <a:t>RSA</a:t>
              </a:r>
              <a:r>
                <a:rPr lang="en-US" sz="1800" dirty="0" smtClean="0">
                  <a:latin typeface="Courier New" pitchFamily="49" charset="0"/>
                </a:rPr>
                <a:t>(k)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2" name="Oval Callout 1"/>
          <p:cNvSpPr/>
          <p:nvPr/>
        </p:nvSpPr>
        <p:spPr>
          <a:xfrm>
            <a:off x="76200" y="971095"/>
            <a:ext cx="1981200" cy="609600"/>
          </a:xfrm>
          <a:prstGeom prst="wedgeEllipseCallout">
            <a:avLst>
              <a:gd name="adj1" fmla="val 53185"/>
              <a:gd name="adj2" fmla="val 539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random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session-key k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3409950"/>
            <a:ext cx="8153400" cy="1143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40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62194" grpId="0" animBg="1"/>
      <p:bldP spid="562179" grpId="0" build="p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9250</TotalTime>
  <Words>498</Words>
  <Application>Microsoft Macintosh PowerPoint</Application>
  <PresentationFormat>On-screen Show (16:9)</PresentationFormat>
  <Paragraphs>80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1_Lecture</vt:lpstr>
      <vt:lpstr>2_Office Theme</vt:lpstr>
      <vt:lpstr>3_Office Theme</vt:lpstr>
      <vt:lpstr>The RSA trapdoor permutation</vt:lpstr>
      <vt:lpstr>Review: trapdoor permutations</vt:lpstr>
      <vt:lpstr>Review: arithmetic mod composites</vt:lpstr>
      <vt:lpstr>The RSA trapdoor permutation</vt:lpstr>
      <vt:lpstr>The RSA trapdoor permutation</vt:lpstr>
      <vt:lpstr>The RSA assumption</vt:lpstr>
      <vt:lpstr>Review:  RSA pub-key encryption   (ISO std)</vt:lpstr>
      <vt:lpstr>Textbook RSA is insecure</vt:lpstr>
      <vt:lpstr>A simple attack on textbook RSA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724</cp:revision>
  <cp:lastPrinted>2012-02-04T02:16:27Z</cp:lastPrinted>
  <dcterms:created xsi:type="dcterms:W3CDTF">2010-11-06T18:36:35Z</dcterms:created>
  <dcterms:modified xsi:type="dcterms:W3CDTF">2012-04-30T05:20:23Z</dcterms:modified>
</cp:coreProperties>
</file>