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5"/>
  </p:notesMasterIdLst>
  <p:handoutMasterIdLst>
    <p:handoutMasterId r:id="rId16"/>
  </p:handoutMasterIdLst>
  <p:sldIdLst>
    <p:sldId id="423" r:id="rId4"/>
    <p:sldId id="403" r:id="rId5"/>
    <p:sldId id="404" r:id="rId6"/>
    <p:sldId id="405" r:id="rId7"/>
    <p:sldId id="431" r:id="rId8"/>
    <p:sldId id="429" r:id="rId9"/>
    <p:sldId id="407" r:id="rId10"/>
    <p:sldId id="408" r:id="rId11"/>
    <p:sldId id="430" r:id="rId12"/>
    <p:sldId id="409" r:id="rId13"/>
    <p:sldId id="419" r:id="rId14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ISO</a:t>
            </a:r>
            <a:r>
              <a:rPr lang="en-US" baseline="0" dirty="0" smtClean="0"/>
              <a:t> standard is the “full domain hash” method discussed in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9F14-97F0-4A6F-8D15-923CFCB70D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    </a:t>
            </a:r>
            <a:r>
              <a:rPr lang="en-US" dirty="0" err="1" smtClean="0"/>
              <a:t>msg</a:t>
            </a:r>
            <a:r>
              <a:rPr lang="en-US" dirty="0" smtClean="0"/>
              <a:t> is 384 bits</a:t>
            </a:r>
            <a:r>
              <a:rPr lang="en-US" baseline="0" dirty="0" smtClean="0"/>
              <a:t>    (48 bytes)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37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Attack generalizes to other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0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OAEP:   explain</a:t>
            </a:r>
            <a:r>
              <a:rPr lang="en-US" baseline="0" dirty="0" smtClean="0"/>
              <a:t> why O stands for Optimal.</a:t>
            </a:r>
            <a:endParaRPr lang="en-US" dirty="0" smtClean="0"/>
          </a:p>
          <a:p>
            <a:r>
              <a:rPr lang="en-US" dirty="0" smtClean="0"/>
              <a:t>Fujisaki, Okamoto, </a:t>
            </a:r>
            <a:r>
              <a:rPr lang="en-US" dirty="0" err="1" smtClean="0"/>
              <a:t>Pointcheval</a:t>
            </a:r>
            <a:r>
              <a:rPr lang="en-US" dirty="0" smtClean="0"/>
              <a:t> and Stern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4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PKCS 1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3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200" dirty="0"/>
              <a:t>Subtleties in implementing OAEP    </a:t>
            </a:r>
            <a:r>
              <a:rPr lang="en-US" sz="1800" dirty="0"/>
              <a:t>[M ’00]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178800" cy="2343150"/>
          </a:xfrm>
        </p:spPr>
        <p:txBody>
          <a:bodyPr>
            <a:normAutofit fontScale="92500" lnSpcReduction="20000"/>
          </a:bodyPr>
          <a:lstStyle/>
          <a:p>
            <a:pPr marL="1600200" indent="-1600200">
              <a:buFont typeface="Wingdings" pitchFamily="2" charset="2"/>
              <a:buNone/>
              <a:tabLst>
                <a:tab pos="1143000" algn="l"/>
                <a:tab pos="2057400" algn="l"/>
              </a:tabLst>
            </a:pPr>
            <a:r>
              <a:rPr lang="en-US" dirty="0"/>
              <a:t>	OAEP-</a:t>
            </a:r>
            <a:r>
              <a:rPr lang="en-US" sz="2000" dirty="0" smtClean="0">
                <a:latin typeface="Arial" charset="0"/>
              </a:rPr>
              <a:t>decrypt(</a:t>
            </a:r>
            <a:r>
              <a:rPr lang="en-US" sz="2000" dirty="0" err="1" smtClean="0">
                <a:latin typeface="Arial" charset="0"/>
              </a:rPr>
              <a:t>ct</a:t>
            </a:r>
            <a:r>
              <a:rPr lang="en-US" sz="2000" dirty="0" smtClean="0">
                <a:latin typeface="Arial" charset="0"/>
              </a:rPr>
              <a:t>):</a:t>
            </a:r>
            <a:endParaRPr lang="en-US" sz="2000" dirty="0">
              <a:latin typeface="Arial" charset="0"/>
            </a:endParaRPr>
          </a:p>
          <a:p>
            <a:pPr marL="1771650" indent="-1771650">
              <a:buFont typeface="Wingdings" pitchFamily="2" charset="2"/>
              <a:buNone/>
              <a:tabLst>
                <a:tab pos="1143000" algn="l"/>
                <a:tab pos="2057400" algn="l"/>
              </a:tabLst>
            </a:pPr>
            <a:r>
              <a:rPr lang="en-US" sz="2000" dirty="0">
                <a:latin typeface="Arial" charset="0"/>
              </a:rPr>
              <a:t>		error = 0;</a:t>
            </a:r>
          </a:p>
          <a:p>
            <a:pPr marL="1771650" indent="-1771650">
              <a:spcBef>
                <a:spcPct val="80000"/>
              </a:spcBef>
              <a:buFont typeface="Wingdings" pitchFamily="2" charset="2"/>
              <a:buNone/>
              <a:tabLst>
                <a:tab pos="1143000" algn="l"/>
                <a:tab pos="2057400" algn="l"/>
              </a:tabLst>
            </a:pPr>
            <a:r>
              <a:rPr lang="en-US" sz="2000" dirty="0">
                <a:latin typeface="Arial" charset="0"/>
              </a:rPr>
              <a:t>		if  </a:t>
            </a:r>
            <a:r>
              <a:rPr lang="en-US" dirty="0">
                <a:latin typeface="Arial" charset="0"/>
              </a:rPr>
              <a:t>(</a:t>
            </a:r>
            <a:r>
              <a:rPr lang="en-US" sz="2000" dirty="0">
                <a:latin typeface="Arial" charset="0"/>
              </a:rPr>
              <a:t> RSA</a:t>
            </a:r>
            <a:r>
              <a:rPr lang="en-US" sz="2000" baseline="50000" dirty="0">
                <a:latin typeface="Arial" charset="0"/>
              </a:rPr>
              <a:t>-1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ct</a:t>
            </a:r>
            <a:r>
              <a:rPr lang="en-US" sz="2000" dirty="0" smtClean="0">
                <a:latin typeface="Arial" charset="0"/>
              </a:rPr>
              <a:t>) </a:t>
            </a:r>
            <a:r>
              <a:rPr lang="en-US" sz="2000" dirty="0">
                <a:latin typeface="Arial" charset="0"/>
              </a:rPr>
              <a:t>&gt; 2</a:t>
            </a:r>
            <a:r>
              <a:rPr lang="en-US" sz="2000" baseline="50000" dirty="0">
                <a:latin typeface="Arial" charset="0"/>
              </a:rPr>
              <a:t>n-1</a:t>
            </a:r>
            <a:r>
              <a:rPr lang="en-US" sz="2000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)</a:t>
            </a:r>
          </a:p>
          <a:p>
            <a:pPr marL="1771650" indent="-1771650">
              <a:buFont typeface="Wingdings" pitchFamily="2" charset="2"/>
              <a:buNone/>
              <a:tabLst>
                <a:tab pos="1143000" algn="l"/>
                <a:tab pos="2228850" algn="l"/>
              </a:tabLst>
            </a:pPr>
            <a:r>
              <a:rPr lang="en-US" sz="2000" dirty="0">
                <a:latin typeface="Arial" charset="0"/>
              </a:rPr>
              <a:t>			{ error =1;  </a:t>
            </a:r>
            <a:r>
              <a:rPr lang="en-US" sz="2000" dirty="0" err="1">
                <a:latin typeface="Arial" charset="0"/>
              </a:rPr>
              <a:t>goto</a:t>
            </a:r>
            <a:r>
              <a:rPr lang="en-US" sz="2000" dirty="0">
                <a:latin typeface="Arial" charset="0"/>
              </a:rPr>
              <a:t> exit; }</a:t>
            </a:r>
          </a:p>
          <a:p>
            <a:pPr marL="1771650" indent="-1771650">
              <a:spcBef>
                <a:spcPct val="80000"/>
              </a:spcBef>
              <a:buFont typeface="Wingdings" pitchFamily="2" charset="2"/>
              <a:buNone/>
              <a:tabLst>
                <a:tab pos="1143000" algn="l"/>
                <a:tab pos="2057400" algn="l"/>
              </a:tabLst>
            </a:pPr>
            <a:r>
              <a:rPr lang="en-US" sz="2000" dirty="0">
                <a:latin typeface="Arial" charset="0"/>
              </a:rPr>
              <a:t>		if  </a:t>
            </a:r>
            <a:r>
              <a:rPr lang="en-US" dirty="0">
                <a:latin typeface="Arial" charset="0"/>
              </a:rPr>
              <a:t>(</a:t>
            </a:r>
            <a:r>
              <a:rPr lang="en-US" sz="2000" dirty="0">
                <a:latin typeface="Arial" charset="0"/>
              </a:rPr>
              <a:t> pad(OAEP</a:t>
            </a:r>
            <a:r>
              <a:rPr lang="en-US" sz="2000" baseline="50000" dirty="0">
                <a:latin typeface="Arial" charset="0"/>
              </a:rPr>
              <a:t>-1</a:t>
            </a:r>
            <a:r>
              <a:rPr lang="en-US" sz="2000" dirty="0">
                <a:latin typeface="Arial" charset="0"/>
              </a:rPr>
              <a:t>(RSA</a:t>
            </a:r>
            <a:r>
              <a:rPr lang="en-US" sz="2000" baseline="50000" dirty="0">
                <a:latin typeface="Arial" charset="0"/>
              </a:rPr>
              <a:t>-1</a:t>
            </a:r>
            <a:r>
              <a:rPr lang="en-US" sz="2000" dirty="0" smtClean="0">
                <a:latin typeface="Arial" charset="0"/>
              </a:rPr>
              <a:t>(</a:t>
            </a:r>
            <a:r>
              <a:rPr lang="en-US" sz="2000" dirty="0" err="1" smtClean="0">
                <a:latin typeface="Arial" charset="0"/>
              </a:rPr>
              <a:t>ct</a:t>
            </a:r>
            <a:r>
              <a:rPr lang="en-US" sz="2000" dirty="0" smtClean="0"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)) != “01000” </a:t>
            </a:r>
            <a:r>
              <a:rPr lang="en-US" dirty="0">
                <a:latin typeface="Arial" charset="0"/>
              </a:rPr>
              <a:t>)</a:t>
            </a:r>
          </a:p>
          <a:p>
            <a:pPr marL="1771650" indent="-1771650">
              <a:buFont typeface="Wingdings" pitchFamily="2" charset="2"/>
              <a:buNone/>
              <a:tabLst>
                <a:tab pos="1143000" algn="l"/>
                <a:tab pos="2228850" algn="l"/>
              </a:tabLst>
            </a:pPr>
            <a:r>
              <a:rPr lang="en-US" sz="2000" dirty="0">
                <a:latin typeface="Arial" charset="0"/>
              </a:rPr>
              <a:t>			{ error = 1;  </a:t>
            </a:r>
            <a:r>
              <a:rPr lang="en-US" sz="2000" dirty="0" err="1">
                <a:latin typeface="Arial" charset="0"/>
              </a:rPr>
              <a:t>goto</a:t>
            </a:r>
            <a:r>
              <a:rPr lang="en-US" sz="2000" dirty="0">
                <a:latin typeface="Arial" charset="0"/>
              </a:rPr>
              <a:t> exit; }</a:t>
            </a:r>
          </a:p>
        </p:txBody>
      </p:sp>
      <p:sp>
        <p:nvSpPr>
          <p:cNvPr id="587780" name="Line 4"/>
          <p:cNvSpPr>
            <a:spLocks noChangeShapeType="1"/>
          </p:cNvSpPr>
          <p:nvPr/>
        </p:nvSpPr>
        <p:spPr bwMode="auto">
          <a:xfrm>
            <a:off x="2371554" y="154773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781" name="Line 5"/>
          <p:cNvSpPr>
            <a:spLocks noChangeShapeType="1"/>
          </p:cNvSpPr>
          <p:nvPr/>
        </p:nvSpPr>
        <p:spPr bwMode="auto">
          <a:xfrm>
            <a:off x="2371554" y="241935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381000" y="3333750"/>
            <a:ext cx="8382000" cy="149579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accent1"/>
              </a:buClr>
              <a:buSzPct val="80000"/>
              <a:tabLst>
                <a:tab pos="1092200" algn="l"/>
              </a:tabLst>
            </a:pPr>
            <a:r>
              <a:rPr lang="en-US" sz="2400" dirty="0" smtClean="0"/>
              <a:t>Problem:  timing </a:t>
            </a:r>
            <a:r>
              <a:rPr lang="en-US" sz="2400" dirty="0"/>
              <a:t>information leaks type of </a:t>
            </a:r>
            <a:r>
              <a:rPr lang="en-US" sz="2400" dirty="0" smtClean="0"/>
              <a:t>error</a:t>
            </a:r>
            <a:endParaRPr lang="en-US" sz="2400" dirty="0"/>
          </a:p>
          <a:p>
            <a:pPr lvl="1" algn="l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tabLst>
                <a:tab pos="1092200" algn="l"/>
              </a:tabLst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		  </a:t>
            </a:r>
            <a:r>
              <a:rPr lang="en-US" sz="2400" dirty="0"/>
              <a:t>Attacker can decrypt any </a:t>
            </a:r>
            <a:r>
              <a:rPr lang="en-US" sz="2400" dirty="0" err="1" smtClean="0"/>
              <a:t>ciphertext</a:t>
            </a:r>
            <a:endParaRPr lang="en-US" sz="2400" dirty="0"/>
          </a:p>
          <a:p>
            <a:pPr algn="l">
              <a:spcBef>
                <a:spcPct val="60000"/>
              </a:spcBef>
              <a:buClr>
                <a:schemeClr val="accent1"/>
              </a:buClr>
              <a:buSzPct val="80000"/>
              <a:tabLst>
                <a:tab pos="1092200" algn="l"/>
              </a:tabLst>
            </a:pPr>
            <a:r>
              <a:rPr lang="en-US" sz="2400" dirty="0" smtClean="0"/>
              <a:t>Lesson</a:t>
            </a:r>
            <a:r>
              <a:rPr lang="en-US" sz="2400" dirty="0"/>
              <a:t>:  Don’t implement RSA-OAEP </a:t>
            </a:r>
            <a:r>
              <a:rPr lang="en-US" sz="2400" dirty="0" smtClean="0"/>
              <a:t>yourself !</a:t>
            </a:r>
            <a:endParaRPr lang="en-US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1219200" y="785733"/>
            <a:ext cx="5638800" cy="2438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 in practice</a:t>
            </a:r>
            <a:endParaRPr lang="en-US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37147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Never use textbook RSA.</a:t>
            </a:r>
          </a:p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 dirty="0" smtClean="0"/>
              <a:t>RSA </a:t>
            </a:r>
            <a:r>
              <a:rPr lang="en-US" dirty="0"/>
              <a:t>in </a:t>
            </a:r>
            <a:r>
              <a:rPr lang="en-US" dirty="0" smtClean="0"/>
              <a:t>practice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(since ISO standard is not often used) 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Main </a:t>
            </a:r>
            <a:r>
              <a:rPr lang="en-US" dirty="0" smtClean="0"/>
              <a:t>questions: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How should the preprocessing be done?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we argue about security of resulting system?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506538" y="2243137"/>
            <a:ext cx="676275" cy="63341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186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msg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>
              <a:lnSpc>
                <a:spcPts val="1860"/>
              </a:lnSpc>
            </a:pP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key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4495800" y="2197893"/>
            <a:ext cx="473076" cy="119300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8" name="Line 6"/>
          <p:cNvSpPr>
            <a:spLocks noChangeShapeType="1"/>
          </p:cNvSpPr>
          <p:nvPr/>
        </p:nvSpPr>
        <p:spPr bwMode="auto">
          <a:xfrm>
            <a:off x="2198686" y="2647948"/>
            <a:ext cx="2220913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2351087" y="2266950"/>
            <a:ext cx="1644651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Preprocessing</a:t>
            </a:r>
          </a:p>
        </p:txBody>
      </p:sp>
      <p:sp>
        <p:nvSpPr>
          <p:cNvPr id="566281" name="Line 9"/>
          <p:cNvSpPr>
            <a:spLocks noChangeShapeType="1"/>
          </p:cNvSpPr>
          <p:nvPr/>
        </p:nvSpPr>
        <p:spPr bwMode="auto">
          <a:xfrm flipV="1">
            <a:off x="4953000" y="2647948"/>
            <a:ext cx="1817687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6770687" y="2190750"/>
            <a:ext cx="696913" cy="12001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r>
              <a:rPr lang="en-US" sz="2000" dirty="0" err="1">
                <a:solidFill>
                  <a:srgbClr val="002060"/>
                </a:solidFill>
              </a:rPr>
              <a:t>ciphertext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562600" y="2300367"/>
            <a:ext cx="59503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148275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PKCS1 </a:t>
            </a:r>
            <a:r>
              <a:rPr lang="en-US" dirty="0" smtClean="0"/>
              <a:t>v1.5</a:t>
            </a:r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1788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PKCS1 </a:t>
            </a:r>
            <a:r>
              <a:rPr lang="en-US" dirty="0"/>
              <a:t>mode 2:	(encryption)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ct val="100000"/>
              </a:spcBef>
            </a:pPr>
            <a:endParaRPr lang="en-US" sz="2000" dirty="0"/>
          </a:p>
          <a:p>
            <a:pPr>
              <a:spcBef>
                <a:spcPct val="100000"/>
              </a:spcBef>
            </a:pPr>
            <a:r>
              <a:rPr lang="en-US" dirty="0"/>
              <a:t>Resulting value is RSA </a:t>
            </a:r>
            <a:r>
              <a:rPr lang="en-US" dirty="0" smtClean="0"/>
              <a:t>encrypted</a:t>
            </a:r>
            <a:endParaRPr lang="en-US" dirty="0"/>
          </a:p>
          <a:p>
            <a:pPr>
              <a:spcBef>
                <a:spcPct val="100000"/>
              </a:spcBef>
            </a:pPr>
            <a:r>
              <a:rPr lang="en-US" dirty="0"/>
              <a:t>Widely </a:t>
            </a:r>
            <a:r>
              <a:rPr lang="en-US" dirty="0" smtClean="0"/>
              <a:t>deployed, e.g.  in HTTPS</a:t>
            </a:r>
            <a:endParaRPr lang="en-US" dirty="0"/>
          </a:p>
        </p:txBody>
      </p:sp>
      <p:grpSp>
        <p:nvGrpSpPr>
          <p:cNvPr id="558094" name="Group 14"/>
          <p:cNvGrpSpPr>
            <a:grpSpLocks/>
          </p:cNvGrpSpPr>
          <p:nvPr/>
        </p:nvGrpSpPr>
        <p:grpSpPr bwMode="auto">
          <a:xfrm>
            <a:off x="1031876" y="1657350"/>
            <a:ext cx="6816725" cy="1364457"/>
            <a:chOff x="650" y="1626"/>
            <a:chExt cx="4294" cy="1146"/>
          </a:xfrm>
        </p:grpSpPr>
        <p:grpSp>
          <p:nvGrpSpPr>
            <p:cNvPr id="558085" name="Group 5"/>
            <p:cNvGrpSpPr>
              <a:grpSpLocks/>
            </p:cNvGrpSpPr>
            <p:nvPr/>
          </p:nvGrpSpPr>
          <p:grpSpPr bwMode="auto">
            <a:xfrm>
              <a:off x="672" y="1872"/>
              <a:ext cx="4272" cy="288"/>
              <a:chOff x="672" y="2592"/>
              <a:chExt cx="4272" cy="288"/>
            </a:xfrm>
          </p:grpSpPr>
          <p:sp>
            <p:nvSpPr>
              <p:cNvPr id="558086" name="Rectangle 6"/>
              <p:cNvSpPr>
                <a:spLocks noChangeArrowheads="1"/>
              </p:cNvSpPr>
              <p:nvPr/>
            </p:nvSpPr>
            <p:spPr bwMode="auto">
              <a:xfrm>
                <a:off x="672" y="2592"/>
                <a:ext cx="432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02</a:t>
                </a:r>
              </a:p>
            </p:txBody>
          </p:sp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1104" y="2592"/>
                <a:ext cx="2448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random pad</a:t>
                </a:r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FF</a:t>
                </a:r>
              </a:p>
            </p:txBody>
          </p:sp>
          <p:sp>
            <p:nvSpPr>
              <p:cNvPr id="558089" name="Rectangle 9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1056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msg</a:t>
                </a:r>
              </a:p>
            </p:txBody>
          </p:sp>
        </p:grpSp>
        <p:sp>
          <p:nvSpPr>
            <p:cNvPr id="558090" name="AutoShape 10"/>
            <p:cNvSpPr>
              <a:spLocks/>
            </p:cNvSpPr>
            <p:nvPr/>
          </p:nvSpPr>
          <p:spPr bwMode="auto">
            <a:xfrm rot="-5400000">
              <a:off x="2712" y="204"/>
              <a:ext cx="216" cy="4248"/>
            </a:xfrm>
            <a:prstGeom prst="leftBrace">
              <a:avLst>
                <a:gd name="adj1" fmla="val 163889"/>
                <a:gd name="adj2" fmla="val 499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8091" name="Text Box 11"/>
            <p:cNvSpPr txBox="1">
              <a:spLocks noChangeArrowheads="1"/>
            </p:cNvSpPr>
            <p:nvPr/>
          </p:nvSpPr>
          <p:spPr bwMode="auto">
            <a:xfrm>
              <a:off x="1776" y="2436"/>
              <a:ext cx="23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 RSA modulus size  (e.g. 2048 bits)</a:t>
              </a:r>
              <a:endParaRPr lang="en-US" sz="2000" dirty="0"/>
            </a:p>
          </p:txBody>
        </p:sp>
        <p:sp>
          <p:nvSpPr>
            <p:cNvPr id="558093" name="Text Box 13"/>
            <p:cNvSpPr txBox="1">
              <a:spLocks noChangeArrowheads="1"/>
            </p:cNvSpPr>
            <p:nvPr/>
          </p:nvSpPr>
          <p:spPr bwMode="auto">
            <a:xfrm>
              <a:off x="650" y="1626"/>
              <a:ext cx="468" cy="2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16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017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Attack on PKCS1 </a:t>
            </a:r>
            <a:r>
              <a:rPr lang="en-US" dirty="0" smtClean="0"/>
              <a:t>v1.5    </a:t>
            </a:r>
            <a:r>
              <a:rPr lang="en-US" sz="2000" dirty="0" smtClean="0"/>
              <a:t>(</a:t>
            </a:r>
            <a:r>
              <a:rPr lang="en-US" sz="2000" dirty="0" err="1"/>
              <a:t>Bleichenbacher</a:t>
            </a:r>
            <a:r>
              <a:rPr lang="en-US" sz="2000" dirty="0"/>
              <a:t> </a:t>
            </a:r>
            <a:r>
              <a:rPr lang="en-US" sz="2000" dirty="0" smtClean="0"/>
              <a:t> 1998)</a:t>
            </a:r>
            <a:endParaRPr lang="en-US" sz="200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4305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PKCS1 </a:t>
            </a:r>
            <a:r>
              <a:rPr lang="en-US" dirty="0"/>
              <a:t>used in </a:t>
            </a:r>
            <a:r>
              <a:rPr lang="en-US" dirty="0" smtClean="0"/>
              <a:t>HTTPS:</a:t>
            </a:r>
            <a:endParaRPr lang="en-US" dirty="0"/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 attacker can test if 16 MSBs of plaintext = ’02</a:t>
            </a:r>
            <a:r>
              <a:rPr lang="en-US" dirty="0" smtClean="0">
                <a:sym typeface="Symbol" pitchFamily="18" charset="2"/>
              </a:rPr>
              <a:t>’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Chosen</a:t>
            </a:r>
            <a:r>
              <a:rPr lang="en-US" dirty="0"/>
              <a:t>-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attack:  </a:t>
            </a:r>
            <a:r>
              <a:rPr lang="en-US" dirty="0"/>
              <a:t>to decrypt a given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800" dirty="0" smtClean="0"/>
              <a:t>c </a:t>
            </a:r>
            <a:r>
              <a:rPr lang="en-US" dirty="0" smtClean="0"/>
              <a:t> </a:t>
            </a:r>
            <a:r>
              <a:rPr lang="en-US" dirty="0"/>
              <a:t>do:</a:t>
            </a:r>
          </a:p>
          <a:p>
            <a:pPr lvl="1"/>
            <a:r>
              <a:rPr lang="en-US" dirty="0" smtClean="0">
                <a:sym typeface="Symbol" pitchFamily="18" charset="2"/>
              </a:rPr>
              <a:t>Choose  r </a:t>
            </a:r>
            <a:r>
              <a:rPr lang="en-US" dirty="0">
                <a:sym typeface="Symbol" pitchFamily="18" charset="2"/>
              </a:rPr>
              <a:t> Z</a:t>
            </a:r>
            <a:r>
              <a:rPr lang="en-US" baseline="-25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.     Compute  </a:t>
            </a:r>
            <a:r>
              <a:rPr lang="en-US" dirty="0" smtClean="0">
                <a:sym typeface="Symbol" pitchFamily="18" charset="2"/>
              </a:rPr>
              <a:t>c’ ⟵ </a:t>
            </a:r>
            <a:r>
              <a:rPr lang="en-US" dirty="0" err="1">
                <a:sym typeface="Symbol" pitchFamily="18" charset="2"/>
              </a:rPr>
              <a:t>r</a:t>
            </a:r>
            <a:r>
              <a:rPr lang="en-US" baseline="30000" dirty="0" err="1">
                <a:sym typeface="Symbol" pitchFamily="18" charset="2"/>
              </a:rPr>
              <a:t>e</a:t>
            </a:r>
            <a:r>
              <a:rPr lang="en-US" dirty="0" err="1" smtClean="0">
                <a:sym typeface="Symbol" pitchFamily="18" charset="2"/>
              </a:rPr>
              <a:t>c</a:t>
            </a:r>
            <a:r>
              <a:rPr lang="en-US" dirty="0" smtClean="0">
                <a:sym typeface="Symbol" pitchFamily="18" charset="2"/>
              </a:rPr>
              <a:t>  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dirty="0">
                <a:sym typeface="Symbol" pitchFamily="18" charset="2"/>
              </a:rPr>
              <a:t>r  </a:t>
            </a:r>
            <a:r>
              <a:rPr lang="en-US" sz="1800" dirty="0">
                <a:latin typeface="Arial" charset="0"/>
                <a:sym typeface="Symbol" pitchFamily="18" charset="2"/>
              </a:rPr>
              <a:t>PKCS1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dirty="0">
                <a:sym typeface="Symbol" pitchFamily="18" charset="2"/>
              </a:rPr>
              <a:t>m</a:t>
            </a:r>
            <a:r>
              <a:rPr lang="en-US" sz="2000" dirty="0" smtClean="0">
                <a:sym typeface="Symbol" pitchFamily="18" charset="2"/>
              </a:rPr>
              <a:t>)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baseline="60000" dirty="0" smtClean="0">
                <a:sym typeface="Symbol" pitchFamily="18" charset="2"/>
              </a:rPr>
              <a:t>e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end  c’  </a:t>
            </a:r>
            <a:r>
              <a:rPr lang="en-US" dirty="0">
                <a:sym typeface="Symbol" pitchFamily="18" charset="2"/>
              </a:rPr>
              <a:t>to web server and use </a:t>
            </a:r>
            <a:r>
              <a:rPr lang="en-US" dirty="0" smtClean="0">
                <a:sym typeface="Symbol" pitchFamily="18" charset="2"/>
              </a:rPr>
              <a:t>response</a:t>
            </a:r>
            <a:endParaRPr lang="en-US" baseline="-25000" dirty="0">
              <a:sym typeface="Symbol" pitchFamily="18" charset="2"/>
            </a:endParaRPr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 flipH="1">
            <a:off x="6858000" y="1562099"/>
            <a:ext cx="1143000" cy="914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Attacker</a:t>
            </a:r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 flipH="1">
            <a:off x="3200400" y="1619249"/>
            <a:ext cx="1143000" cy="914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Web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559115" name="Rectangle 11"/>
          <p:cNvSpPr>
            <a:spLocks noChangeArrowheads="1"/>
          </p:cNvSpPr>
          <p:nvPr/>
        </p:nvSpPr>
        <p:spPr bwMode="auto">
          <a:xfrm flipH="1">
            <a:off x="3200400" y="1619249"/>
            <a:ext cx="228600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FFCC00"/>
                </a:solidFill>
              </a:rPr>
              <a:t>d</a:t>
            </a:r>
          </a:p>
        </p:txBody>
      </p:sp>
      <p:grpSp>
        <p:nvGrpSpPr>
          <p:cNvPr id="559123" name="Group 19"/>
          <p:cNvGrpSpPr>
            <a:grpSpLocks/>
          </p:cNvGrpSpPr>
          <p:nvPr/>
        </p:nvGrpSpPr>
        <p:grpSpPr bwMode="auto">
          <a:xfrm>
            <a:off x="7391400" y="1123950"/>
            <a:ext cx="1501775" cy="369095"/>
            <a:chOff x="4464" y="1600"/>
            <a:chExt cx="946" cy="310"/>
          </a:xfrm>
        </p:grpSpPr>
        <p:sp>
          <p:nvSpPr>
            <p:cNvPr id="559121" name="Rectangle 17"/>
            <p:cNvSpPr>
              <a:spLocks noChangeArrowheads="1"/>
            </p:cNvSpPr>
            <p:nvPr/>
          </p:nvSpPr>
          <p:spPr bwMode="auto">
            <a:xfrm>
              <a:off x="4738" y="1664"/>
              <a:ext cx="672" cy="23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 err="1" smtClean="0"/>
                <a:t>ciphertext</a:t>
              </a:r>
              <a:endParaRPr lang="en-US" sz="1800" dirty="0"/>
            </a:p>
          </p:txBody>
        </p:sp>
        <p:sp>
          <p:nvSpPr>
            <p:cNvPr id="559122" name="Text Box 18"/>
            <p:cNvSpPr txBox="1">
              <a:spLocks noChangeArrowheads="1"/>
            </p:cNvSpPr>
            <p:nvPr/>
          </p:nvSpPr>
          <p:spPr bwMode="auto">
            <a:xfrm>
              <a:off x="4464" y="1600"/>
              <a:ext cx="250" cy="3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  <a:r>
                <a:rPr lang="en-US" sz="1800" dirty="0" smtClean="0"/>
                <a:t>=</a:t>
              </a:r>
              <a:endParaRPr lang="en-US" sz="1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19600" y="1454017"/>
            <a:ext cx="2438400" cy="400110"/>
            <a:chOff x="4419600" y="1454017"/>
            <a:chExt cx="2438400" cy="400110"/>
          </a:xfrm>
        </p:grpSpPr>
        <p:sp>
          <p:nvSpPr>
            <p:cNvPr id="559124" name="Line 20"/>
            <p:cNvSpPr>
              <a:spLocks noChangeShapeType="1"/>
            </p:cNvSpPr>
            <p:nvPr/>
          </p:nvSpPr>
          <p:spPr bwMode="auto">
            <a:xfrm flipH="1">
              <a:off x="4419600" y="1790699"/>
              <a:ext cx="2438400" cy="1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25" name="Text Box 21"/>
            <p:cNvSpPr txBox="1">
              <a:spLocks noChangeArrowheads="1"/>
            </p:cNvSpPr>
            <p:nvPr/>
          </p:nvSpPr>
          <p:spPr bwMode="auto">
            <a:xfrm>
              <a:off x="5013325" y="1454017"/>
              <a:ext cx="293119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43400" y="1884177"/>
            <a:ext cx="2514600" cy="685860"/>
            <a:chOff x="4343400" y="1884177"/>
            <a:chExt cx="2514600" cy="685860"/>
          </a:xfrm>
        </p:grpSpPr>
        <p:sp>
          <p:nvSpPr>
            <p:cNvPr id="559126" name="Line 22"/>
            <p:cNvSpPr>
              <a:spLocks noChangeShapeType="1"/>
            </p:cNvSpPr>
            <p:nvPr/>
          </p:nvSpPr>
          <p:spPr bwMode="auto">
            <a:xfrm>
              <a:off x="4343400" y="2247899"/>
              <a:ext cx="251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127" name="Text Box 23"/>
            <p:cNvSpPr txBox="1">
              <a:spLocks noChangeArrowheads="1"/>
            </p:cNvSpPr>
            <p:nvPr/>
          </p:nvSpPr>
          <p:spPr bwMode="auto">
            <a:xfrm>
              <a:off x="4724400" y="1884177"/>
              <a:ext cx="1573768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/>
                <a:t>y</a:t>
              </a:r>
              <a:r>
                <a:rPr lang="en-US" sz="2000" dirty="0" smtClean="0"/>
                <a:t>es</a:t>
              </a:r>
              <a:r>
                <a:rPr lang="en-US" sz="2000" dirty="0"/>
                <a:t>: continue</a:t>
              </a:r>
            </a:p>
          </p:txBody>
        </p:sp>
        <p:sp>
          <p:nvSpPr>
            <p:cNvPr id="559128" name="Text Box 24"/>
            <p:cNvSpPr txBox="1">
              <a:spLocks noChangeArrowheads="1"/>
            </p:cNvSpPr>
            <p:nvPr/>
          </p:nvSpPr>
          <p:spPr bwMode="auto">
            <a:xfrm>
              <a:off x="4800601" y="2169927"/>
              <a:ext cx="1112404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/>
                <a:t>n</a:t>
              </a:r>
              <a:r>
                <a:rPr lang="en-US" sz="2000" dirty="0" smtClean="0"/>
                <a:t>o</a:t>
              </a:r>
              <a:r>
                <a:rPr lang="en-US" sz="2000" dirty="0"/>
                <a:t>: error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71600" y="1562099"/>
            <a:ext cx="1524000" cy="971550"/>
            <a:chOff x="1371600" y="1562099"/>
            <a:chExt cx="1524000" cy="971550"/>
          </a:xfrm>
        </p:grpSpPr>
        <p:sp>
          <p:nvSpPr>
            <p:cNvPr id="559119" name="AutoShape 15"/>
            <p:cNvSpPr>
              <a:spLocks noChangeArrowheads="1"/>
            </p:cNvSpPr>
            <p:nvPr/>
          </p:nvSpPr>
          <p:spPr bwMode="auto">
            <a:xfrm>
              <a:off x="1371600" y="1562099"/>
              <a:ext cx="1524000" cy="732235"/>
            </a:xfrm>
            <a:prstGeom prst="cloudCallout">
              <a:avLst>
                <a:gd name="adj1" fmla="val 71356"/>
                <a:gd name="adj2" fmla="val 4756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800"/>
                <a:t>Is this</a:t>
              </a:r>
              <a:br>
                <a:rPr lang="en-US" sz="1800"/>
              </a:br>
              <a:r>
                <a:rPr lang="en-US" sz="1800"/>
                <a:t>PKCS1?</a:t>
              </a:r>
            </a:p>
          </p:txBody>
        </p:sp>
        <p:grpSp>
          <p:nvGrpSpPr>
            <p:cNvPr id="559139" name="Group 35"/>
            <p:cNvGrpSpPr>
              <a:grpSpLocks/>
            </p:cNvGrpSpPr>
            <p:nvPr/>
          </p:nvGrpSpPr>
          <p:grpSpPr bwMode="auto">
            <a:xfrm>
              <a:off x="1524000" y="2362199"/>
              <a:ext cx="1219200" cy="171450"/>
              <a:chOff x="336" y="2496"/>
              <a:chExt cx="768" cy="144"/>
            </a:xfrm>
          </p:grpSpPr>
          <p:sp>
            <p:nvSpPr>
              <p:cNvPr id="559132" name="Rectangle 28"/>
              <p:cNvSpPr>
                <a:spLocks noChangeArrowheads="1"/>
              </p:cNvSpPr>
              <p:nvPr/>
            </p:nvSpPr>
            <p:spPr bwMode="auto">
              <a:xfrm>
                <a:off x="495" y="2496"/>
                <a:ext cx="509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133" name="Rectangle 29"/>
              <p:cNvSpPr>
                <a:spLocks noChangeArrowheads="1"/>
              </p:cNvSpPr>
              <p:nvPr/>
            </p:nvSpPr>
            <p:spPr bwMode="auto">
              <a:xfrm>
                <a:off x="792" y="2496"/>
                <a:ext cx="82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134" name="Rectangle 30"/>
              <p:cNvSpPr>
                <a:spLocks noChangeArrowheads="1"/>
              </p:cNvSpPr>
              <p:nvPr/>
            </p:nvSpPr>
            <p:spPr bwMode="auto">
              <a:xfrm>
                <a:off x="845" y="2496"/>
                <a:ext cx="259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131" name="Rectangle 27"/>
              <p:cNvSpPr>
                <a:spLocks noChangeArrowheads="1"/>
              </p:cNvSpPr>
              <p:nvPr/>
            </p:nvSpPr>
            <p:spPr bwMode="auto">
              <a:xfrm>
                <a:off x="336" y="2496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800"/>
                  <a:t>02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3692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Baby </a:t>
            </a:r>
            <a:r>
              <a:rPr lang="en-US" dirty="0" err="1" smtClean="0"/>
              <a:t>Bleichenbacher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458200" cy="2419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N is   N = 2</a:t>
            </a:r>
            <a:r>
              <a:rPr lang="en-US" baseline="30000" dirty="0" smtClean="0"/>
              <a:t>n </a:t>
            </a:r>
            <a:r>
              <a:rPr lang="en-US" dirty="0" smtClean="0"/>
              <a:t>    (an invalid RSA modulus).    Then: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Sending    c    reveals    </a:t>
            </a:r>
            <a:r>
              <a:rPr lang="en-US" dirty="0" err="1" smtClean="0"/>
              <a:t>msb</a:t>
            </a:r>
            <a:r>
              <a:rPr lang="en-US" dirty="0" smtClean="0"/>
              <a:t>( x )</a:t>
            </a:r>
          </a:p>
          <a:p>
            <a:pPr>
              <a:tabLst>
                <a:tab pos="3938588" algn="l"/>
              </a:tabLst>
            </a:pPr>
            <a:r>
              <a:rPr lang="en-US" dirty="0" smtClean="0"/>
              <a:t>Sending   </a:t>
            </a:r>
            <a:r>
              <a:rPr lang="en-US" b="1" dirty="0" smtClean="0">
                <a:solidFill>
                  <a:srgbClr val="000090"/>
                </a:solidFill>
              </a:rPr>
              <a:t>2</a:t>
            </a:r>
            <a:r>
              <a:rPr lang="en-US" b="1" baseline="30000" dirty="0" smtClean="0">
                <a:solidFill>
                  <a:srgbClr val="000090"/>
                </a:solidFill>
              </a:rPr>
              <a:t>e</a:t>
            </a:r>
            <a:r>
              <a:rPr lang="en-US" b="1" dirty="0">
                <a:solidFill>
                  <a:srgbClr val="000090"/>
                </a:solidFill>
              </a:rPr>
              <a:t>⋅</a:t>
            </a:r>
            <a:r>
              <a:rPr lang="en-US" b="1" dirty="0" smtClean="0">
                <a:solidFill>
                  <a:srgbClr val="000090"/>
                </a:solidFill>
              </a:rPr>
              <a:t>c = (2x)</a:t>
            </a:r>
            <a:r>
              <a:rPr lang="en-US" b="1" baseline="30000" dirty="0" smtClean="0">
                <a:solidFill>
                  <a:srgbClr val="000090"/>
                </a:solidFill>
              </a:rPr>
              <a:t>e  </a:t>
            </a:r>
            <a:r>
              <a:rPr lang="en-US" dirty="0" smtClean="0"/>
              <a:t>in Z</a:t>
            </a:r>
            <a:r>
              <a:rPr lang="en-US" baseline="-25000" dirty="0" smtClean="0"/>
              <a:t>N</a:t>
            </a:r>
            <a:r>
              <a:rPr lang="en-US" dirty="0"/>
              <a:t>	</a:t>
            </a:r>
            <a:r>
              <a:rPr lang="en-US" dirty="0" smtClean="0"/>
              <a:t>reveals   </a:t>
            </a:r>
            <a:r>
              <a:rPr lang="en-US" dirty="0" err="1" smtClean="0"/>
              <a:t>msb</a:t>
            </a:r>
            <a:r>
              <a:rPr lang="en-US" dirty="0" smtClean="0"/>
              <a:t>(2x mod N) = </a:t>
            </a:r>
            <a:r>
              <a:rPr lang="en-US" b="1" dirty="0" smtClean="0">
                <a:solidFill>
                  <a:srgbClr val="000090"/>
                </a:solidFill>
              </a:rPr>
              <a:t>msb</a:t>
            </a:r>
            <a:r>
              <a:rPr lang="en-US" b="1" baseline="-25000" dirty="0" smtClean="0">
                <a:solidFill>
                  <a:srgbClr val="000090"/>
                </a:solidFill>
              </a:rPr>
              <a:t>2</a:t>
            </a:r>
            <a:r>
              <a:rPr lang="en-US" b="1" dirty="0" smtClean="0">
                <a:solidFill>
                  <a:srgbClr val="000090"/>
                </a:solidFill>
              </a:rPr>
              <a:t>(x)</a:t>
            </a:r>
          </a:p>
          <a:p>
            <a:pPr>
              <a:tabLst>
                <a:tab pos="3938588" algn="l"/>
              </a:tabLst>
            </a:pPr>
            <a:r>
              <a:rPr lang="en-US" dirty="0"/>
              <a:t>Sending   </a:t>
            </a:r>
            <a:r>
              <a:rPr lang="en-US" b="1" dirty="0" smtClean="0">
                <a:solidFill>
                  <a:srgbClr val="000090"/>
                </a:solidFill>
              </a:rPr>
              <a:t>4</a:t>
            </a:r>
            <a:r>
              <a:rPr lang="en-US" b="1" baseline="30000" dirty="0" smtClean="0">
                <a:solidFill>
                  <a:srgbClr val="000090"/>
                </a:solidFill>
              </a:rPr>
              <a:t>e</a:t>
            </a:r>
            <a:r>
              <a:rPr lang="en-US" b="1" dirty="0">
                <a:solidFill>
                  <a:srgbClr val="000090"/>
                </a:solidFill>
              </a:rPr>
              <a:t>⋅</a:t>
            </a:r>
            <a:r>
              <a:rPr lang="en-US" b="1" dirty="0" smtClean="0">
                <a:solidFill>
                  <a:srgbClr val="000090"/>
                </a:solidFill>
              </a:rPr>
              <a:t>c = (4x)</a:t>
            </a:r>
            <a:r>
              <a:rPr lang="en-US" b="1" baseline="30000" dirty="0" smtClean="0">
                <a:solidFill>
                  <a:srgbClr val="000090"/>
                </a:solidFill>
              </a:rPr>
              <a:t>e</a:t>
            </a:r>
            <a:r>
              <a:rPr lang="en-US" b="1" dirty="0" smtClean="0">
                <a:solidFill>
                  <a:srgbClr val="000090"/>
                </a:solidFill>
              </a:rPr>
              <a:t>  </a:t>
            </a:r>
            <a:r>
              <a:rPr lang="en-US" dirty="0" smtClean="0"/>
              <a:t>in Z</a:t>
            </a:r>
            <a:r>
              <a:rPr lang="en-US" baseline="-25000" dirty="0" smtClean="0"/>
              <a:t>N</a:t>
            </a:r>
            <a:r>
              <a:rPr lang="en-US" dirty="0" smtClean="0"/>
              <a:t>	reveals   </a:t>
            </a:r>
            <a:r>
              <a:rPr lang="en-US" dirty="0" err="1"/>
              <a:t>msb</a:t>
            </a:r>
            <a:r>
              <a:rPr lang="en-US" dirty="0" smtClean="0"/>
              <a:t>(4x </a:t>
            </a:r>
            <a:r>
              <a:rPr lang="en-US" dirty="0"/>
              <a:t>mod N) = </a:t>
            </a:r>
            <a:r>
              <a:rPr lang="en-US" b="1" dirty="0" smtClean="0">
                <a:solidFill>
                  <a:srgbClr val="000090"/>
                </a:solidFill>
              </a:rPr>
              <a:t>msb</a:t>
            </a:r>
            <a:r>
              <a:rPr lang="en-US" b="1" baseline="-25000" dirty="0" smtClean="0">
                <a:solidFill>
                  <a:srgbClr val="000090"/>
                </a:solidFill>
              </a:rPr>
              <a:t>3</a:t>
            </a:r>
            <a:r>
              <a:rPr lang="en-US" b="1" dirty="0" smtClean="0">
                <a:solidFill>
                  <a:srgbClr val="000090"/>
                </a:solidFill>
              </a:rPr>
              <a:t>(</a:t>
            </a:r>
            <a:r>
              <a:rPr lang="en-US" b="1" dirty="0">
                <a:solidFill>
                  <a:srgbClr val="000090"/>
                </a:solidFill>
              </a:rPr>
              <a:t>x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</a:p>
          <a:p>
            <a:pPr>
              <a:tabLst>
                <a:tab pos="3938588" algn="l"/>
              </a:tabLst>
            </a:pPr>
            <a:r>
              <a:rPr lang="en-US" dirty="0" smtClean="0"/>
              <a:t>… and so on to reveal all of 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 flipH="1">
            <a:off x="6858000" y="1182812"/>
            <a:ext cx="1143000" cy="914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Attacker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flipH="1">
            <a:off x="3200400" y="1239962"/>
            <a:ext cx="1143000" cy="914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Web</a:t>
            </a:r>
            <a:br>
              <a:rPr lang="en-US"/>
            </a:br>
            <a:r>
              <a:rPr lang="en-US"/>
              <a:t>Server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 flipH="1">
            <a:off x="3200400" y="1239962"/>
            <a:ext cx="228600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rgbClr val="FFCC00"/>
                </a:solidFill>
              </a:rPr>
              <a:t>d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391400" y="744663"/>
            <a:ext cx="1501775" cy="369095"/>
            <a:chOff x="4464" y="1600"/>
            <a:chExt cx="946" cy="310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738" y="1664"/>
              <a:ext cx="672" cy="23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 err="1" smtClean="0"/>
                <a:t>ciphertext</a:t>
              </a:r>
              <a:endParaRPr lang="en-US" sz="1800" dirty="0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4464" y="1600"/>
              <a:ext cx="250" cy="3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  <a:r>
                <a:rPr lang="en-US" sz="1800" dirty="0" smtClean="0"/>
                <a:t>=</a:t>
              </a:r>
              <a:endParaRPr lang="en-US" sz="1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19600" y="1074730"/>
            <a:ext cx="2438400" cy="400110"/>
            <a:chOff x="4419600" y="1454017"/>
            <a:chExt cx="2438400" cy="400110"/>
          </a:xfrm>
        </p:grpSpPr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H="1">
              <a:off x="4419600" y="1790699"/>
              <a:ext cx="2438400" cy="1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5013325" y="1454017"/>
              <a:ext cx="293119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43400" y="1504890"/>
            <a:ext cx="2514600" cy="685860"/>
            <a:chOff x="4343400" y="1884177"/>
            <a:chExt cx="2514600" cy="685860"/>
          </a:xfrm>
        </p:grpSpPr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343400" y="2247899"/>
              <a:ext cx="251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4724400" y="1884177"/>
              <a:ext cx="1573768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/>
                <a:t>y</a:t>
              </a:r>
              <a:r>
                <a:rPr lang="en-US" sz="2000" dirty="0" smtClean="0"/>
                <a:t>es</a:t>
              </a:r>
              <a:r>
                <a:rPr lang="en-US" sz="2000" dirty="0"/>
                <a:t>: continue</a:t>
              </a: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4800601" y="2169927"/>
              <a:ext cx="1112404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/>
                <a:t>n</a:t>
              </a:r>
              <a:r>
                <a:rPr lang="en-US" sz="2000" dirty="0" smtClean="0"/>
                <a:t>o</a:t>
              </a:r>
              <a:r>
                <a:rPr lang="en-US" sz="2000" dirty="0"/>
                <a:t>: error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1182812"/>
            <a:ext cx="1752600" cy="971550"/>
            <a:chOff x="1143000" y="1562099"/>
            <a:chExt cx="1752600" cy="971550"/>
          </a:xfrm>
        </p:grpSpPr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1143000" y="1562099"/>
              <a:ext cx="1752600" cy="732235"/>
            </a:xfrm>
            <a:prstGeom prst="cloudCallout">
              <a:avLst>
                <a:gd name="adj1" fmla="val 71356"/>
                <a:gd name="adj2" fmla="val 4756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dirty="0"/>
                <a:t>i</a:t>
              </a:r>
              <a:r>
                <a:rPr lang="en-US" sz="1800" dirty="0" smtClean="0"/>
                <a:t>s </a:t>
              </a:r>
              <a:r>
                <a:rPr lang="en-US" dirty="0" err="1" smtClean="0"/>
                <a:t>msb</a:t>
              </a:r>
              <a:r>
                <a:rPr lang="en-US" dirty="0" smtClean="0"/>
                <a:t>=1?</a:t>
              </a:r>
              <a:endParaRPr lang="en-US" sz="1800" dirty="0"/>
            </a:p>
          </p:txBody>
        </p:sp>
        <p:grpSp>
          <p:nvGrpSpPr>
            <p:cNvPr id="19" name="Group 35"/>
            <p:cNvGrpSpPr>
              <a:grpSpLocks/>
            </p:cNvGrpSpPr>
            <p:nvPr/>
          </p:nvGrpSpPr>
          <p:grpSpPr bwMode="auto">
            <a:xfrm>
              <a:off x="1524000" y="2362199"/>
              <a:ext cx="1219200" cy="171450"/>
              <a:chOff x="336" y="2496"/>
              <a:chExt cx="768" cy="144"/>
            </a:xfrm>
          </p:grpSpPr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495" y="2496"/>
                <a:ext cx="509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792" y="2496"/>
                <a:ext cx="82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0"/>
              <p:cNvSpPr>
                <a:spLocks noChangeArrowheads="1"/>
              </p:cNvSpPr>
              <p:nvPr/>
            </p:nvSpPr>
            <p:spPr bwMode="auto">
              <a:xfrm>
                <a:off x="845" y="2496"/>
                <a:ext cx="259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336" y="2496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/>
                  <a:t>1</a:t>
                </a:r>
                <a:endParaRPr lang="en-US" sz="1800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838200" y="744663"/>
            <a:ext cx="244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ompute  </a:t>
            </a:r>
            <a:r>
              <a:rPr lang="en-US" sz="2000" dirty="0" err="1" smtClean="0"/>
              <a:t>x⟵c</a:t>
            </a:r>
            <a:r>
              <a:rPr lang="en-US" sz="2000" baseline="30000" dirty="0" err="1" smtClean="0"/>
              <a:t>d</a:t>
            </a:r>
            <a:r>
              <a:rPr lang="en-US" sz="2000" dirty="0" smtClean="0"/>
              <a:t>  in Z</a:t>
            </a:r>
            <a:r>
              <a:rPr lang="en-US" sz="2000" baseline="-25000" dirty="0" smtClean="0"/>
              <a:t>N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81697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Defense   </a:t>
            </a:r>
            <a:r>
              <a:rPr lang="en-US" sz="1800" dirty="0" smtClean="0"/>
              <a:t>(RFC 5246)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Attacks </a:t>
            </a:r>
            <a:r>
              <a:rPr lang="en-US" i="1" dirty="0"/>
              <a:t>discovered by </a:t>
            </a:r>
            <a:r>
              <a:rPr lang="en-US" i="1" dirty="0" err="1" smtClean="0"/>
              <a:t>Bleichenbacher</a:t>
            </a:r>
            <a:r>
              <a:rPr lang="en-US" i="1" dirty="0" smtClean="0"/>
              <a:t> and </a:t>
            </a:r>
            <a:r>
              <a:rPr lang="en-US" i="1" dirty="0" err="1" smtClean="0"/>
              <a:t>Klima</a:t>
            </a:r>
            <a:r>
              <a:rPr lang="en-US" i="1" dirty="0" smtClean="0"/>
              <a:t> et al. … can be avoided by </a:t>
            </a:r>
            <a:r>
              <a:rPr lang="en-US" i="1" dirty="0"/>
              <a:t>treating incorrectly formatted message blocks </a:t>
            </a:r>
            <a:r>
              <a:rPr lang="en-US" i="1" dirty="0" smtClean="0"/>
              <a:t>… in </a:t>
            </a:r>
            <a:r>
              <a:rPr lang="en-US" i="1" dirty="0"/>
              <a:t>a manner indistinguishable from </a:t>
            </a:r>
            <a:r>
              <a:rPr lang="en-US" i="1" dirty="0" smtClean="0"/>
              <a:t>correctly </a:t>
            </a:r>
            <a:r>
              <a:rPr lang="en-US" i="1" dirty="0"/>
              <a:t>formatted RSA blocks.  In other words</a:t>
            </a:r>
            <a:r>
              <a:rPr lang="en-US" i="1" dirty="0" smtClean="0"/>
              <a:t>:</a:t>
            </a:r>
            <a:endParaRPr lang="en-US" i="1" dirty="0"/>
          </a:p>
          <a:p>
            <a:pPr marL="0" indent="0">
              <a:spcBef>
                <a:spcPts val="1776"/>
              </a:spcBef>
              <a:buNone/>
            </a:pPr>
            <a:r>
              <a:rPr lang="en-US" i="1" dirty="0"/>
              <a:t>      1. </a:t>
            </a:r>
            <a:r>
              <a:rPr lang="en-US" i="1" dirty="0" smtClean="0"/>
              <a:t> Generate </a:t>
            </a:r>
            <a:r>
              <a:rPr lang="en-US" i="1" dirty="0"/>
              <a:t>a string 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i="1" dirty="0"/>
              <a:t> of 46 random </a:t>
            </a:r>
            <a:r>
              <a:rPr lang="en-US" i="1" dirty="0" smtClean="0"/>
              <a:t>bytes</a:t>
            </a:r>
            <a:endParaRPr lang="en-US" i="1" dirty="0"/>
          </a:p>
          <a:p>
            <a:pPr marL="0" indent="0">
              <a:spcBef>
                <a:spcPts val="1800"/>
              </a:spcBef>
              <a:buNone/>
            </a:pPr>
            <a:r>
              <a:rPr lang="en-US" i="1" dirty="0"/>
              <a:t>      2. </a:t>
            </a:r>
            <a:r>
              <a:rPr lang="en-US" i="1" dirty="0" smtClean="0"/>
              <a:t> Decrypt </a:t>
            </a:r>
            <a:r>
              <a:rPr lang="en-US" i="1" dirty="0"/>
              <a:t>the message to recover the plaintext </a:t>
            </a:r>
            <a:r>
              <a:rPr lang="en-US" i="1" dirty="0" smtClean="0"/>
              <a:t>M</a:t>
            </a:r>
            <a:endParaRPr lang="en-US" i="1" dirty="0"/>
          </a:p>
          <a:p>
            <a:pPr marL="0" indent="0">
              <a:spcBef>
                <a:spcPts val="1800"/>
              </a:spcBef>
              <a:buNone/>
            </a:pPr>
            <a:r>
              <a:rPr lang="en-US" i="1" dirty="0"/>
              <a:t>      3. </a:t>
            </a:r>
            <a:r>
              <a:rPr lang="en-US" i="1" dirty="0" smtClean="0"/>
              <a:t> If </a:t>
            </a:r>
            <a:r>
              <a:rPr lang="en-US" i="1" dirty="0"/>
              <a:t>the PKCS#1 padding is not </a:t>
            </a:r>
            <a:r>
              <a:rPr lang="en-US" i="1" dirty="0" smtClean="0"/>
              <a:t>correct</a:t>
            </a:r>
          </a:p>
          <a:p>
            <a:pPr marL="0" indent="0">
              <a:buNone/>
            </a:pPr>
            <a:r>
              <a:rPr lang="en-US" i="1" dirty="0" smtClean="0"/>
              <a:t>                     </a:t>
            </a:r>
            <a:r>
              <a:rPr lang="en-US" i="1" dirty="0" err="1" smtClean="0"/>
              <a:t>pre_master_secret</a:t>
            </a:r>
            <a:r>
              <a:rPr lang="en-US" i="1" dirty="0" smtClean="0"/>
              <a:t>  =  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8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PKCS1 </a:t>
            </a:r>
            <a:r>
              <a:rPr lang="en-US" dirty="0" smtClean="0"/>
              <a:t>v2.0:   </a:t>
            </a:r>
            <a:r>
              <a:rPr lang="en-US" dirty="0"/>
              <a:t>OAEP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686800" cy="4210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New preprocessing function:  OAEP   </a:t>
            </a:r>
            <a:r>
              <a:rPr lang="en-US" sz="1600" dirty="0"/>
              <a:t>[</a:t>
            </a:r>
            <a:r>
              <a:rPr lang="en-US" sz="1600" dirty="0" smtClean="0"/>
              <a:t>BR94]</a:t>
            </a:r>
            <a:endParaRPr lang="en-US" sz="1600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100000"/>
              </a:spcBef>
              <a:buNone/>
            </a:pPr>
            <a:r>
              <a:rPr lang="en-US" b="1" dirty="0" err="1" smtClean="0"/>
              <a:t>Thm</a:t>
            </a:r>
            <a:r>
              <a:rPr lang="en-US" dirty="0" smtClean="0"/>
              <a:t> </a:t>
            </a:r>
            <a:r>
              <a:rPr lang="en-US" sz="1600" dirty="0" smtClean="0"/>
              <a:t>[FOPS’01] </a:t>
            </a:r>
            <a:r>
              <a:rPr lang="en-US" dirty="0" smtClean="0"/>
              <a:t>: </a:t>
            </a:r>
            <a:r>
              <a:rPr lang="en-US" dirty="0"/>
              <a:t>RSA is </a:t>
            </a:r>
            <a:r>
              <a:rPr lang="en-US" dirty="0" smtClean="0"/>
              <a:t>a trap</a:t>
            </a:r>
            <a:r>
              <a:rPr lang="en-US" dirty="0"/>
              <a:t>-door permutation  </a:t>
            </a:r>
            <a:r>
              <a:rPr lang="en-US" dirty="0">
                <a:sym typeface="Symbol" pitchFamily="18" charset="2"/>
              </a:rPr>
              <a:t>  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RSA-</a:t>
            </a:r>
            <a:r>
              <a:rPr lang="en-US" dirty="0" smtClean="0"/>
              <a:t>OAEP </a:t>
            </a:r>
            <a:r>
              <a:rPr lang="en-US" dirty="0"/>
              <a:t>is </a:t>
            </a:r>
            <a:r>
              <a:rPr lang="en-US" dirty="0" smtClean="0"/>
              <a:t>CCA secure when  </a:t>
            </a:r>
            <a:r>
              <a:rPr lang="en-US" dirty="0"/>
              <a:t>H,G  are </a:t>
            </a:r>
            <a:r>
              <a:rPr lang="en-US" i="1" dirty="0" smtClean="0"/>
              <a:t>random oracles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dirty="0" smtClean="0"/>
              <a:t>in </a:t>
            </a:r>
            <a:r>
              <a:rPr lang="en-US" dirty="0"/>
              <a:t>practice:  use </a:t>
            </a:r>
            <a:r>
              <a:rPr lang="en-US" dirty="0" smtClean="0"/>
              <a:t>SHA-256 for </a:t>
            </a:r>
            <a:r>
              <a:rPr lang="en-US" dirty="0"/>
              <a:t>H and </a:t>
            </a:r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580639" name="Group 31"/>
          <p:cNvGrpSpPr>
            <a:grpSpLocks/>
          </p:cNvGrpSpPr>
          <p:nvPr/>
        </p:nvGrpSpPr>
        <p:grpSpPr bwMode="auto">
          <a:xfrm>
            <a:off x="3537963" y="1479886"/>
            <a:ext cx="4002087" cy="1901429"/>
            <a:chOff x="2087" y="1344"/>
            <a:chExt cx="2521" cy="1597"/>
          </a:xfrm>
        </p:grpSpPr>
        <p:sp>
          <p:nvSpPr>
            <p:cNvPr id="580614" name="Rectangle 6"/>
            <p:cNvSpPr>
              <a:spLocks noChangeArrowheads="1"/>
            </p:cNvSpPr>
            <p:nvPr/>
          </p:nvSpPr>
          <p:spPr bwMode="auto">
            <a:xfrm>
              <a:off x="3370" y="16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</a:rPr>
                <a:t>H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580615" name="Oval 7"/>
            <p:cNvSpPr>
              <a:spLocks noChangeArrowheads="1"/>
            </p:cNvSpPr>
            <p:nvPr/>
          </p:nvSpPr>
          <p:spPr bwMode="auto">
            <a:xfrm>
              <a:off x="2698" y="172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73152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16" name="Line 8"/>
            <p:cNvSpPr>
              <a:spLocks noChangeShapeType="1"/>
            </p:cNvSpPr>
            <p:nvPr/>
          </p:nvSpPr>
          <p:spPr bwMode="auto">
            <a:xfrm flipH="1">
              <a:off x="4210" y="1536"/>
              <a:ext cx="0" cy="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17" name="Line 9"/>
            <p:cNvSpPr>
              <a:spLocks noChangeShapeType="1"/>
            </p:cNvSpPr>
            <p:nvPr/>
          </p:nvSpPr>
          <p:spPr bwMode="auto">
            <a:xfrm flipH="1">
              <a:off x="2890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18" name="Line 10"/>
            <p:cNvSpPr>
              <a:spLocks noChangeShapeType="1"/>
            </p:cNvSpPr>
            <p:nvPr/>
          </p:nvSpPr>
          <p:spPr bwMode="auto">
            <a:xfrm flipH="1">
              <a:off x="3802" y="1824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19" name="Rectangle 11"/>
            <p:cNvSpPr>
              <a:spLocks noChangeArrowheads="1"/>
            </p:cNvSpPr>
            <p:nvPr/>
          </p:nvSpPr>
          <p:spPr bwMode="auto">
            <a:xfrm flipH="1">
              <a:off x="3364" y="2163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G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80620" name="Line 12"/>
            <p:cNvSpPr>
              <a:spLocks noChangeShapeType="1"/>
            </p:cNvSpPr>
            <p:nvPr/>
          </p:nvSpPr>
          <p:spPr bwMode="auto">
            <a:xfrm flipV="1">
              <a:off x="3796" y="2304"/>
              <a:ext cx="318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21" name="Line 13"/>
            <p:cNvSpPr>
              <a:spLocks noChangeShapeType="1"/>
            </p:cNvSpPr>
            <p:nvPr/>
          </p:nvSpPr>
          <p:spPr bwMode="auto">
            <a:xfrm>
              <a:off x="2788" y="2307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22" name="Oval 14"/>
            <p:cNvSpPr>
              <a:spLocks noChangeArrowheads="1"/>
            </p:cNvSpPr>
            <p:nvPr/>
          </p:nvSpPr>
          <p:spPr bwMode="auto">
            <a:xfrm>
              <a:off x="4114" y="220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73152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23" name="Line 15"/>
            <p:cNvSpPr>
              <a:spLocks noChangeShapeType="1"/>
            </p:cNvSpPr>
            <p:nvPr/>
          </p:nvSpPr>
          <p:spPr bwMode="auto">
            <a:xfrm>
              <a:off x="2794" y="1970"/>
              <a:ext cx="2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24" name="Rectangle 16"/>
            <p:cNvSpPr>
              <a:spLocks noChangeArrowheads="1"/>
            </p:cNvSpPr>
            <p:nvPr/>
          </p:nvSpPr>
          <p:spPr bwMode="auto">
            <a:xfrm>
              <a:off x="2088" y="2709"/>
              <a:ext cx="2520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>
                <a:tabLst>
                  <a:tab pos="2686050" algn="l"/>
                </a:tabLst>
              </a:pPr>
              <a:r>
                <a:rPr lang="en-US" sz="2000" dirty="0">
                  <a:solidFill>
                    <a:schemeClr val="bg2"/>
                  </a:solidFill>
                </a:rPr>
                <a:t>p</a:t>
              </a:r>
              <a:r>
                <a:rPr lang="en-US" sz="2000" dirty="0" smtClean="0">
                  <a:solidFill>
                    <a:schemeClr val="bg2"/>
                  </a:solidFill>
                </a:rPr>
                <a:t>laintext </a:t>
              </a:r>
              <a:r>
                <a:rPr lang="en-US" sz="2000" dirty="0">
                  <a:solidFill>
                    <a:schemeClr val="bg2"/>
                  </a:solidFill>
                </a:rPr>
                <a:t>to encrypt	with RSA</a:t>
              </a:r>
            </a:p>
          </p:txBody>
        </p:sp>
        <p:sp>
          <p:nvSpPr>
            <p:cNvPr id="580625" name="Line 17"/>
            <p:cNvSpPr>
              <a:spLocks noChangeShapeType="1"/>
            </p:cNvSpPr>
            <p:nvPr/>
          </p:nvSpPr>
          <p:spPr bwMode="auto">
            <a:xfrm flipH="1">
              <a:off x="4204" y="2464"/>
              <a:ext cx="2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0633" name="Group 25"/>
            <p:cNvGrpSpPr>
              <a:grpSpLocks/>
            </p:cNvGrpSpPr>
            <p:nvPr/>
          </p:nvGrpSpPr>
          <p:grpSpPr bwMode="auto">
            <a:xfrm>
              <a:off x="2087" y="1344"/>
              <a:ext cx="2520" cy="192"/>
              <a:chOff x="1560" y="1344"/>
              <a:chExt cx="2520" cy="192"/>
            </a:xfrm>
          </p:grpSpPr>
          <p:sp>
            <p:nvSpPr>
              <p:cNvPr id="580613" name="Rectangle 5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76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dirty="0">
                    <a:solidFill>
                      <a:schemeClr val="bg2"/>
                    </a:solidFill>
                  </a:rPr>
                  <a:t>rand</a:t>
                </a:r>
                <a:r>
                  <a:rPr lang="en-US" sz="1800" dirty="0"/>
                  <a:t>.</a:t>
                </a:r>
              </a:p>
            </p:txBody>
          </p:sp>
          <p:grpSp>
            <p:nvGrpSpPr>
              <p:cNvPr id="580626" name="Group 18"/>
              <p:cNvGrpSpPr>
                <a:grpSpLocks/>
              </p:cNvGrpSpPr>
              <p:nvPr/>
            </p:nvGrpSpPr>
            <p:grpSpPr bwMode="auto">
              <a:xfrm flipH="1">
                <a:off x="1560" y="1344"/>
                <a:ext cx="1632" cy="192"/>
                <a:chOff x="1560" y="1344"/>
                <a:chExt cx="1632" cy="192"/>
              </a:xfrm>
            </p:grpSpPr>
            <p:sp>
              <p:nvSpPr>
                <p:cNvPr id="58062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84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bg2"/>
                      </a:solidFill>
                    </a:rPr>
                    <a:t>msg</a:t>
                  </a:r>
                  <a:endParaRPr lang="en-US" sz="18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80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1944" y="134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bg2"/>
                      </a:solidFill>
                    </a:rPr>
                    <a:t>01</a:t>
                  </a:r>
                </a:p>
              </p:txBody>
            </p:sp>
            <p:sp>
              <p:nvSpPr>
                <p:cNvPr id="5806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60" y="1344"/>
                  <a:ext cx="38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800">
                      <a:solidFill>
                        <a:schemeClr val="bg2"/>
                      </a:solidFill>
                    </a:rPr>
                    <a:t>00..0</a:t>
                  </a:r>
                </a:p>
              </p:txBody>
            </p:sp>
          </p:grpSp>
        </p:grpSp>
        <p:sp>
          <p:nvSpPr>
            <p:cNvPr id="580630" name="AutoShape 22"/>
            <p:cNvSpPr>
              <a:spLocks/>
            </p:cNvSpPr>
            <p:nvPr/>
          </p:nvSpPr>
          <p:spPr bwMode="auto">
            <a:xfrm rot="-5400000">
              <a:off x="2840" y="801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1" name="Line 23"/>
            <p:cNvSpPr>
              <a:spLocks noChangeShapeType="1"/>
            </p:cNvSpPr>
            <p:nvPr/>
          </p:nvSpPr>
          <p:spPr bwMode="auto">
            <a:xfrm>
              <a:off x="2785" y="1661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5" name="Line 27"/>
            <p:cNvSpPr>
              <a:spLocks noChangeShapeType="1"/>
            </p:cNvSpPr>
            <p:nvPr/>
          </p:nvSpPr>
          <p:spPr bwMode="auto">
            <a:xfrm>
              <a:off x="3779" y="2697"/>
              <a:ext cx="0" cy="2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0638" name="Text Box 30"/>
          <p:cNvSpPr txBox="1">
            <a:spLocks noChangeArrowheads="1"/>
          </p:cNvSpPr>
          <p:nvPr/>
        </p:nvSpPr>
        <p:spPr bwMode="auto">
          <a:xfrm>
            <a:off x="1139249" y="1765636"/>
            <a:ext cx="2107393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tabLst>
                <a:tab pos="230188" algn="l"/>
              </a:tabLst>
            </a:pPr>
            <a:r>
              <a:rPr lang="en-US" sz="2000" dirty="0"/>
              <a:t>c</a:t>
            </a:r>
            <a:r>
              <a:rPr lang="en-US" sz="2000" dirty="0" smtClean="0"/>
              <a:t>heck </a:t>
            </a:r>
            <a:r>
              <a:rPr lang="en-US" sz="2000" dirty="0"/>
              <a:t>pad</a:t>
            </a:r>
            <a:br>
              <a:rPr lang="en-US" sz="2000" dirty="0"/>
            </a:br>
            <a:r>
              <a:rPr lang="en-US" sz="2000" dirty="0"/>
              <a:t>on decryption.</a:t>
            </a:r>
            <a:br>
              <a:rPr lang="en-US" sz="2000" dirty="0"/>
            </a:br>
            <a:r>
              <a:rPr lang="en-US" sz="2000" dirty="0" smtClean="0"/>
              <a:t>reject </a:t>
            </a:r>
            <a:r>
              <a:rPr lang="en-US" sz="2000" dirty="0"/>
              <a:t>CT if invalid.</a:t>
            </a: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600375" y="3000432"/>
            <a:ext cx="101022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ym typeface="Symbol" pitchFamily="18" charset="2"/>
              </a:rPr>
              <a:t></a:t>
            </a:r>
            <a:r>
              <a:rPr lang="en-US" sz="1800" dirty="0">
                <a:sym typeface="Symbol" pitchFamily="18" charset="2"/>
              </a:rPr>
              <a:t>{0,1}</a:t>
            </a:r>
            <a:r>
              <a:rPr lang="en-US" sz="1800" baseline="50000" dirty="0">
                <a:sym typeface="Symbol" pitchFamily="18" charset="2"/>
              </a:rPr>
              <a:t>n-1</a:t>
            </a:r>
            <a:endParaRPr lang="en-US" sz="1800" baseline="50000" dirty="0"/>
          </a:p>
        </p:txBody>
      </p:sp>
    </p:spTree>
    <p:extLst>
      <p:ext uri="{BB962C8B-B14F-4D97-AF65-F5344CB8AC3E}">
        <p14:creationId xmlns:p14="http://schemas.microsoft.com/office/powerpoint/2010/main" val="3201100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OAEP Improvements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76300"/>
            <a:ext cx="3962400" cy="413385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ct val="130000"/>
              </a:spcBef>
              <a:buNone/>
            </a:pPr>
            <a:r>
              <a:rPr lang="en-US" b="1" u="sng" dirty="0"/>
              <a:t>OAEP</a:t>
            </a:r>
            <a:r>
              <a:rPr lang="en-US" b="1" dirty="0"/>
              <a:t>+</a:t>
            </a:r>
            <a:r>
              <a:rPr lang="en-US" dirty="0"/>
              <a:t>:   </a:t>
            </a:r>
            <a:r>
              <a:rPr lang="en-US" sz="1600" dirty="0"/>
              <a:t>[</a:t>
            </a:r>
            <a:r>
              <a:rPr lang="en-US" sz="1600" dirty="0" smtClean="0"/>
              <a:t>Shoup’01</a:t>
            </a:r>
            <a:r>
              <a:rPr lang="en-US" sz="1600" dirty="0"/>
              <a:t>]</a:t>
            </a:r>
            <a:r>
              <a:rPr lang="en-US" sz="1600" dirty="0" smtClean="0"/>
              <a:t> </a:t>
            </a:r>
            <a:endParaRPr lang="en-US" sz="1600" dirty="0"/>
          </a:p>
          <a:p>
            <a:pPr marL="223838" indent="-223838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 </a:t>
            </a:r>
            <a:r>
              <a:rPr lang="en-US" dirty="0"/>
              <a:t> trap-door permutation F 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  F</a:t>
            </a:r>
            <a:r>
              <a:rPr lang="en-US" dirty="0"/>
              <a:t>-OAEP+ is </a:t>
            </a:r>
            <a:r>
              <a:rPr lang="en-US" dirty="0" smtClean="0"/>
              <a:t>CCA secure </a:t>
            </a:r>
            <a:r>
              <a:rPr lang="en-US" dirty="0"/>
              <a:t>when  </a:t>
            </a:r>
            <a:br>
              <a:rPr lang="en-US" dirty="0"/>
            </a:br>
            <a:r>
              <a:rPr lang="en-US" dirty="0" smtClean="0"/>
              <a:t>     H</a:t>
            </a:r>
            <a:r>
              <a:rPr lang="en-US" dirty="0"/>
              <a:t>,G,W  are </a:t>
            </a:r>
            <a:r>
              <a:rPr lang="en-US" i="1" dirty="0" smtClean="0"/>
              <a:t>random oracles</a:t>
            </a:r>
            <a:r>
              <a:rPr lang="en-US" dirty="0" smtClean="0"/>
              <a:t>.</a:t>
            </a:r>
            <a:endParaRPr lang="en-US" dirty="0"/>
          </a:p>
          <a:p>
            <a:pPr marL="223838" indent="-223838"/>
            <a:endParaRPr lang="en-US" dirty="0"/>
          </a:p>
          <a:p>
            <a:pPr marL="223838" indent="-223838">
              <a:buFont typeface="Wingdings" pitchFamily="2" charset="2"/>
              <a:buNone/>
            </a:pPr>
            <a:r>
              <a:rPr lang="en-US" dirty="0"/>
              <a:t>                   </a:t>
            </a:r>
          </a:p>
          <a:p>
            <a:pPr marL="0" indent="0">
              <a:spcBef>
                <a:spcPts val="1680"/>
              </a:spcBef>
              <a:buNone/>
            </a:pPr>
            <a:r>
              <a:rPr lang="en-US" b="1" u="sng" dirty="0"/>
              <a:t>SAEP</a:t>
            </a:r>
            <a:r>
              <a:rPr lang="en-US" b="1" dirty="0"/>
              <a:t>+</a:t>
            </a:r>
            <a:r>
              <a:rPr lang="en-US" dirty="0"/>
              <a:t>:  </a:t>
            </a:r>
            <a:r>
              <a:rPr lang="en-US" sz="1600" dirty="0"/>
              <a:t>[</a:t>
            </a:r>
            <a:r>
              <a:rPr lang="en-US" sz="1600" dirty="0" smtClean="0"/>
              <a:t>B’01</a:t>
            </a:r>
            <a:r>
              <a:rPr lang="en-US" sz="1600" dirty="0"/>
              <a:t>]</a:t>
            </a:r>
            <a:endParaRPr lang="en-US" sz="2000" dirty="0"/>
          </a:p>
          <a:p>
            <a:pPr marL="223838" indent="-223838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dirty="0" smtClean="0"/>
              <a:t>RSA (e=3) is a trap</a:t>
            </a:r>
            <a:r>
              <a:rPr lang="en-US" dirty="0"/>
              <a:t>-door perm </a:t>
            </a:r>
            <a:r>
              <a:rPr lang="en-US" dirty="0">
                <a:sym typeface="Symbol" pitchFamily="18" charset="2"/>
              </a:rPr>
              <a:t> </a:t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    RSA</a:t>
            </a:r>
            <a:r>
              <a:rPr lang="en-US" dirty="0">
                <a:sym typeface="Symbol" pitchFamily="18" charset="2"/>
              </a:rPr>
              <a:t>-S</a:t>
            </a:r>
            <a:r>
              <a:rPr lang="en-US" dirty="0"/>
              <a:t>AEP+ is </a:t>
            </a:r>
            <a:r>
              <a:rPr lang="en-US" dirty="0" smtClean="0"/>
              <a:t>CCA secure </a:t>
            </a:r>
            <a:r>
              <a:rPr lang="en-US" dirty="0"/>
              <a:t>when </a:t>
            </a:r>
            <a:br>
              <a:rPr lang="en-US" dirty="0"/>
            </a:br>
            <a:r>
              <a:rPr lang="en-US" dirty="0" smtClean="0"/>
              <a:t>     H</a:t>
            </a:r>
            <a:r>
              <a:rPr lang="en-US" dirty="0"/>
              <a:t>,W  are </a:t>
            </a:r>
            <a:r>
              <a:rPr lang="en-US" i="1" dirty="0" smtClean="0"/>
              <a:t>random oracle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83684" name="Group 4"/>
          <p:cNvGrpSpPr>
            <a:grpSpLocks/>
          </p:cNvGrpSpPr>
          <p:nvPr/>
        </p:nvGrpSpPr>
        <p:grpSpPr bwMode="auto">
          <a:xfrm>
            <a:off x="4572000" y="985838"/>
            <a:ext cx="4343400" cy="1685925"/>
            <a:chOff x="3024" y="1020"/>
            <a:chExt cx="2736" cy="1416"/>
          </a:xfrm>
        </p:grpSpPr>
        <p:sp>
          <p:nvSpPr>
            <p:cNvPr id="583685" name="Rectangle 5"/>
            <p:cNvSpPr>
              <a:spLocks noChangeArrowheads="1"/>
            </p:cNvSpPr>
            <p:nvPr/>
          </p:nvSpPr>
          <p:spPr bwMode="auto">
            <a:xfrm>
              <a:off x="4848" y="1020"/>
              <a:ext cx="7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686" name="Rectangle 6"/>
            <p:cNvSpPr>
              <a:spLocks noChangeArrowheads="1"/>
            </p:cNvSpPr>
            <p:nvPr/>
          </p:nvSpPr>
          <p:spPr bwMode="auto">
            <a:xfrm>
              <a:off x="4320" y="1356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H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83687" name="Oval 7"/>
            <p:cNvSpPr>
              <a:spLocks noChangeArrowheads="1"/>
            </p:cNvSpPr>
            <p:nvPr/>
          </p:nvSpPr>
          <p:spPr bwMode="auto">
            <a:xfrm>
              <a:off x="3648" y="1404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3688" name="Line 8"/>
            <p:cNvSpPr>
              <a:spLocks noChangeShapeType="1"/>
            </p:cNvSpPr>
            <p:nvPr/>
          </p:nvSpPr>
          <p:spPr bwMode="auto">
            <a:xfrm>
              <a:off x="5232" y="1212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89" name="Line 9"/>
            <p:cNvSpPr>
              <a:spLocks noChangeShapeType="1"/>
            </p:cNvSpPr>
            <p:nvPr/>
          </p:nvSpPr>
          <p:spPr bwMode="auto">
            <a:xfrm flipH="1">
              <a:off x="3840" y="150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0" name="Line 10"/>
            <p:cNvSpPr>
              <a:spLocks noChangeShapeType="1"/>
            </p:cNvSpPr>
            <p:nvPr/>
          </p:nvSpPr>
          <p:spPr bwMode="auto">
            <a:xfrm flipH="1">
              <a:off x="4752" y="150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1" name="Rectangle 11"/>
            <p:cNvSpPr>
              <a:spLocks noChangeArrowheads="1"/>
            </p:cNvSpPr>
            <p:nvPr/>
          </p:nvSpPr>
          <p:spPr bwMode="auto">
            <a:xfrm flipH="1">
              <a:off x="4320" y="1824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G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83692" name="Line 12"/>
            <p:cNvSpPr>
              <a:spLocks noChangeShapeType="1"/>
            </p:cNvSpPr>
            <p:nvPr/>
          </p:nvSpPr>
          <p:spPr bwMode="auto">
            <a:xfrm>
              <a:off x="4752" y="19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3" name="Line 13"/>
            <p:cNvSpPr>
              <a:spLocks noChangeShapeType="1"/>
            </p:cNvSpPr>
            <p:nvPr/>
          </p:nvSpPr>
          <p:spPr bwMode="auto">
            <a:xfrm>
              <a:off x="3744" y="196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4" name="Oval 14"/>
            <p:cNvSpPr>
              <a:spLocks noChangeArrowheads="1"/>
            </p:cNvSpPr>
            <p:nvPr/>
          </p:nvSpPr>
          <p:spPr bwMode="auto">
            <a:xfrm>
              <a:off x="5136" y="184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3695" name="Line 15"/>
            <p:cNvSpPr>
              <a:spLocks noChangeShapeType="1"/>
            </p:cNvSpPr>
            <p:nvPr/>
          </p:nvSpPr>
          <p:spPr bwMode="auto">
            <a:xfrm>
              <a:off x="3744" y="1686"/>
              <a:ext cx="0" cy="6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6" name="Rectangle 16"/>
            <p:cNvSpPr>
              <a:spLocks noChangeArrowheads="1"/>
            </p:cNvSpPr>
            <p:nvPr/>
          </p:nvSpPr>
          <p:spPr bwMode="auto">
            <a:xfrm>
              <a:off x="3072" y="2278"/>
              <a:ext cx="2688" cy="1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583697" name="Line 17"/>
            <p:cNvSpPr>
              <a:spLocks noChangeShapeType="1"/>
            </p:cNvSpPr>
            <p:nvPr/>
          </p:nvSpPr>
          <p:spPr bwMode="auto">
            <a:xfrm>
              <a:off x="5232" y="2088"/>
              <a:ext cx="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698" name="Rectangle 18"/>
            <p:cNvSpPr>
              <a:spLocks noChangeArrowheads="1"/>
            </p:cNvSpPr>
            <p:nvPr/>
          </p:nvSpPr>
          <p:spPr bwMode="auto">
            <a:xfrm flipH="1">
              <a:off x="3024" y="102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m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699" name="Rectangle 19"/>
            <p:cNvSpPr>
              <a:spLocks noChangeArrowheads="1"/>
            </p:cNvSpPr>
            <p:nvPr/>
          </p:nvSpPr>
          <p:spPr bwMode="auto">
            <a:xfrm flipH="1">
              <a:off x="4032" y="1020"/>
              <a:ext cx="624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</a:rPr>
                <a:t>W</a:t>
              </a:r>
              <a:r>
                <a:rPr lang="en-US" sz="1800" dirty="0" smtClean="0">
                  <a:solidFill>
                    <a:schemeClr val="bg2"/>
                  </a:solidFill>
                </a:rPr>
                <a:t>(</a:t>
              </a:r>
              <a:r>
                <a:rPr lang="en-US" dirty="0" err="1">
                  <a:solidFill>
                    <a:schemeClr val="bg2"/>
                  </a:solidFill>
                </a:rPr>
                <a:t>m</a:t>
              </a:r>
              <a:r>
                <a:rPr lang="en-US" sz="1800" dirty="0" err="1" smtClean="0">
                  <a:solidFill>
                    <a:schemeClr val="bg2"/>
                  </a:solidFill>
                </a:rPr>
                <a:t>,r</a:t>
              </a:r>
              <a:r>
                <a:rPr lang="en-US" sz="1800" dirty="0" smtClean="0">
                  <a:solidFill>
                    <a:schemeClr val="bg2"/>
                  </a:solidFill>
                </a:rPr>
                <a:t>)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700" name="AutoShape 20"/>
            <p:cNvSpPr>
              <a:spLocks/>
            </p:cNvSpPr>
            <p:nvPr/>
          </p:nvSpPr>
          <p:spPr bwMode="auto">
            <a:xfrm rot="-5400000">
              <a:off x="3790" y="477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01" name="Line 21"/>
            <p:cNvSpPr>
              <a:spLocks noChangeShapeType="1"/>
            </p:cNvSpPr>
            <p:nvPr/>
          </p:nvSpPr>
          <p:spPr bwMode="auto">
            <a:xfrm>
              <a:off x="3735" y="1337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83702" name="Group 22"/>
          <p:cNvGrpSpPr>
            <a:grpSpLocks/>
          </p:cNvGrpSpPr>
          <p:nvPr/>
        </p:nvGrpSpPr>
        <p:grpSpPr bwMode="auto">
          <a:xfrm>
            <a:off x="4800600" y="3300413"/>
            <a:ext cx="4114800" cy="1239441"/>
            <a:chOff x="3024" y="2964"/>
            <a:chExt cx="2592" cy="1041"/>
          </a:xfrm>
        </p:grpSpPr>
        <p:sp>
          <p:nvSpPr>
            <p:cNvPr id="583703" name="Rectangle 23"/>
            <p:cNvSpPr>
              <a:spLocks noChangeArrowheads="1"/>
            </p:cNvSpPr>
            <p:nvPr/>
          </p:nvSpPr>
          <p:spPr bwMode="auto">
            <a:xfrm>
              <a:off x="4848" y="2964"/>
              <a:ext cx="7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704" name="Rectangle 24"/>
            <p:cNvSpPr>
              <a:spLocks noChangeArrowheads="1"/>
            </p:cNvSpPr>
            <p:nvPr/>
          </p:nvSpPr>
          <p:spPr bwMode="auto">
            <a:xfrm>
              <a:off x="4320" y="330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H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583705" name="Oval 25"/>
            <p:cNvSpPr>
              <a:spLocks noChangeArrowheads="1"/>
            </p:cNvSpPr>
            <p:nvPr/>
          </p:nvSpPr>
          <p:spPr bwMode="auto">
            <a:xfrm>
              <a:off x="3648" y="334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3706" name="Line 26"/>
            <p:cNvSpPr>
              <a:spLocks noChangeShapeType="1"/>
            </p:cNvSpPr>
            <p:nvPr/>
          </p:nvSpPr>
          <p:spPr bwMode="auto">
            <a:xfrm>
              <a:off x="5232" y="3156"/>
              <a:ext cx="0" cy="6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07" name="Line 27"/>
            <p:cNvSpPr>
              <a:spLocks noChangeShapeType="1"/>
            </p:cNvSpPr>
            <p:nvPr/>
          </p:nvSpPr>
          <p:spPr bwMode="auto">
            <a:xfrm flipH="1">
              <a:off x="3840" y="344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08" name="Line 28"/>
            <p:cNvSpPr>
              <a:spLocks noChangeShapeType="1"/>
            </p:cNvSpPr>
            <p:nvPr/>
          </p:nvSpPr>
          <p:spPr bwMode="auto">
            <a:xfrm flipH="1">
              <a:off x="4752" y="344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09" name="Line 29"/>
            <p:cNvSpPr>
              <a:spLocks noChangeShapeType="1"/>
            </p:cNvSpPr>
            <p:nvPr/>
          </p:nvSpPr>
          <p:spPr bwMode="auto">
            <a:xfrm>
              <a:off x="3744" y="3630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10" name="Rectangle 30"/>
            <p:cNvSpPr>
              <a:spLocks noChangeArrowheads="1"/>
            </p:cNvSpPr>
            <p:nvPr/>
          </p:nvSpPr>
          <p:spPr bwMode="auto">
            <a:xfrm>
              <a:off x="3024" y="3847"/>
              <a:ext cx="2592" cy="1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583711" name="Rectangle 31"/>
            <p:cNvSpPr>
              <a:spLocks noChangeArrowheads="1"/>
            </p:cNvSpPr>
            <p:nvPr/>
          </p:nvSpPr>
          <p:spPr bwMode="auto">
            <a:xfrm flipH="1">
              <a:off x="3024" y="2964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m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712" name="Rectangle 32"/>
            <p:cNvSpPr>
              <a:spLocks noChangeArrowheads="1"/>
            </p:cNvSpPr>
            <p:nvPr/>
          </p:nvSpPr>
          <p:spPr bwMode="auto">
            <a:xfrm flipH="1">
              <a:off x="4032" y="2964"/>
              <a:ext cx="624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</a:rPr>
                <a:t>W</a:t>
              </a:r>
              <a:r>
                <a:rPr lang="en-US" sz="1800" dirty="0" smtClean="0">
                  <a:solidFill>
                    <a:schemeClr val="bg2"/>
                  </a:solidFill>
                </a:rPr>
                <a:t>(</a:t>
              </a:r>
              <a:r>
                <a:rPr lang="en-US" sz="1800" dirty="0" err="1" smtClean="0">
                  <a:solidFill>
                    <a:schemeClr val="bg2"/>
                  </a:solidFill>
                </a:rPr>
                <a:t>m,</a:t>
              </a:r>
              <a:r>
                <a:rPr lang="en-US" dirty="0" err="1">
                  <a:solidFill>
                    <a:schemeClr val="bg2"/>
                  </a:solidFill>
                </a:rPr>
                <a:t>r</a:t>
              </a:r>
              <a:r>
                <a:rPr lang="en-US" sz="1800" dirty="0" smtClean="0">
                  <a:solidFill>
                    <a:schemeClr val="bg2"/>
                  </a:solidFill>
                </a:rPr>
                <a:t>)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583713" name="AutoShape 33"/>
            <p:cNvSpPr>
              <a:spLocks/>
            </p:cNvSpPr>
            <p:nvPr/>
          </p:nvSpPr>
          <p:spPr bwMode="auto">
            <a:xfrm rot="-5400000">
              <a:off x="3790" y="2421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3714" name="Line 34"/>
            <p:cNvSpPr>
              <a:spLocks noChangeShapeType="1"/>
            </p:cNvSpPr>
            <p:nvPr/>
          </p:nvSpPr>
          <p:spPr bwMode="auto">
            <a:xfrm>
              <a:off x="3735" y="3281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83715" name="Line 35"/>
          <p:cNvSpPr>
            <a:spLocks noChangeShapeType="1"/>
          </p:cNvSpPr>
          <p:nvPr/>
        </p:nvSpPr>
        <p:spPr bwMode="auto">
          <a:xfrm>
            <a:off x="304800" y="2914650"/>
            <a:ext cx="861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558" y="2431018"/>
            <a:ext cx="396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decryption validate  W(</a:t>
            </a:r>
            <a:r>
              <a:rPr lang="en-US" dirty="0" err="1" smtClean="0"/>
              <a:t>m,r</a:t>
            </a:r>
            <a:r>
              <a:rPr lang="en-US" dirty="0" smtClean="0"/>
              <a:t>)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3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26353"/>
            <a:ext cx="3163546" cy="901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180"/>
              </a:lnSpc>
            </a:pPr>
            <a:r>
              <a:rPr lang="en-US" sz="2400" dirty="0" smtClean="0"/>
              <a:t>How would you decrypt </a:t>
            </a:r>
            <a:br>
              <a:rPr lang="en-US" sz="2400" dirty="0" smtClean="0"/>
            </a:br>
            <a:r>
              <a:rPr lang="en-US" sz="2400" dirty="0" smtClean="0"/>
              <a:t>an SAEP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 </a:t>
            </a:r>
            <a:r>
              <a:rPr lang="en-US" sz="2400" b="1" dirty="0" err="1" smtClean="0">
                <a:solidFill>
                  <a:srgbClr val="000090"/>
                </a:solidFill>
              </a:rPr>
              <a:t>ct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/>
              <a:t>?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876800" y="285750"/>
            <a:ext cx="3962400" cy="1239441"/>
            <a:chOff x="3024" y="2964"/>
            <a:chExt cx="2496" cy="1041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4752" y="2964"/>
              <a:ext cx="7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r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4320" y="330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H</a:t>
              </a:r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3648" y="334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5232" y="3156"/>
              <a:ext cx="0" cy="6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 flipH="1">
              <a:off x="3840" y="344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H="1">
              <a:off x="4752" y="344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3744" y="3630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3024" y="3860"/>
              <a:ext cx="2496" cy="1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 flipH="1">
              <a:off x="3024" y="2964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m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 flipH="1">
              <a:off x="4032" y="2964"/>
              <a:ext cx="624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</a:rPr>
                <a:t>W</a:t>
              </a:r>
              <a:r>
                <a:rPr lang="en-US" sz="1800" dirty="0" smtClean="0">
                  <a:solidFill>
                    <a:schemeClr val="bg2"/>
                  </a:solidFill>
                </a:rPr>
                <a:t>(</a:t>
              </a:r>
              <a:r>
                <a:rPr lang="en-US" sz="1800" dirty="0" err="1" smtClean="0">
                  <a:solidFill>
                    <a:schemeClr val="bg2"/>
                  </a:solidFill>
                </a:rPr>
                <a:t>m,</a:t>
              </a:r>
              <a:r>
                <a:rPr lang="en-US" dirty="0" err="1">
                  <a:solidFill>
                    <a:schemeClr val="bg2"/>
                  </a:solidFill>
                </a:rPr>
                <a:t>r</a:t>
              </a:r>
              <a:r>
                <a:rPr lang="en-US" sz="1800" dirty="0" smtClean="0">
                  <a:solidFill>
                    <a:schemeClr val="bg2"/>
                  </a:solidFill>
                </a:rPr>
                <a:t>)</a:t>
              </a:r>
              <a:endParaRPr lang="en-US" sz="1800" dirty="0">
                <a:solidFill>
                  <a:schemeClr val="bg2"/>
                </a:solidFill>
              </a:endParaRPr>
            </a:p>
          </p:txBody>
        </p:sp>
        <p:sp>
          <p:nvSpPr>
            <p:cNvPr id="18" name="AutoShape 33"/>
            <p:cNvSpPr>
              <a:spLocks/>
            </p:cNvSpPr>
            <p:nvPr/>
          </p:nvSpPr>
          <p:spPr bwMode="auto">
            <a:xfrm rot="16200000">
              <a:off x="3790" y="2421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735" y="3281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6553200" y="1733550"/>
            <a:ext cx="6096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RSA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4800600" y="2419350"/>
            <a:ext cx="4114800" cy="2286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ciphertext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162800" y="1885950"/>
            <a:ext cx="457200" cy="457200"/>
          </a:xfrm>
          <a:prstGeom prst="ben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3181350"/>
            <a:ext cx="7208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x,r</a:t>
            </a:r>
            <a:r>
              <a:rPr lang="en-US" sz="2000" dirty="0" smtClean="0"/>
              <a:t>) ⟵RSA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</a:t>
            </a:r>
            <a:r>
              <a:rPr lang="en-US" sz="2000" dirty="0" err="1" smtClean="0"/>
              <a:t>sk,ct</a:t>
            </a:r>
            <a:r>
              <a:rPr lang="en-US" sz="2000" dirty="0" smtClean="0"/>
              <a:t>)  ,     (</a:t>
            </a:r>
            <a:r>
              <a:rPr lang="en-US" sz="2000" dirty="0" err="1" smtClean="0"/>
              <a:t>m,w</a:t>
            </a:r>
            <a:r>
              <a:rPr lang="en-US" sz="2000" dirty="0" smtClean="0"/>
              <a:t>) ⟵ </a:t>
            </a:r>
            <a:r>
              <a:rPr lang="en-US" sz="2000" dirty="0" err="1" smtClean="0"/>
              <a:t>x⨁H</a:t>
            </a:r>
            <a:r>
              <a:rPr lang="en-US" sz="2000" dirty="0" smtClean="0"/>
              <a:t>(r)  ,   output m if w = W(</a:t>
            </a:r>
            <a:r>
              <a:rPr lang="en-US" sz="2000" dirty="0" err="1" smtClean="0"/>
              <a:t>m,r</a:t>
            </a:r>
            <a:r>
              <a:rPr lang="en-US" sz="2000" dirty="0" smtClean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647950"/>
            <a:ext cx="990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71600" y="3638550"/>
            <a:ext cx="7208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x,r</a:t>
            </a:r>
            <a:r>
              <a:rPr lang="en-US" sz="2000" dirty="0" smtClean="0"/>
              <a:t>) ⟵RSA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</a:t>
            </a:r>
            <a:r>
              <a:rPr lang="en-US" sz="2000" dirty="0" err="1" smtClean="0"/>
              <a:t>sk,ct</a:t>
            </a:r>
            <a:r>
              <a:rPr lang="en-US" sz="2000" dirty="0" smtClean="0"/>
              <a:t>)  ,     (</a:t>
            </a:r>
            <a:r>
              <a:rPr lang="en-US" sz="2000" dirty="0" err="1" smtClean="0"/>
              <a:t>m,w</a:t>
            </a:r>
            <a:r>
              <a:rPr lang="en-US" sz="2000" dirty="0" smtClean="0"/>
              <a:t>) ⟵ </a:t>
            </a:r>
            <a:r>
              <a:rPr lang="en-US" sz="2000" dirty="0" err="1" smtClean="0"/>
              <a:t>r⨁H</a:t>
            </a:r>
            <a:r>
              <a:rPr lang="en-US" sz="2000" dirty="0" smtClean="0"/>
              <a:t>(x)  ,   output m if w = W(</a:t>
            </a:r>
            <a:r>
              <a:rPr lang="en-US" sz="2000" dirty="0" err="1" smtClean="0"/>
              <a:t>m,r</a:t>
            </a:r>
            <a:r>
              <a:rPr lang="en-US" sz="2000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01650" y="4095750"/>
            <a:ext cx="7208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x,r</a:t>
            </a:r>
            <a:r>
              <a:rPr lang="en-US" sz="2000" dirty="0" smtClean="0"/>
              <a:t>) ⟵RSA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</a:t>
            </a:r>
            <a:r>
              <a:rPr lang="en-US" sz="2000" dirty="0" err="1" smtClean="0"/>
              <a:t>sk,ct</a:t>
            </a:r>
            <a:r>
              <a:rPr lang="en-US" sz="2000" dirty="0" smtClean="0"/>
              <a:t>)  ,     (</a:t>
            </a:r>
            <a:r>
              <a:rPr lang="en-US" sz="2000" dirty="0" err="1" smtClean="0"/>
              <a:t>m,w</a:t>
            </a:r>
            <a:r>
              <a:rPr lang="en-US" sz="2000" dirty="0" smtClean="0"/>
              <a:t>) ⟵ </a:t>
            </a:r>
            <a:r>
              <a:rPr lang="en-US" sz="2000" dirty="0" err="1" smtClean="0"/>
              <a:t>x⨁H</a:t>
            </a:r>
            <a:r>
              <a:rPr lang="en-US" sz="2000" dirty="0" smtClean="0"/>
              <a:t>(r)  ,   output m if r = W(</a:t>
            </a:r>
            <a:r>
              <a:rPr lang="en-US" sz="2000" dirty="0" err="1" smtClean="0"/>
              <a:t>m,x</a:t>
            </a:r>
            <a:r>
              <a:rPr lang="en-US" sz="20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122785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70942" y="1227858"/>
            <a:ext cx="26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666318" y="135255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/>
          <p:cNvSpPr/>
          <p:nvPr/>
        </p:nvSpPr>
        <p:spPr>
          <a:xfrm rot="16200000">
            <a:off x="6763853" y="-354393"/>
            <a:ext cx="188293" cy="3976255"/>
          </a:xfrm>
          <a:prstGeom prst="leftBrac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9251</TotalTime>
  <Words>610</Words>
  <Application>Microsoft Macintosh PowerPoint</Application>
  <PresentationFormat>On-screen Show (16:9)</PresentationFormat>
  <Paragraphs>151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1_Lecture</vt:lpstr>
      <vt:lpstr>2_Office Theme</vt:lpstr>
      <vt:lpstr>3_Office Theme</vt:lpstr>
      <vt:lpstr>PKCS 1</vt:lpstr>
      <vt:lpstr>RSA encryption in practice</vt:lpstr>
      <vt:lpstr>PKCS1 v1.5</vt:lpstr>
      <vt:lpstr>Attack on PKCS1 v1.5    (Bleichenbacher  1998)</vt:lpstr>
      <vt:lpstr>Baby Bleichenbacher </vt:lpstr>
      <vt:lpstr>HTTPS Defense   (RFC 5246)</vt:lpstr>
      <vt:lpstr>PKCS1 v2.0:   OAEP</vt:lpstr>
      <vt:lpstr>OAEP Improvements</vt:lpstr>
      <vt:lpstr>PowerPoint Presentation</vt:lpstr>
      <vt:lpstr>Subtleties in implementing OAEP    [M ’00]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724</cp:revision>
  <cp:lastPrinted>2012-02-04T02:16:27Z</cp:lastPrinted>
  <dcterms:created xsi:type="dcterms:W3CDTF">2010-11-06T18:36:35Z</dcterms:created>
  <dcterms:modified xsi:type="dcterms:W3CDTF">2012-04-30T05:20:54Z</dcterms:modified>
</cp:coreProperties>
</file>