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0"/>
  </p:notesMasterIdLst>
  <p:handoutMasterIdLst>
    <p:handoutMasterId r:id="rId11"/>
  </p:handoutMasterIdLst>
  <p:sldIdLst>
    <p:sldId id="418" r:id="rId4"/>
    <p:sldId id="411" r:id="rId5"/>
    <p:sldId id="412" r:id="rId6"/>
    <p:sldId id="413" r:id="rId7"/>
    <p:sldId id="414" r:id="rId8"/>
    <p:sldId id="420" r:id="rId9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</a:t>
            </a:r>
            <a:r>
              <a:rPr lang="en-US" baseline="0" dirty="0" smtClean="0"/>
              <a:t> natural question is, is it true that in order to compute </a:t>
            </a:r>
            <a:r>
              <a:rPr lang="en-US" baseline="0" dirty="0" err="1" smtClean="0"/>
              <a:t>e’th</a:t>
            </a:r>
            <a:r>
              <a:rPr lang="en-US" baseline="0" dirty="0" smtClean="0"/>
              <a:t> roots modulo N we have to factor </a:t>
            </a:r>
            <a:r>
              <a:rPr lang="en-US" baseline="0" smtClean="0"/>
              <a:t>the modulus.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9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   d   should </a:t>
            </a:r>
            <a:r>
              <a:rPr lang="en-US" u="sng" dirty="0" smtClean="0"/>
              <a:t>never</a:t>
            </a:r>
            <a:r>
              <a:rPr lang="en-US" dirty="0" smtClean="0"/>
              <a:t>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RSA a one-way function?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RSA a one-way permutation?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686800" cy="3657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To invert the RSA one-way </a:t>
            </a:r>
            <a:r>
              <a:rPr lang="en-US" dirty="0" err="1" smtClean="0">
                <a:solidFill>
                  <a:srgbClr val="000000"/>
                </a:solidFill>
              </a:rPr>
              <a:t>func</a:t>
            </a:r>
            <a:r>
              <a:rPr lang="en-US" dirty="0" smtClean="0">
                <a:solidFill>
                  <a:srgbClr val="000000"/>
                </a:solidFill>
              </a:rPr>
              <a:t>. (without d</a:t>
            </a:r>
            <a:r>
              <a:rPr lang="en-US" dirty="0">
                <a:solidFill>
                  <a:srgbClr val="000000"/>
                </a:solidFill>
              </a:rPr>
              <a:t>) attacker must compute: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		x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from     </a:t>
            </a:r>
            <a:r>
              <a:rPr lang="en-US" dirty="0" smtClean="0">
                <a:solidFill>
                  <a:srgbClr val="000000"/>
                </a:solidFill>
              </a:rPr>
              <a:t>c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40000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(mod N).</a:t>
            </a:r>
          </a:p>
          <a:p>
            <a:pPr>
              <a:lnSpc>
                <a:spcPct val="140000"/>
              </a:lnSpc>
              <a:tabLst>
                <a:tab pos="2055813" algn="l"/>
                <a:tab pos="7031038" algn="l"/>
                <a:tab pos="743585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40000"/>
              </a:lnSpc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How hard is computing  </a:t>
            </a:r>
            <a:r>
              <a:rPr lang="en-US" dirty="0" err="1">
                <a:solidFill>
                  <a:srgbClr val="000000"/>
                </a:solidFill>
              </a:rPr>
              <a:t>e’th</a:t>
            </a:r>
            <a:r>
              <a:rPr lang="en-US" dirty="0">
                <a:solidFill>
                  <a:srgbClr val="000000"/>
                </a:solidFill>
              </a:rPr>
              <a:t>  roots modulo N  ??</a:t>
            </a:r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Best known algorithm:   </a:t>
            </a:r>
          </a:p>
          <a:p>
            <a:pPr lvl="1">
              <a:lnSpc>
                <a:spcPct val="90000"/>
              </a:lnSpc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Step 1:  factor  </a:t>
            </a:r>
            <a:r>
              <a:rPr lang="en-US" dirty="0" smtClean="0">
                <a:solidFill>
                  <a:srgbClr val="000000"/>
                </a:solidFill>
              </a:rPr>
              <a:t>N     </a:t>
            </a:r>
            <a:r>
              <a:rPr lang="en-US" dirty="0">
                <a:solidFill>
                  <a:srgbClr val="000000"/>
                </a:solidFill>
              </a:rPr>
              <a:t>(hard)</a:t>
            </a:r>
          </a:p>
          <a:p>
            <a:pPr lvl="1">
              <a:lnSpc>
                <a:spcPct val="90000"/>
              </a:lnSpc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Step 2:  </a:t>
            </a:r>
            <a:r>
              <a:rPr lang="en-US" dirty="0" smtClean="0">
                <a:solidFill>
                  <a:srgbClr val="000000"/>
                </a:solidFill>
              </a:rPr>
              <a:t>compute </a:t>
            </a:r>
            <a:r>
              <a:rPr lang="en-US" dirty="0" err="1" smtClean="0">
                <a:solidFill>
                  <a:srgbClr val="000000"/>
                </a:solidFill>
              </a:rPr>
              <a:t>e’th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roots modulo  p  and  </a:t>
            </a:r>
            <a:r>
              <a:rPr lang="en-US" dirty="0" smtClean="0">
                <a:solidFill>
                  <a:srgbClr val="000000"/>
                </a:solidFill>
              </a:rPr>
              <a:t>q     </a:t>
            </a:r>
            <a:r>
              <a:rPr lang="en-US" dirty="0">
                <a:solidFill>
                  <a:srgbClr val="000000"/>
                </a:solidFill>
              </a:rPr>
              <a:t>(easy)</a:t>
            </a:r>
          </a:p>
        </p:txBody>
      </p:sp>
    </p:spTree>
    <p:extLst>
      <p:ext uri="{BB962C8B-B14F-4D97-AF65-F5344CB8AC3E}">
        <p14:creationId xmlns:p14="http://schemas.microsoft.com/office/powerpoint/2010/main" val="166765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Shortcuts?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178800" cy="43243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dirty="0"/>
              <a:t>Must one factor N in order to compute </a:t>
            </a:r>
            <a:r>
              <a:rPr lang="en-US" dirty="0" err="1"/>
              <a:t>e’th</a:t>
            </a:r>
            <a:r>
              <a:rPr lang="en-US" dirty="0"/>
              <a:t> roots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dirty="0"/>
              <a:t>To prove no shortcut exists show a reduction: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200" dirty="0" smtClean="0"/>
              <a:t>Efficient algorithm for </a:t>
            </a:r>
            <a:r>
              <a:rPr lang="en-US" sz="2200" dirty="0" err="1" smtClean="0"/>
              <a:t>e’th</a:t>
            </a:r>
            <a:r>
              <a:rPr lang="en-US" sz="2200" dirty="0" smtClean="0"/>
              <a:t> roots mod 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  efficient algorithm for factoring  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200" dirty="0" smtClean="0"/>
              <a:t>Oldest problem in public key cryptography.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3240"/>
              </a:spcBef>
              <a:buNone/>
            </a:pPr>
            <a:r>
              <a:rPr lang="en-US" dirty="0" smtClean="0"/>
              <a:t>Some evidence </a:t>
            </a:r>
            <a:r>
              <a:rPr lang="en-US" dirty="0"/>
              <a:t>no reduction exists:	        </a:t>
            </a:r>
            <a:r>
              <a:rPr lang="en-US" sz="1800" dirty="0"/>
              <a:t>(BV’98)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“Algebraic” </a:t>
            </a:r>
            <a:r>
              <a:rPr lang="en-US" dirty="0" smtClean="0"/>
              <a:t>reduction   </a:t>
            </a:r>
            <a:r>
              <a:rPr lang="en-US" dirty="0" smtClean="0">
                <a:sym typeface="Symbol" pitchFamily="18" charset="2"/>
              </a:rPr>
              <a:t>   </a:t>
            </a:r>
            <a:r>
              <a:rPr lang="en-US" dirty="0">
                <a:sym typeface="Symbol" pitchFamily="18" charset="2"/>
              </a:rPr>
              <a:t>factoring is easy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47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sz="4900" b="1" dirty="0" smtClean="0"/>
              <a:t>not</a:t>
            </a:r>
            <a:r>
              <a:rPr lang="en-US" sz="4900" dirty="0" smtClean="0"/>
              <a:t> </a:t>
            </a:r>
            <a:r>
              <a:rPr lang="en-US" dirty="0" smtClean="0"/>
              <a:t>to improve RSA’s </a:t>
            </a:r>
            <a:r>
              <a:rPr lang="en-US" dirty="0"/>
              <a:t>performance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To speed up RSA decryption use </a:t>
            </a:r>
            <a:r>
              <a:rPr lang="en-US" dirty="0" smtClean="0"/>
              <a:t>small </a:t>
            </a:r>
            <a:r>
              <a:rPr lang="en-US" dirty="0"/>
              <a:t>private key  </a:t>
            </a:r>
            <a:r>
              <a:rPr lang="en-US" dirty="0" smtClean="0"/>
              <a:t>d     ( d ≈ 2</a:t>
            </a:r>
            <a:r>
              <a:rPr lang="en-US" baseline="30000" dirty="0" smtClean="0"/>
              <a:t>128</a:t>
            </a:r>
            <a:r>
              <a:rPr lang="en-US" dirty="0" smtClean="0"/>
              <a:t> )</a:t>
            </a:r>
          </a:p>
          <a:p>
            <a:pPr marL="0" indent="0">
              <a:lnSpc>
                <a:spcPct val="120000"/>
              </a:lnSpc>
              <a:spcBef>
                <a:spcPts val="1824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	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  </a:t>
            </a:r>
            <a:r>
              <a:rPr lang="en-US" dirty="0"/>
              <a:t>(mod N</a:t>
            </a:r>
            <a:r>
              <a:rPr lang="en-US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Wiener’87</a:t>
            </a:r>
            <a:r>
              <a:rPr lang="en-US" dirty="0"/>
              <a:t>:	if   </a:t>
            </a:r>
            <a:r>
              <a:rPr lang="en-US" dirty="0">
                <a:solidFill>
                  <a:schemeClr val="tx1"/>
                </a:solidFill>
              </a:rPr>
              <a:t>d &lt; N</a:t>
            </a:r>
            <a:r>
              <a:rPr lang="en-US" baseline="30000" dirty="0">
                <a:solidFill>
                  <a:schemeClr val="tx1"/>
                </a:solidFill>
              </a:rPr>
              <a:t>0.25</a:t>
            </a:r>
            <a:r>
              <a:rPr lang="en-US" dirty="0"/>
              <a:t>   then RSA is insecure.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dirty="0"/>
              <a:t>BD’98:		if   </a:t>
            </a:r>
            <a:r>
              <a:rPr lang="en-US" dirty="0">
                <a:solidFill>
                  <a:schemeClr val="tx1"/>
                </a:solidFill>
              </a:rPr>
              <a:t>d &lt; N</a:t>
            </a:r>
            <a:r>
              <a:rPr lang="en-US" baseline="30000" dirty="0">
                <a:solidFill>
                  <a:schemeClr val="tx1"/>
                </a:solidFill>
              </a:rPr>
              <a:t>0.292</a:t>
            </a:r>
            <a:r>
              <a:rPr lang="en-US" dirty="0"/>
              <a:t>  then RSA is </a:t>
            </a:r>
            <a:r>
              <a:rPr lang="en-US" dirty="0" smtClean="0"/>
              <a:t>insecure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/>
              <a:t>open:  d &lt; N</a:t>
            </a:r>
            <a:r>
              <a:rPr lang="en-US" sz="2000" baseline="40000" dirty="0"/>
              <a:t>0.5 </a:t>
            </a:r>
            <a:r>
              <a:rPr lang="en-US" sz="2000" dirty="0"/>
              <a:t> )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sz="2000" dirty="0"/>
          </a:p>
          <a:p>
            <a:pPr marL="57150" indent="0">
              <a:spcBef>
                <a:spcPct val="50000"/>
              </a:spcBef>
              <a:buNone/>
            </a:pPr>
            <a:r>
              <a:rPr lang="en-US" u="sng" dirty="0" smtClean="0"/>
              <a:t>Insecure</a:t>
            </a:r>
            <a:r>
              <a:rPr lang="en-US" u="sng" dirty="0"/>
              <a:t>:</a:t>
            </a:r>
            <a:r>
              <a:rPr lang="en-US" dirty="0"/>
              <a:t>  </a:t>
            </a:r>
            <a:r>
              <a:rPr lang="en-US" dirty="0" smtClean="0"/>
              <a:t>  priv</a:t>
            </a:r>
            <a:r>
              <a:rPr lang="en-US" dirty="0"/>
              <a:t>. key  d  can be found from  (</a:t>
            </a:r>
            <a:r>
              <a:rPr lang="en-US" dirty="0" err="1"/>
              <a:t>N,e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48000" y="1657350"/>
            <a:ext cx="2514600" cy="685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Wiener’s attack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178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	</a:t>
            </a:r>
            <a:r>
              <a:rPr lang="en-US" dirty="0" smtClean="0"/>
              <a:t>    </a:t>
            </a:r>
            <a:r>
              <a:rPr lang="en-US" dirty="0" err="1" smtClean="0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1  (mod (N) </a:t>
            </a:r>
            <a:r>
              <a:rPr lang="en-US" dirty="0" smtClean="0">
                <a:sym typeface="Symbol" pitchFamily="18" charset="2"/>
              </a:rPr>
              <a:t>)    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 </a:t>
            </a:r>
            <a:r>
              <a:rPr lang="en-US" dirty="0" err="1">
                <a:sym typeface="Symbol" pitchFamily="18" charset="2"/>
              </a:rPr>
              <a:t>kZ</a:t>
            </a:r>
            <a:r>
              <a:rPr lang="en-US" dirty="0">
                <a:sym typeface="Symbol" pitchFamily="18" charset="2"/>
              </a:rPr>
              <a:t> :     </a:t>
            </a:r>
            <a:r>
              <a:rPr lang="en-US" dirty="0" err="1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k(N) + 1 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(N) = N-p-q+1       |</a:t>
            </a:r>
            <a:r>
              <a:rPr lang="en-US" dirty="0" smtClean="0">
                <a:sym typeface="Symbol" pitchFamily="18" charset="2"/>
              </a:rPr>
              <a:t>N − </a:t>
            </a:r>
            <a:r>
              <a:rPr lang="en-US" dirty="0">
                <a:sym typeface="Symbol" pitchFamily="18" charset="2"/>
              </a:rPr>
              <a:t>(N)</a:t>
            </a:r>
            <a:r>
              <a:rPr lang="en-US" dirty="0" smtClean="0">
                <a:sym typeface="Symbol" pitchFamily="18" charset="2"/>
              </a:rPr>
              <a:t>|   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  3</a:t>
            </a:r>
            <a:r>
              <a:rPr lang="en-US" dirty="0">
                <a:sym typeface="Symbol" pitchFamily="18" charset="2"/>
              </a:rPr>
              <a:t>N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d  N</a:t>
            </a:r>
            <a:r>
              <a:rPr lang="en-US" baseline="30000" dirty="0">
                <a:sym typeface="Symbol" pitchFamily="18" charset="2"/>
              </a:rPr>
              <a:t>0.25</a:t>
            </a:r>
            <a:r>
              <a:rPr lang="en-US" dirty="0">
                <a:sym typeface="Symbol" pitchFamily="18" charset="2"/>
              </a:rPr>
              <a:t>/3      </a:t>
            </a:r>
          </a:p>
          <a:p>
            <a:pPr>
              <a:spcBef>
                <a:spcPts val="6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Continued fraction expansion of  e/N  gives  k/d.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1 (mod k)     </a:t>
            </a:r>
            <a:r>
              <a:rPr lang="en-US" dirty="0" err="1">
                <a:sym typeface="Symbol" pitchFamily="18" charset="2"/>
              </a:rPr>
              <a:t>gcd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d,k</a:t>
            </a:r>
            <a:r>
              <a:rPr lang="en-US" dirty="0">
                <a:sym typeface="Symbol" pitchFamily="18" charset="2"/>
              </a:rPr>
              <a:t>)=1     </a:t>
            </a:r>
            <a:r>
              <a:rPr lang="en-US" dirty="0" smtClean="0">
                <a:sym typeface="Symbol" pitchFamily="18" charset="2"/>
              </a:rPr>
              <a:t>  can find d from k/d</a:t>
            </a:r>
            <a:endParaRPr lang="en-US" dirty="0">
              <a:sym typeface="Symbol" pitchFamily="18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226695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000" y="4127394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9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9251</TotalTime>
  <Words>126</Words>
  <Application>Microsoft Macintosh PowerPoint</Application>
  <PresentationFormat>On-screen Show (16:9)</PresentationFormat>
  <Paragraphs>40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1_Lecture</vt:lpstr>
      <vt:lpstr>2_Office Theme</vt:lpstr>
      <vt:lpstr>3_Office Theme</vt:lpstr>
      <vt:lpstr>Is RSA a one-way function?</vt:lpstr>
      <vt:lpstr>Is RSA a one-way permutation?</vt:lpstr>
      <vt:lpstr>Shortcuts?</vt:lpstr>
      <vt:lpstr>How not to improve RSA’s performance</vt:lpstr>
      <vt:lpstr>Wiener’s attack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2012-04-30T05:21:21Z</dcterms:modified>
</cp:coreProperties>
</file>