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3"/>
  </p:notesMasterIdLst>
  <p:handoutMasterIdLst>
    <p:handoutMasterId r:id="rId14"/>
  </p:handoutMasterIdLst>
  <p:sldIdLst>
    <p:sldId id="421" r:id="rId4"/>
    <p:sldId id="415" r:id="rId5"/>
    <p:sldId id="417" r:id="rId6"/>
    <p:sldId id="427" r:id="rId7"/>
    <p:sldId id="428" r:id="rId8"/>
    <p:sldId id="425" r:id="rId9"/>
    <p:sldId id="432" r:id="rId10"/>
    <p:sldId id="426" r:id="rId11"/>
    <p:sldId id="376" r:id="rId12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BB’04:    Boneh-</a:t>
            </a:r>
            <a:r>
              <a:rPr lang="en-US" dirty="0" err="1" smtClean="0"/>
              <a:t>Brumley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5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trapdoor permutations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RSA in practice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8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RSA With Low public exponent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178800" cy="4057650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dirty="0"/>
              <a:t>To speed up RSA encryption </a:t>
            </a:r>
            <a:r>
              <a:rPr lang="en-US" dirty="0" smtClean="0"/>
              <a:t>use </a:t>
            </a:r>
            <a:r>
              <a:rPr lang="en-US" dirty="0"/>
              <a:t>a small   </a:t>
            </a:r>
            <a:r>
              <a:rPr lang="en-US" dirty="0" smtClean="0"/>
              <a:t>e:        c </a:t>
            </a:r>
            <a:r>
              <a:rPr lang="en-US" dirty="0"/>
              <a:t>= </a:t>
            </a:r>
            <a:r>
              <a:rPr lang="en-US" dirty="0" smtClean="0"/>
              <a:t>m</a:t>
            </a:r>
            <a:r>
              <a:rPr lang="en-US" baseline="30000" dirty="0" smtClean="0"/>
              <a:t>e</a:t>
            </a:r>
            <a:r>
              <a:rPr lang="en-US" dirty="0" smtClean="0"/>
              <a:t> </a:t>
            </a:r>
            <a:r>
              <a:rPr lang="en-US" dirty="0"/>
              <a:t>(mod N)</a:t>
            </a:r>
          </a:p>
          <a:p>
            <a:pPr>
              <a:lnSpc>
                <a:spcPct val="125000"/>
              </a:lnSpc>
              <a:spcBef>
                <a:spcPct val="90000"/>
              </a:spcBef>
            </a:pPr>
            <a:r>
              <a:rPr lang="en-US" dirty="0" smtClean="0"/>
              <a:t>Minimum </a:t>
            </a:r>
            <a:r>
              <a:rPr lang="en-US" dirty="0"/>
              <a:t>value:   </a:t>
            </a:r>
            <a:r>
              <a:rPr lang="en-US" b="1" dirty="0">
                <a:solidFill>
                  <a:srgbClr val="000090"/>
                </a:solidFill>
              </a:rPr>
              <a:t>e=3</a:t>
            </a:r>
            <a:r>
              <a:rPr lang="en-US" dirty="0"/>
              <a:t>	</a:t>
            </a:r>
            <a:r>
              <a:rPr lang="en-US" dirty="0" smtClean="0"/>
              <a:t> ( </a:t>
            </a:r>
            <a:r>
              <a:rPr lang="en-US" dirty="0" err="1"/>
              <a:t>gcd</a:t>
            </a:r>
            <a:r>
              <a:rPr lang="en-US" dirty="0"/>
              <a:t>(e, </a:t>
            </a:r>
            <a:r>
              <a:rPr lang="en-US" dirty="0">
                <a:sym typeface="Symbol" pitchFamily="18" charset="2"/>
              </a:rPr>
              <a:t>(N) ) = 1)</a:t>
            </a:r>
          </a:p>
          <a:p>
            <a:pPr>
              <a:lnSpc>
                <a:spcPct val="145000"/>
              </a:lnSpc>
            </a:pPr>
            <a:r>
              <a:rPr lang="en-US" dirty="0">
                <a:sym typeface="Symbol" pitchFamily="18" charset="2"/>
              </a:rPr>
              <a:t>Recommended value:   </a:t>
            </a:r>
            <a:r>
              <a:rPr lang="en-US" b="1" dirty="0">
                <a:solidFill>
                  <a:srgbClr val="000090"/>
                </a:solidFill>
                <a:sym typeface="Symbol" pitchFamily="18" charset="2"/>
              </a:rPr>
              <a:t>e=65537=2</a:t>
            </a:r>
            <a:r>
              <a:rPr lang="en-US" b="1" baseline="30000" dirty="0">
                <a:solidFill>
                  <a:srgbClr val="000090"/>
                </a:solidFill>
                <a:sym typeface="Symbol" pitchFamily="18" charset="2"/>
              </a:rPr>
              <a:t>16</a:t>
            </a:r>
            <a:r>
              <a:rPr lang="en-US" b="1" dirty="0">
                <a:solidFill>
                  <a:srgbClr val="000090"/>
                </a:solidFill>
                <a:sym typeface="Symbol" pitchFamily="18" charset="2"/>
              </a:rPr>
              <a:t>+1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</a:t>
            </a:r>
            <a:r>
              <a:rPr lang="en-US" dirty="0" smtClean="0">
                <a:sym typeface="Symbol" pitchFamily="18" charset="2"/>
              </a:rPr>
              <a:t>	Encryption</a:t>
            </a:r>
            <a:r>
              <a:rPr lang="en-US" dirty="0">
                <a:sym typeface="Symbol" pitchFamily="18" charset="2"/>
              </a:rPr>
              <a:t>:  </a:t>
            </a:r>
            <a:r>
              <a:rPr lang="en-US" dirty="0" smtClean="0">
                <a:sym typeface="Symbol" pitchFamily="18" charset="2"/>
              </a:rPr>
              <a:t> 17 multiplications</a:t>
            </a:r>
          </a:p>
          <a:p>
            <a:pPr marL="0" indent="0">
              <a:lnSpc>
                <a:spcPct val="125000"/>
              </a:lnSpc>
              <a:spcBef>
                <a:spcPts val="3816"/>
              </a:spcBef>
              <a:buNone/>
            </a:pPr>
            <a:r>
              <a:rPr lang="en-US" u="sng" dirty="0" smtClean="0">
                <a:sym typeface="Symbol" pitchFamily="18" charset="2"/>
              </a:rPr>
              <a:t>Asymmetry of RSA:</a:t>
            </a:r>
            <a:r>
              <a:rPr lang="en-US" dirty="0" smtClean="0">
                <a:sym typeface="Symbol" pitchFamily="18" charset="2"/>
              </a:rPr>
              <a:t>   fast enc. / slow </a:t>
            </a:r>
            <a:r>
              <a:rPr lang="en-US" dirty="0" err="1" smtClean="0">
                <a:sym typeface="Symbol" pitchFamily="18" charset="2"/>
              </a:rPr>
              <a:t>dec.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err="1" smtClean="0">
                <a:sym typeface="Symbol" pitchFamily="18" charset="2"/>
              </a:rPr>
              <a:t>ElGamal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(next module)</a:t>
            </a:r>
            <a:r>
              <a:rPr lang="en-US" dirty="0" smtClean="0">
                <a:sym typeface="Symbol" pitchFamily="18" charset="2"/>
              </a:rPr>
              <a:t>:   </a:t>
            </a:r>
            <a:r>
              <a:rPr lang="en-US" dirty="0">
                <a:sym typeface="Symbol" pitchFamily="18" charset="2"/>
              </a:rPr>
              <a:t>approx. same time for both.</a:t>
            </a:r>
          </a:p>
        </p:txBody>
      </p:sp>
    </p:spTree>
    <p:extLst>
      <p:ext uri="{BB962C8B-B14F-4D97-AF65-F5344CB8AC3E}">
        <p14:creationId xmlns:p14="http://schemas.microsoft.com/office/powerpoint/2010/main" val="3877071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lengths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178800" cy="37147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Security of public key system should be comparable to security of </a:t>
            </a:r>
            <a:r>
              <a:rPr lang="en-US" dirty="0" smtClean="0"/>
              <a:t>symmetric cipher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					    RSA</a:t>
            </a: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u="sng" dirty="0">
                <a:solidFill>
                  <a:srgbClr val="000000"/>
                </a:solidFill>
              </a:rPr>
              <a:t>Cipher key-size</a:t>
            </a: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u="sng" dirty="0" smtClean="0">
                <a:solidFill>
                  <a:srgbClr val="000000"/>
                </a:solidFill>
              </a:rPr>
              <a:t>Modulus </a:t>
            </a:r>
            <a:r>
              <a:rPr lang="en-US" u="sng" dirty="0">
                <a:solidFill>
                  <a:srgbClr val="000000"/>
                </a:solidFill>
              </a:rPr>
              <a:t>size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</a:rPr>
              <a:t>		   80 bits			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1024 bits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</a:rPr>
              <a:t>		  128 bits			</a:t>
            </a:r>
            <a:r>
              <a:rPr lang="en-US" dirty="0" smtClean="0">
                <a:solidFill>
                  <a:srgbClr val="000000"/>
                </a:solidFill>
              </a:rPr>
              <a:t>  3072 bits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</a:rPr>
              <a:t>		  256 bits (AES)		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b="1" u="sng" dirty="0" smtClean="0">
                <a:solidFill>
                  <a:srgbClr val="000000"/>
                </a:solidFill>
              </a:rPr>
              <a:t>15360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bits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1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Implementation attacks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42950"/>
            <a:ext cx="8458200" cy="3886200"/>
          </a:xfrm>
        </p:spPr>
        <p:txBody>
          <a:bodyPr>
            <a:normAutofit/>
          </a:bodyPr>
          <a:lstStyle/>
          <a:p>
            <a:pPr marL="0" indent="0">
              <a:lnSpc>
                <a:spcPts val="3320"/>
              </a:lnSpc>
              <a:spcBef>
                <a:spcPct val="60000"/>
              </a:spcBef>
              <a:buNone/>
            </a:pPr>
            <a:r>
              <a:rPr lang="en-US" b="1" dirty="0" smtClean="0"/>
              <a:t>Timing </a:t>
            </a:r>
            <a:r>
              <a:rPr lang="en-US" b="1" dirty="0"/>
              <a:t>attack</a:t>
            </a:r>
            <a:r>
              <a:rPr lang="en-US" dirty="0"/>
              <a:t>:  </a:t>
            </a:r>
            <a:r>
              <a:rPr lang="en-US" dirty="0" smtClean="0"/>
              <a:t>[Kocher et al. 1997]   ,   </a:t>
            </a:r>
            <a:r>
              <a:rPr lang="en-US" sz="2000" dirty="0" smtClean="0"/>
              <a:t>[BB’04]</a:t>
            </a:r>
            <a:br>
              <a:rPr lang="en-US" sz="2000" dirty="0" smtClean="0"/>
            </a:br>
            <a:r>
              <a:rPr lang="en-US" dirty="0" smtClean="0"/>
              <a:t>	The time it takes to compute   c</a:t>
            </a:r>
            <a:r>
              <a:rPr lang="en-US" baseline="50000" dirty="0" smtClean="0"/>
              <a:t>d</a:t>
            </a:r>
            <a:r>
              <a:rPr lang="en-US" dirty="0" smtClean="0"/>
              <a:t> (mod N)    can expose   d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b="1" dirty="0" smtClean="0">
                <a:solidFill>
                  <a:srgbClr val="000000"/>
                </a:solidFill>
              </a:rPr>
              <a:t>Power </a:t>
            </a:r>
            <a:r>
              <a:rPr lang="en-US" b="1" dirty="0">
                <a:solidFill>
                  <a:srgbClr val="000000"/>
                </a:solidFill>
              </a:rPr>
              <a:t>attack</a:t>
            </a:r>
            <a:r>
              <a:rPr lang="en-US" dirty="0"/>
              <a:t>:  </a:t>
            </a:r>
            <a:r>
              <a:rPr lang="en-US" dirty="0" smtClean="0"/>
              <a:t>[Kocher  et al. 1999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	The power consumption of a smartcard while </a:t>
            </a:r>
            <a:br>
              <a:rPr lang="en-US" dirty="0"/>
            </a:br>
            <a:r>
              <a:rPr lang="en-US" dirty="0"/>
              <a:t>	it is computing  </a:t>
            </a:r>
            <a:r>
              <a:rPr lang="en-US" dirty="0" smtClean="0"/>
              <a:t>c</a:t>
            </a:r>
            <a:r>
              <a:rPr lang="en-US" baseline="5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(mod N)   can expose  d.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b="1" dirty="0">
                <a:solidFill>
                  <a:srgbClr val="000000"/>
                </a:solidFill>
              </a:rPr>
              <a:t>Faults attack</a:t>
            </a:r>
            <a:r>
              <a:rPr lang="en-US" dirty="0"/>
              <a:t>:  </a:t>
            </a:r>
            <a:r>
              <a:rPr lang="en-US" dirty="0" smtClean="0"/>
              <a:t>[BDL’97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A computer error during   </a:t>
            </a:r>
            <a:r>
              <a:rPr lang="en-US" dirty="0" smtClean="0"/>
              <a:t>c</a:t>
            </a:r>
            <a:r>
              <a:rPr lang="en-US" baseline="5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(mod N)   </a:t>
            </a:r>
            <a:r>
              <a:rPr lang="en-US" dirty="0" smtClean="0"/>
              <a:t> can </a:t>
            </a:r>
            <a:r>
              <a:rPr lang="en-US" dirty="0"/>
              <a:t>expose   d.   </a:t>
            </a:r>
            <a:r>
              <a:rPr lang="en-US" sz="1800" dirty="0"/>
              <a:t>   </a:t>
            </a: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1828800" y="4476750"/>
            <a:ext cx="6225807" cy="43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kumimoji="1" lang="en-US" sz="2200" dirty="0" smtClean="0">
                <a:solidFill>
                  <a:srgbClr val="000000"/>
                </a:solidFill>
              </a:rPr>
              <a:t>A common defense:</a:t>
            </a:r>
            <a:r>
              <a:rPr kumimoji="1" lang="en-US" sz="2200" dirty="0" smtClean="0">
                <a:solidFill>
                  <a:schemeClr val="bg2"/>
                </a:solidFill>
              </a:rPr>
              <a:t>: </a:t>
            </a:r>
            <a:r>
              <a:rPr kumimoji="1" lang="en-US" sz="2200" dirty="0" smtClean="0"/>
              <a:t>check </a:t>
            </a:r>
            <a:r>
              <a:rPr kumimoji="1" lang="en-US" sz="2200" dirty="0"/>
              <a:t>output. </a:t>
            </a:r>
            <a:r>
              <a:rPr kumimoji="1" lang="en-US" sz="2200" dirty="0" smtClean="0"/>
              <a:t>   10% </a:t>
            </a:r>
            <a:r>
              <a:rPr kumimoji="1" lang="en-US" sz="2200" dirty="0"/>
              <a:t>slowdown.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657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Fault Attack on RSA  </a:t>
            </a:r>
            <a:r>
              <a:rPr lang="en-US" sz="3100" dirty="0" smtClean="0"/>
              <a:t>(CRT)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common implementation of RSA decryption:     x = c</a:t>
            </a:r>
            <a:r>
              <a:rPr lang="en-US" sz="2800" baseline="30000" dirty="0" smtClean="0"/>
              <a:t>d</a:t>
            </a:r>
            <a:r>
              <a:rPr lang="en-US" dirty="0" smtClean="0"/>
              <a:t>  in  Z</a:t>
            </a:r>
            <a:r>
              <a:rPr lang="en-US" baseline="-25000" dirty="0" smtClean="0"/>
              <a:t>N</a:t>
            </a:r>
            <a:r>
              <a:rPr lang="en-US" dirty="0" smtClean="0"/>
              <a:t>  </a:t>
            </a:r>
          </a:p>
          <a:p>
            <a:pPr marL="0" indent="0">
              <a:spcBef>
                <a:spcPts val="2376"/>
              </a:spcBef>
              <a:buNone/>
              <a:tabLst>
                <a:tab pos="684213" algn="l"/>
              </a:tabLst>
            </a:pPr>
            <a:r>
              <a:rPr lang="en-US" dirty="0" smtClean="0"/>
              <a:t> 	decrypt mod p:    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 = c</a:t>
            </a:r>
            <a:r>
              <a:rPr lang="en-US" baseline="30000" dirty="0" smtClean="0"/>
              <a:t>d</a:t>
            </a:r>
            <a:r>
              <a:rPr lang="en-US" dirty="0" smtClean="0"/>
              <a:t>   in  </a:t>
            </a:r>
            <a:r>
              <a:rPr lang="en-US" dirty="0" err="1" smtClean="0"/>
              <a:t>Z</a:t>
            </a:r>
            <a:r>
              <a:rPr lang="en-US" sz="3200" baseline="-25000" dirty="0" err="1" smtClean="0"/>
              <a:t>p</a:t>
            </a:r>
            <a:endParaRPr lang="en-US" sz="3200" baseline="-25000" dirty="0" smtClean="0"/>
          </a:p>
          <a:p>
            <a:pPr marL="0" indent="0">
              <a:spcBef>
                <a:spcPts val="2376"/>
              </a:spcBef>
              <a:buNone/>
              <a:tabLst>
                <a:tab pos="684213" algn="l"/>
              </a:tabLst>
            </a:pPr>
            <a:r>
              <a:rPr lang="en-US" dirty="0" smtClean="0"/>
              <a:t>	decrypt </a:t>
            </a:r>
            <a:r>
              <a:rPr lang="en-US" dirty="0"/>
              <a:t>mod </a:t>
            </a:r>
            <a:r>
              <a:rPr lang="en-US" dirty="0" smtClean="0"/>
              <a:t>q:    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q</a:t>
            </a:r>
            <a:r>
              <a:rPr lang="en-US" dirty="0" smtClean="0"/>
              <a:t> </a:t>
            </a:r>
            <a:r>
              <a:rPr lang="en-US" dirty="0"/>
              <a:t>= c</a:t>
            </a:r>
            <a:r>
              <a:rPr lang="en-US" baseline="30000" dirty="0"/>
              <a:t>d</a:t>
            </a:r>
            <a:r>
              <a:rPr lang="en-US" dirty="0"/>
              <a:t>   in  </a:t>
            </a:r>
            <a:r>
              <a:rPr lang="en-US" dirty="0" err="1" smtClean="0"/>
              <a:t>Z</a:t>
            </a:r>
            <a:r>
              <a:rPr lang="en-US" sz="3200" baseline="-25000" dirty="0" err="1" smtClean="0"/>
              <a:t>q</a:t>
            </a:r>
            <a:endParaRPr lang="en-US" sz="3200" baseline="-25000" dirty="0" smtClean="0"/>
          </a:p>
          <a:p>
            <a:pPr marL="0" indent="0">
              <a:spcBef>
                <a:spcPts val="2376"/>
              </a:spcBef>
              <a:buNone/>
              <a:tabLst>
                <a:tab pos="684213" algn="l"/>
              </a:tabLst>
            </a:pPr>
            <a:r>
              <a:rPr lang="en-US" dirty="0" smtClean="0"/>
              <a:t>Suppose error occurs when computing </a:t>
            </a:r>
            <a:r>
              <a:rPr lang="en-US" dirty="0" err="1" smtClean="0"/>
              <a:t>x</a:t>
            </a:r>
            <a:r>
              <a:rPr lang="en-US" baseline="-25000" dirty="0" err="1"/>
              <a:t>q</a:t>
            </a:r>
            <a:r>
              <a:rPr lang="en-US" baseline="-25000" dirty="0" smtClean="0"/>
              <a:t> </a:t>
            </a:r>
            <a:r>
              <a:rPr lang="en-US" dirty="0" smtClean="0"/>
              <a:t>,   but no error in </a:t>
            </a:r>
            <a:r>
              <a:rPr lang="en-US" dirty="0" err="1" smtClean="0"/>
              <a:t>x</a:t>
            </a:r>
            <a:r>
              <a:rPr lang="en-US" baseline="-25000" dirty="0" err="1"/>
              <a:t>p</a:t>
            </a:r>
            <a:endParaRPr lang="en-US" dirty="0" smtClean="0"/>
          </a:p>
          <a:p>
            <a:pPr marL="0" indent="0">
              <a:spcBef>
                <a:spcPts val="2376"/>
              </a:spcBef>
              <a:buNone/>
              <a:tabLst>
                <a:tab pos="684213" algn="l"/>
              </a:tabLst>
            </a:pPr>
            <a:r>
              <a:rPr lang="en-US" dirty="0" smtClean="0"/>
              <a:t>Then:    output is  x’   where     x’ = c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in  </a:t>
            </a:r>
            <a:r>
              <a:rPr lang="en-US" dirty="0" err="1" smtClean="0"/>
              <a:t>Z</a:t>
            </a:r>
            <a:r>
              <a:rPr lang="en-US" sz="3200" baseline="-25000" dirty="0" err="1" smtClean="0"/>
              <a:t>p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    </a:t>
            </a:r>
            <a:r>
              <a:rPr lang="en-US" dirty="0" smtClean="0"/>
              <a:t>but    </a:t>
            </a:r>
            <a:r>
              <a:rPr lang="en-US" dirty="0"/>
              <a:t>x’ </a:t>
            </a:r>
            <a:r>
              <a:rPr lang="en-US" dirty="0" smtClean="0"/>
              <a:t>≠ </a:t>
            </a:r>
            <a:r>
              <a:rPr lang="en-US" dirty="0"/>
              <a:t>c</a:t>
            </a:r>
            <a:r>
              <a:rPr lang="en-US" baseline="30000" dirty="0"/>
              <a:t>d</a:t>
            </a:r>
            <a:r>
              <a:rPr lang="en-US" dirty="0"/>
              <a:t> in  </a:t>
            </a:r>
            <a:r>
              <a:rPr lang="en-US" dirty="0" err="1" smtClean="0"/>
              <a:t>Z</a:t>
            </a:r>
            <a:r>
              <a:rPr lang="en-US" sz="3200" baseline="-25000" dirty="0" err="1" smtClean="0"/>
              <a:t>q</a:t>
            </a:r>
            <a:r>
              <a:rPr lang="en-US" sz="3200" baseline="-25000" dirty="0" smtClean="0"/>
              <a:t> </a:t>
            </a:r>
          </a:p>
          <a:p>
            <a:pPr marL="0" indent="0">
              <a:spcBef>
                <a:spcPts val="2376"/>
              </a:spcBef>
              <a:buNone/>
              <a:tabLst>
                <a:tab pos="684213" algn="l"/>
              </a:tabLst>
            </a:pPr>
            <a:r>
              <a:rPr lang="en-US" dirty="0" smtClean="0"/>
              <a:t>⇒   (x’)</a:t>
            </a:r>
            <a:r>
              <a:rPr lang="en-US" sz="3200" baseline="30000" dirty="0" smtClean="0"/>
              <a:t>e</a:t>
            </a:r>
            <a:r>
              <a:rPr lang="en-US" dirty="0" smtClean="0"/>
              <a:t> = c  in 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    but </a:t>
            </a:r>
            <a:r>
              <a:rPr lang="en-US" dirty="0" smtClean="0"/>
              <a:t>  </a:t>
            </a:r>
            <a:r>
              <a:rPr lang="en-US" dirty="0"/>
              <a:t>(x’)</a:t>
            </a:r>
            <a:r>
              <a:rPr lang="en-US" sz="3200" baseline="30000" dirty="0"/>
              <a:t>e</a:t>
            </a:r>
            <a:r>
              <a:rPr lang="en-US" dirty="0"/>
              <a:t> ≠</a:t>
            </a:r>
            <a:r>
              <a:rPr lang="en-US" dirty="0" smtClean="0"/>
              <a:t> </a:t>
            </a:r>
            <a:r>
              <a:rPr lang="en-US" dirty="0"/>
              <a:t>c 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q</a:t>
            </a:r>
            <a:r>
              <a:rPr lang="en-US" baseline="-25000" dirty="0" smtClean="0"/>
              <a:t>      </a:t>
            </a:r>
            <a:r>
              <a:rPr lang="en-US" dirty="0"/>
              <a:t>⇒ </a:t>
            </a:r>
            <a:r>
              <a:rPr lang="en-US" dirty="0" smtClean="0"/>
              <a:t>   </a:t>
            </a:r>
            <a:r>
              <a:rPr lang="en-US" dirty="0" err="1" smtClean="0"/>
              <a:t>gcd</a:t>
            </a:r>
            <a:r>
              <a:rPr lang="en-US" sz="3200" dirty="0" smtClean="0"/>
              <a:t>(</a:t>
            </a:r>
            <a:r>
              <a:rPr lang="en-US" dirty="0" smtClean="0"/>
              <a:t> (</a:t>
            </a:r>
            <a:r>
              <a:rPr lang="en-US" dirty="0"/>
              <a:t>x’)</a:t>
            </a:r>
            <a:r>
              <a:rPr lang="en-US" sz="3200" baseline="30000" dirty="0" smtClean="0"/>
              <a:t>e</a:t>
            </a:r>
            <a:r>
              <a:rPr lang="en-US" dirty="0" smtClean="0"/>
              <a:t> - c , N</a:t>
            </a:r>
            <a:r>
              <a:rPr lang="en-US" sz="3200" dirty="0" smtClean="0"/>
              <a:t>)</a:t>
            </a:r>
            <a:r>
              <a:rPr lang="en-US" dirty="0" smtClean="0"/>
              <a:t> = p</a:t>
            </a:r>
            <a:endParaRPr lang="en-US" dirty="0"/>
          </a:p>
          <a:p>
            <a:pPr marL="0" indent="0">
              <a:buNone/>
            </a:pPr>
            <a:endParaRPr lang="en-US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4953000" y="1385946"/>
            <a:ext cx="3988654" cy="1143000"/>
            <a:chOff x="5029200" y="1614546"/>
            <a:chExt cx="3988654" cy="1143000"/>
          </a:xfrm>
        </p:grpSpPr>
        <p:sp>
          <p:nvSpPr>
            <p:cNvPr id="4" name="Right Brace 3"/>
            <p:cNvSpPr/>
            <p:nvPr/>
          </p:nvSpPr>
          <p:spPr>
            <a:xfrm>
              <a:off x="5029200" y="1614546"/>
              <a:ext cx="304800" cy="114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1914881"/>
              <a:ext cx="36838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ombine to get  x = </a:t>
              </a:r>
              <a:r>
                <a:rPr lang="en-US" sz="2400" dirty="0"/>
                <a:t>c</a:t>
              </a:r>
              <a:r>
                <a:rPr lang="en-US" sz="2800" baseline="30000" dirty="0"/>
                <a:t>d</a:t>
              </a:r>
              <a:r>
                <a:rPr lang="en-US" sz="2400" dirty="0"/>
                <a:t>  in  Z</a:t>
              </a:r>
              <a:r>
                <a:rPr lang="en-US" sz="2400" baseline="-25000" dirty="0"/>
                <a:t>N</a:t>
              </a:r>
              <a:r>
                <a:rPr lang="en-US" sz="2400" dirty="0"/>
                <a:t> 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8153400" y="4171950"/>
            <a:ext cx="685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915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 Key Generation Trouble </a:t>
            </a:r>
            <a:r>
              <a:rPr lang="en-US" sz="2000" dirty="0" smtClean="0"/>
              <a:t>[</a:t>
            </a:r>
            <a:r>
              <a:rPr lang="en-US" sz="2000" dirty="0" err="1" smtClean="0"/>
              <a:t>Heninger</a:t>
            </a:r>
            <a:r>
              <a:rPr lang="en-US" sz="2000" dirty="0" smtClean="0"/>
              <a:t> et al./</a:t>
            </a:r>
            <a:r>
              <a:rPr lang="en-US" sz="2000" dirty="0" err="1" smtClean="0"/>
              <a:t>Lenstra</a:t>
            </a:r>
            <a:r>
              <a:rPr lang="en-US" sz="2000" dirty="0" smtClean="0"/>
              <a:t> et al.]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5344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OpenSSL</a:t>
            </a:r>
            <a:r>
              <a:rPr lang="en-US" dirty="0" smtClean="0"/>
              <a:t> RSA key generation  (abstract):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 smtClean="0">
              <a:cs typeface="Arial"/>
            </a:endParaRPr>
          </a:p>
          <a:p>
            <a:pPr marL="0" indent="0">
              <a:buNone/>
            </a:pPr>
            <a:endParaRPr lang="en-US" dirty="0" smtClean="0">
              <a:cs typeface="Arial"/>
            </a:endParaRPr>
          </a:p>
          <a:p>
            <a:pPr marL="0" indent="0">
              <a:buNone/>
            </a:pPr>
            <a:endParaRPr lang="en-US" dirty="0" smtClean="0">
              <a:cs typeface="Arial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>
                <a:cs typeface="Arial"/>
              </a:rPr>
              <a:t>Suppose poor entropy at startup:</a:t>
            </a:r>
          </a:p>
          <a:p>
            <a:r>
              <a:rPr lang="en-US" dirty="0">
                <a:cs typeface="Arial"/>
              </a:rPr>
              <a:t>S</a:t>
            </a:r>
            <a:r>
              <a:rPr lang="en-US" dirty="0" smtClean="0">
                <a:cs typeface="Arial"/>
              </a:rPr>
              <a:t>ame p will be generated by multiple devices, but different q</a:t>
            </a:r>
          </a:p>
          <a:p>
            <a:r>
              <a:rPr lang="en-US" dirty="0" smtClean="0">
                <a:cs typeface="Arial"/>
              </a:rPr>
              <a:t>N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 , N</a:t>
            </a:r>
            <a:r>
              <a:rPr lang="en-US" baseline="-25000" dirty="0" smtClean="0">
                <a:cs typeface="Arial"/>
              </a:rPr>
              <a:t>2</a:t>
            </a:r>
            <a:r>
              <a:rPr lang="en-US" dirty="0" smtClean="0">
                <a:cs typeface="Arial"/>
              </a:rPr>
              <a:t>  :   RSA keys from different devices   ⇒   </a:t>
            </a:r>
            <a:r>
              <a:rPr lang="en-US" dirty="0" err="1" smtClean="0">
                <a:cs typeface="Arial"/>
              </a:rPr>
              <a:t>gcd</a:t>
            </a:r>
            <a:r>
              <a:rPr lang="en-US" dirty="0" smtClean="0">
                <a:cs typeface="Arial"/>
              </a:rPr>
              <a:t>(N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,N</a:t>
            </a:r>
            <a:r>
              <a:rPr lang="en-US" baseline="-25000" dirty="0" smtClean="0">
                <a:cs typeface="Arial"/>
              </a:rPr>
              <a:t>2</a:t>
            </a:r>
            <a:r>
              <a:rPr lang="en-US" dirty="0" smtClean="0">
                <a:cs typeface="Arial"/>
              </a:rPr>
              <a:t>) = 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1352550"/>
            <a:ext cx="4183783" cy="193899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rgbClr val="000090"/>
                </a:solidFill>
                <a:latin typeface="Arial"/>
                <a:cs typeface="Arial"/>
              </a:rPr>
              <a:t>prng.seed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(seed)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p 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= </a:t>
            </a:r>
            <a:r>
              <a:rPr lang="en-US" sz="2000" dirty="0" err="1">
                <a:solidFill>
                  <a:srgbClr val="000090"/>
                </a:solidFill>
                <a:latin typeface="Arial"/>
                <a:cs typeface="Arial"/>
              </a:rPr>
              <a:t>prng.generate_random_prime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2000" dirty="0" err="1" smtClean="0">
                <a:solidFill>
                  <a:srgbClr val="000090"/>
                </a:solidFill>
                <a:latin typeface="Arial"/>
                <a:cs typeface="Arial"/>
              </a:rPr>
              <a:t>prng.add_randomness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(bits)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q 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= </a:t>
            </a:r>
            <a:r>
              <a:rPr lang="en-US" sz="2000" dirty="0" err="1">
                <a:solidFill>
                  <a:srgbClr val="000090"/>
                </a:solidFill>
                <a:latin typeface="Arial"/>
                <a:cs typeface="Arial"/>
              </a:rPr>
              <a:t>prng.generate_random_prime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N 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= p*</a:t>
            </a:r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q</a:t>
            </a:r>
            <a:endParaRPr lang="en-US" sz="2000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39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915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 Key Generation Trouble </a:t>
            </a:r>
            <a:r>
              <a:rPr lang="en-US" sz="2000" dirty="0" smtClean="0"/>
              <a:t>[</a:t>
            </a:r>
            <a:r>
              <a:rPr lang="en-US" sz="2000" dirty="0" err="1" smtClean="0"/>
              <a:t>Heninger</a:t>
            </a:r>
            <a:r>
              <a:rPr lang="en-US" sz="2000" dirty="0" smtClean="0"/>
              <a:t> et al./</a:t>
            </a:r>
            <a:r>
              <a:rPr lang="en-US" sz="2000" dirty="0" err="1" smtClean="0"/>
              <a:t>Lenstra</a:t>
            </a:r>
            <a:r>
              <a:rPr lang="en-US" sz="2000" dirty="0" smtClean="0"/>
              <a:t> et al.]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5344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cs typeface="Arial"/>
              </a:rPr>
              <a:t>Experiment:      factors  0.4% of public HTTPS keys !!</a:t>
            </a:r>
          </a:p>
          <a:p>
            <a:pPr marL="0" indent="0">
              <a:spcBef>
                <a:spcPts val="2376"/>
              </a:spcBef>
              <a:buNone/>
            </a:pPr>
            <a:endParaRPr lang="en-US" dirty="0">
              <a:cs typeface="Arial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cs typeface="Arial"/>
              </a:rPr>
              <a:t>Lesson:       </a:t>
            </a:r>
          </a:p>
          <a:p>
            <a:pPr lvl="1">
              <a:spcBef>
                <a:spcPts val="2376"/>
              </a:spcBef>
            </a:pPr>
            <a:r>
              <a:rPr lang="en-US" dirty="0">
                <a:cs typeface="Arial"/>
              </a:rPr>
              <a:t>M</a:t>
            </a:r>
            <a:r>
              <a:rPr lang="en-US" dirty="0" smtClean="0">
                <a:cs typeface="Arial"/>
              </a:rPr>
              <a:t>ake sure random number generator is properly</a:t>
            </a:r>
            <a:br>
              <a:rPr lang="en-US" dirty="0" smtClean="0">
                <a:cs typeface="Arial"/>
              </a:rPr>
            </a:br>
            <a:r>
              <a:rPr lang="en-US" dirty="0" smtClean="0">
                <a:cs typeface="Arial"/>
              </a:rPr>
              <a:t>seeded when generating keys</a:t>
            </a:r>
          </a:p>
        </p:txBody>
      </p:sp>
    </p:spTree>
    <p:extLst>
      <p:ext uri="{BB962C8B-B14F-4D97-AF65-F5344CB8AC3E}">
        <p14:creationId xmlns:p14="http://schemas.microsoft.com/office/powerpoint/2010/main" val="91957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chosen </a:t>
            </a:r>
            <a:r>
              <a:rPr lang="en-US" dirty="0" err="1"/>
              <a:t>ciphertext</a:t>
            </a:r>
            <a:r>
              <a:rPr lang="en-US" dirty="0"/>
              <a:t> security matters</a:t>
            </a:r>
            <a:r>
              <a:rPr lang="en-US" dirty="0" smtClean="0"/>
              <a:t>,  V. </a:t>
            </a:r>
            <a:r>
              <a:rPr lang="en-US" dirty="0" err="1" smtClean="0"/>
              <a:t>Shoup</a:t>
            </a:r>
            <a:r>
              <a:rPr lang="en-US" dirty="0" smtClean="0"/>
              <a:t>,  1998</a:t>
            </a:r>
          </a:p>
          <a:p>
            <a:endParaRPr lang="en-US" dirty="0"/>
          </a:p>
          <a:p>
            <a:r>
              <a:rPr lang="en-US" dirty="0" smtClean="0"/>
              <a:t>Twenty years of attacks on the RSA cryptosystem,  </a:t>
            </a:r>
            <a:br>
              <a:rPr lang="en-US" dirty="0" smtClean="0"/>
            </a:br>
            <a:r>
              <a:rPr lang="en-US" dirty="0" smtClean="0"/>
              <a:t>D. Boneh,  Notices of the AMS,  1999</a:t>
            </a:r>
          </a:p>
          <a:p>
            <a:endParaRPr lang="en-US" dirty="0" smtClean="0"/>
          </a:p>
          <a:p>
            <a:r>
              <a:rPr lang="en-US" dirty="0"/>
              <a:t>OAEP reconsidered</a:t>
            </a:r>
            <a:r>
              <a:rPr lang="en-US" dirty="0" smtClean="0"/>
              <a:t>,  V. </a:t>
            </a:r>
            <a:r>
              <a:rPr lang="en-US" dirty="0" err="1" smtClean="0"/>
              <a:t>Shoup</a:t>
            </a:r>
            <a:r>
              <a:rPr lang="en-US" dirty="0" smtClean="0"/>
              <a:t>,  Crypto 2001 </a:t>
            </a:r>
          </a:p>
          <a:p>
            <a:endParaRPr lang="en-US" dirty="0"/>
          </a:p>
          <a:p>
            <a:r>
              <a:rPr lang="en-US" dirty="0" smtClean="0"/>
              <a:t>Key lengths,  A. </a:t>
            </a:r>
            <a:r>
              <a:rPr lang="en-US" dirty="0" err="1" smtClean="0"/>
              <a:t>Lenstra</a:t>
            </a:r>
            <a:r>
              <a:rPr lang="en-US" dirty="0" smtClean="0"/>
              <a:t>, 2004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5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9251</TotalTime>
  <Words>210</Words>
  <Application>Microsoft Macintosh PowerPoint</Application>
  <PresentationFormat>On-screen Show (16:9)</PresentationFormat>
  <Paragraphs>63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1_Lecture</vt:lpstr>
      <vt:lpstr>2_Office Theme</vt:lpstr>
      <vt:lpstr>3_Office Theme</vt:lpstr>
      <vt:lpstr>RSA in practice</vt:lpstr>
      <vt:lpstr>RSA With Low public exponent</vt:lpstr>
      <vt:lpstr>Key lengths</vt:lpstr>
      <vt:lpstr>Implementation attacks</vt:lpstr>
      <vt:lpstr>An Example Fault Attack on RSA  (CRT)</vt:lpstr>
      <vt:lpstr>RSA Key Generation Trouble [Heninger et al./Lenstra et al.]</vt:lpstr>
      <vt:lpstr>RSA Key Generation Trouble [Heninger et al./Lenstra et al.]</vt:lpstr>
      <vt:lpstr>Further reading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724</cp:revision>
  <cp:lastPrinted>2012-02-04T02:16:27Z</cp:lastPrinted>
  <dcterms:created xsi:type="dcterms:W3CDTF">2010-11-06T18:36:35Z</dcterms:created>
  <dcterms:modified xsi:type="dcterms:W3CDTF">2012-04-30T05:18:32Z</dcterms:modified>
</cp:coreProperties>
</file>