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6"/>
  </p:notesMasterIdLst>
  <p:handoutMasterIdLst>
    <p:handoutMasterId r:id="rId17"/>
  </p:handoutMasterIdLst>
  <p:sldIdLst>
    <p:sldId id="300" r:id="rId4"/>
    <p:sldId id="411" r:id="rId5"/>
    <p:sldId id="406" r:id="rId6"/>
    <p:sldId id="408" r:id="rId7"/>
    <p:sldId id="407" r:id="rId8"/>
    <p:sldId id="409" r:id="rId9"/>
    <p:sldId id="412" r:id="rId10"/>
    <p:sldId id="413" r:id="rId11"/>
    <p:sldId id="414" r:id="rId12"/>
    <p:sldId id="415" r:id="rId13"/>
    <p:sldId id="429" r:id="rId14"/>
    <p:sldId id="372" r:id="rId15"/>
  </p:sldIdLst>
  <p:sldSz cx="9144000" cy="5143500" type="screen16x9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23" d="100"/>
          <a:sy n="123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4/29/12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4/29/12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  asymmetric 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this in</a:t>
            </a:r>
            <a:r>
              <a:rPr lang="en-US" baseline="0" dirty="0" smtClean="0"/>
              <a:t> corporate settings.   Bob’s key is no longer available, but need access to his files.   </a:t>
            </a:r>
          </a:p>
          <a:p>
            <a:r>
              <a:rPr lang="en-US" baseline="0" dirty="0" smtClean="0"/>
              <a:t>Escrow service is offline until needed.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1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GPG =  Gnu </a:t>
            </a:r>
            <a:r>
              <a:rPr lang="en-US" smtClean="0"/>
              <a:t>Privacy Guard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26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Attacker sees    </a:t>
            </a:r>
            <a:r>
              <a:rPr lang="en-US" dirty="0" err="1" smtClean="0"/>
              <a:t>g^a</a:t>
            </a:r>
            <a:r>
              <a:rPr lang="en-US" dirty="0" smtClean="0"/>
              <a:t>,</a:t>
            </a:r>
            <a:r>
              <a:rPr lang="en-US" baseline="0" dirty="0" smtClean="0"/>
              <a:t>    </a:t>
            </a:r>
            <a:r>
              <a:rPr lang="en-US" baseline="0" dirty="0" err="1" smtClean="0"/>
              <a:t>g^b</a:t>
            </a:r>
            <a:r>
              <a:rPr lang="en-US" baseline="0" dirty="0" smtClean="0"/>
              <a:t>,       and supposedly can’t compute   </a:t>
            </a:r>
            <a:r>
              <a:rPr lang="en-US" baseline="0" dirty="0" err="1" smtClean="0"/>
              <a:t>g^ab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61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ElGamal</a:t>
            </a:r>
            <a:r>
              <a:rPr lang="en-US" baseline="0" dirty="0" smtClean="0"/>
              <a:t>:    Hellman student.     </a:t>
            </a:r>
          </a:p>
          <a:p>
            <a:r>
              <a:rPr lang="en-US" dirty="0" smtClean="0"/>
              <a:t>First</a:t>
            </a:r>
            <a:r>
              <a:rPr lang="en-US" baseline="0" dirty="0" smtClean="0"/>
              <a:t> flow happens at one point.   Second flow may happen much later.</a:t>
            </a:r>
          </a:p>
          <a:p>
            <a:r>
              <a:rPr lang="en-US" baseline="0" dirty="0" smtClean="0"/>
              <a:t>Secret key =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61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ElGamal</a:t>
            </a:r>
            <a:r>
              <a:rPr lang="en-US" baseline="0" dirty="0" smtClean="0"/>
              <a:t>:    Hellman student.     </a:t>
            </a:r>
          </a:p>
          <a:p>
            <a:r>
              <a:rPr lang="en-US" dirty="0" smtClean="0"/>
              <a:t>First</a:t>
            </a:r>
            <a:r>
              <a:rPr lang="en-US" baseline="0" dirty="0" smtClean="0"/>
              <a:t> flow happens at one point.   Second flow may happen much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61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 pub-key</a:t>
            </a:r>
            <a:r>
              <a:rPr lang="en-US" baseline="0" dirty="0" smtClean="0"/>
              <a:t> “h” instead of “A”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0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 key encryption</a:t>
            </a:r>
            <a:b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Diffie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-Hellman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ElGamal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Public-key System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7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ElGamal</a:t>
            </a:r>
            <a:r>
              <a:rPr lang="en-US" dirty="0"/>
              <a:t> system  </a:t>
            </a:r>
            <a:r>
              <a:rPr lang="en-US" sz="3200" dirty="0"/>
              <a:t>(a modern view)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876551"/>
            <a:ext cx="3962400" cy="2057399"/>
          </a:xfrm>
          <a:ln>
            <a:solidFill>
              <a:srgbClr val="008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E</a:t>
            </a:r>
            <a:r>
              <a:rPr lang="en-US" b="1" u="sng" dirty="0" smtClean="0"/>
              <a:t>(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pk</a:t>
            </a:r>
            <a:r>
              <a:rPr lang="en-US" sz="2400" b="1" u="sng" dirty="0" smtClean="0"/>
              <a:t>=(</a:t>
            </a:r>
            <a:r>
              <a:rPr lang="en-US" sz="2400" b="1" u="sng" dirty="0" err="1" smtClean="0"/>
              <a:t>g,h</a:t>
            </a:r>
            <a:r>
              <a:rPr lang="en-US" sz="2400" b="1" u="sng" dirty="0" smtClean="0"/>
              <a:t>),  m</a:t>
            </a:r>
            <a:r>
              <a:rPr lang="en-US" b="1" u="sng" dirty="0" smtClean="0"/>
              <a:t>)</a:t>
            </a:r>
            <a:r>
              <a:rPr lang="en-US" b="1" dirty="0" smtClean="0"/>
              <a:t> </a:t>
            </a:r>
            <a:r>
              <a:rPr lang="en-US" sz="2400" b="1" dirty="0" smtClean="0"/>
              <a:t>: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 dirty="0" smtClean="0"/>
              <a:t>	b ⟵ Z</a:t>
            </a:r>
            <a:r>
              <a:rPr lang="en-US" sz="2400" baseline="-25000" dirty="0" smtClean="0"/>
              <a:t>n </a:t>
            </a:r>
            <a:r>
              <a:rPr lang="en-US" sz="2400" dirty="0" smtClean="0"/>
              <a:t>,  u </a:t>
            </a:r>
            <a:r>
              <a:rPr lang="en-US" sz="2400" dirty="0"/>
              <a:t>⟵ </a:t>
            </a:r>
            <a:r>
              <a:rPr lang="en-US" sz="2400" dirty="0" err="1" smtClean="0"/>
              <a:t>g</a:t>
            </a:r>
            <a:r>
              <a:rPr lang="en-US" sz="3200" baseline="30000" dirty="0" err="1" smtClean="0"/>
              <a:t>b</a:t>
            </a:r>
            <a:r>
              <a:rPr lang="en-US" sz="2400" dirty="0" smtClean="0"/>
              <a:t> ,  v </a:t>
            </a:r>
            <a:r>
              <a:rPr lang="en-US" sz="2400" dirty="0"/>
              <a:t>⟵ </a:t>
            </a:r>
            <a:r>
              <a:rPr lang="en-US" sz="2400" dirty="0" err="1" smtClean="0"/>
              <a:t>h</a:t>
            </a:r>
            <a:r>
              <a:rPr lang="en-US" baseline="30000" dirty="0" err="1" smtClean="0"/>
              <a:t>b</a:t>
            </a:r>
            <a:r>
              <a:rPr lang="en-US" sz="2400" dirty="0" smtClean="0"/>
              <a:t> </a:t>
            </a:r>
            <a:endParaRPr lang="en-US" baseline="30000" dirty="0" smtClean="0"/>
          </a:p>
          <a:p>
            <a:pPr marL="0" indent="0" defTabSz="1033463">
              <a:buNone/>
              <a:tabLst>
                <a:tab pos="455613" algn="l"/>
                <a:tab pos="1947863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k ⟵ H(</a:t>
            </a:r>
            <a:r>
              <a:rPr lang="en-US" sz="2400" dirty="0" err="1" smtClean="0"/>
              <a:t>u,v</a:t>
            </a:r>
            <a:r>
              <a:rPr lang="en-US" sz="2400" dirty="0" smtClean="0"/>
              <a:t>) ,  c </a:t>
            </a:r>
            <a:r>
              <a:rPr lang="en-US" sz="2400" dirty="0"/>
              <a:t>⟵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s</a:t>
            </a:r>
            <a:r>
              <a:rPr lang="en-US" sz="2400" dirty="0" smtClean="0"/>
              <a:t>(k, m)</a:t>
            </a:r>
          </a:p>
          <a:p>
            <a:pPr marL="0" indent="0">
              <a:buNone/>
              <a:tabLst>
                <a:tab pos="455613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output   (u, c)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876551"/>
            <a:ext cx="4114800" cy="2057399"/>
          </a:xfrm>
          <a:ln>
            <a:solidFill>
              <a:srgbClr val="008000"/>
            </a:solidFill>
          </a:ln>
        </p:spPr>
        <p:txBody>
          <a:bodyPr>
            <a:normAutofit/>
          </a:bodyPr>
          <a:lstStyle/>
          <a:p>
            <a:pPr marL="0" indent="0">
              <a:buNone/>
              <a:tabLst>
                <a:tab pos="455613" algn="l"/>
              </a:tabLst>
            </a:pPr>
            <a:r>
              <a:rPr lang="en-US" sz="2400" b="1" u="sng" dirty="0" smtClean="0"/>
              <a:t>D</a:t>
            </a:r>
            <a:r>
              <a:rPr lang="en-US" b="1" u="sng" dirty="0" smtClean="0"/>
              <a:t>(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sk</a:t>
            </a:r>
            <a:r>
              <a:rPr lang="en-US" sz="2400" b="1" u="sng" dirty="0" smtClean="0"/>
              <a:t>=a, (</a:t>
            </a:r>
            <a:r>
              <a:rPr lang="en-US" sz="2400" b="1" u="sng" dirty="0" err="1"/>
              <a:t>u</a:t>
            </a:r>
            <a:r>
              <a:rPr lang="en-US" sz="2400" b="1" u="sng" dirty="0" err="1" smtClean="0"/>
              <a:t>,c</a:t>
            </a:r>
            <a:r>
              <a:rPr lang="en-US" sz="2400" b="1" u="sng" dirty="0" smtClean="0"/>
              <a:t>) </a:t>
            </a:r>
            <a:r>
              <a:rPr lang="en-US" b="1" u="sng" dirty="0" smtClean="0"/>
              <a:t>)</a:t>
            </a:r>
            <a:r>
              <a:rPr lang="en-US" b="1" dirty="0" smtClean="0"/>
              <a:t> </a:t>
            </a:r>
            <a:r>
              <a:rPr lang="en-US" sz="2400" b="1" dirty="0" smtClean="0"/>
              <a:t>: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v </a:t>
            </a:r>
            <a:r>
              <a:rPr lang="en-US" sz="2400" dirty="0"/>
              <a:t>⟵ </a:t>
            </a:r>
            <a:r>
              <a:rPr lang="en-US" sz="2400" dirty="0" err="1" smtClean="0"/>
              <a:t>u</a:t>
            </a:r>
            <a:r>
              <a:rPr lang="en-US" baseline="30000" dirty="0" err="1" smtClean="0"/>
              <a:t>a</a:t>
            </a:r>
            <a:endParaRPr lang="en-US" sz="2400" dirty="0" smtClean="0"/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 dirty="0"/>
              <a:t>	k ⟵ H</a:t>
            </a:r>
            <a:r>
              <a:rPr lang="en-US" sz="2400" dirty="0" smtClean="0"/>
              <a:t>(</a:t>
            </a:r>
            <a:r>
              <a:rPr lang="en-US" sz="2400" dirty="0" err="1" smtClean="0"/>
              <a:t>u,v</a:t>
            </a:r>
            <a:r>
              <a:rPr lang="en-US" sz="2400" dirty="0" smtClean="0"/>
              <a:t>) ,   m </a:t>
            </a:r>
            <a:r>
              <a:rPr lang="en-US" sz="2400" dirty="0"/>
              <a:t>⟵ </a:t>
            </a:r>
            <a:r>
              <a:rPr lang="en-US" sz="2400" dirty="0" smtClean="0"/>
              <a:t>D</a:t>
            </a:r>
            <a:r>
              <a:rPr lang="en-US" sz="2400" baseline="-25000" dirty="0" smtClean="0"/>
              <a:t>s</a:t>
            </a:r>
            <a:r>
              <a:rPr lang="en-US" sz="2400" dirty="0"/>
              <a:t>(k, </a:t>
            </a:r>
            <a:r>
              <a:rPr lang="en-US" sz="2400" dirty="0" smtClean="0"/>
              <a:t>c)</a:t>
            </a:r>
            <a:endParaRPr lang="en-US" sz="2400" dirty="0"/>
          </a:p>
          <a:p>
            <a:pPr marL="0" indent="0">
              <a:buNone/>
              <a:tabLst>
                <a:tab pos="455613" algn="l"/>
              </a:tabLst>
            </a:pPr>
            <a:r>
              <a:rPr lang="en-US" sz="2400" dirty="0"/>
              <a:t>	output   </a:t>
            </a:r>
            <a:r>
              <a:rPr lang="en-US" sz="2400" dirty="0" smtClean="0"/>
              <a:t>m</a:t>
            </a:r>
            <a:endParaRPr lang="en-US" sz="2400" dirty="0"/>
          </a:p>
          <a:p>
            <a:pPr marL="0" indent="0">
              <a:buNone/>
              <a:tabLst>
                <a:tab pos="455613" algn="l"/>
              </a:tabLst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971550"/>
            <a:ext cx="7814960" cy="1501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176"/>
              </a:spcBef>
              <a:buFont typeface="Arial"/>
              <a:buChar char="•"/>
            </a:pPr>
            <a:r>
              <a:rPr lang="en-US" sz="2400" dirty="0"/>
              <a:t>G:   finite cyclic group of order n </a:t>
            </a:r>
          </a:p>
          <a:p>
            <a:pPr marL="342900" indent="-342900">
              <a:spcBef>
                <a:spcPts val="1176"/>
              </a:spcBef>
              <a:buFont typeface="Arial"/>
              <a:buChar char="•"/>
            </a:pPr>
            <a:r>
              <a:rPr lang="en-US" sz="2400" dirty="0" smtClean="0"/>
              <a:t>(</a:t>
            </a:r>
            <a:r>
              <a:rPr lang="en-US" sz="2400" dirty="0" err="1"/>
              <a:t>E</a:t>
            </a:r>
            <a:r>
              <a:rPr lang="en-US" sz="2400" baseline="-25000" dirty="0" err="1"/>
              <a:t>s</a:t>
            </a:r>
            <a:r>
              <a:rPr lang="en-US" sz="2400" dirty="0"/>
              <a:t>, D</a:t>
            </a:r>
            <a:r>
              <a:rPr lang="en-US" sz="2400" baseline="-25000" dirty="0"/>
              <a:t>s</a:t>
            </a:r>
            <a:r>
              <a:rPr lang="en-US" sz="2400" dirty="0"/>
              <a:t>) :   symmetric auth. encryption defined over (K,M,C)</a:t>
            </a:r>
          </a:p>
          <a:p>
            <a:pPr marL="342900" indent="-342900">
              <a:spcBef>
                <a:spcPts val="1176"/>
              </a:spcBef>
              <a:buFont typeface="Arial"/>
              <a:buChar char="•"/>
            </a:pPr>
            <a:r>
              <a:rPr lang="en-US" sz="2400" dirty="0"/>
              <a:t>H: </a:t>
            </a:r>
            <a:r>
              <a:rPr lang="en-US" sz="2400" dirty="0" smtClean="0"/>
              <a:t>G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⟶ K   a hash </a:t>
            </a:r>
            <a:r>
              <a:rPr lang="en-US" sz="2400" dirty="0" smtClean="0"/>
              <a:t>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58410" y="3385288"/>
            <a:ext cx="282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5715000" y="3943350"/>
            <a:ext cx="9144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8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" grpId="0" animBg="1"/>
      <p:bldP spid="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ElGamal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419350"/>
            <a:ext cx="8534400" cy="2590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Encryption</a:t>
            </a:r>
            <a:r>
              <a:rPr lang="en-US" dirty="0" smtClean="0"/>
              <a:t>:     2 exp.       (fixed basis)       </a:t>
            </a:r>
          </a:p>
          <a:p>
            <a:pPr lvl="1"/>
            <a:r>
              <a:rPr lang="en-US" dirty="0" smtClean="0"/>
              <a:t>Can pre-compute     </a:t>
            </a:r>
            <a:r>
              <a:rPr lang="en-US" sz="3200" dirty="0" smtClean="0"/>
              <a:t>[</a:t>
            </a:r>
            <a:r>
              <a:rPr lang="en-US" dirty="0" smtClean="0"/>
              <a:t> g</a:t>
            </a:r>
            <a:r>
              <a:rPr lang="en-US" sz="2800" baseline="30000" dirty="0" smtClean="0"/>
              <a:t>(2^i)  </a:t>
            </a:r>
            <a:r>
              <a:rPr lang="en-US" dirty="0" smtClean="0"/>
              <a:t>,  h</a:t>
            </a:r>
            <a:r>
              <a:rPr lang="en-US" sz="2800" baseline="30000" dirty="0" smtClean="0"/>
              <a:t>(2^i)     </a:t>
            </a:r>
            <a:r>
              <a:rPr lang="en-US" dirty="0" smtClean="0"/>
              <a:t>for   </a:t>
            </a:r>
            <a:r>
              <a:rPr lang="en-US" dirty="0" err="1" smtClean="0"/>
              <a:t>i</a:t>
            </a:r>
            <a:r>
              <a:rPr lang="en-US" dirty="0" smtClean="0"/>
              <a:t>=1,…,log</a:t>
            </a:r>
            <a:r>
              <a:rPr lang="en-US" baseline="-25000" dirty="0" smtClean="0"/>
              <a:t>2</a:t>
            </a:r>
            <a:r>
              <a:rPr lang="en-US" dirty="0" smtClean="0"/>
              <a:t> n </a:t>
            </a:r>
            <a:r>
              <a:rPr lang="en-US" sz="3200" dirty="0" smtClean="0"/>
              <a:t>]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3x speed-up   (or more)</a:t>
            </a:r>
            <a:endParaRPr lang="en-US" dirty="0"/>
          </a:p>
          <a:p>
            <a:pPr marL="0" indent="0">
              <a:spcBef>
                <a:spcPts val="3624"/>
              </a:spcBef>
              <a:buNone/>
            </a:pPr>
            <a:r>
              <a:rPr lang="en-US" b="1" dirty="0" smtClean="0"/>
              <a:t>Decryption</a:t>
            </a:r>
            <a:r>
              <a:rPr lang="en-US" dirty="0" smtClean="0"/>
              <a:t>:     1 exp.       (variable basis)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57200" y="1047751"/>
            <a:ext cx="3886200" cy="9905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u="sng" dirty="0" smtClean="0"/>
              <a:t>E( </a:t>
            </a:r>
            <a:r>
              <a:rPr lang="en-US" b="1" u="sng" dirty="0" err="1" smtClean="0"/>
              <a:t>pk</a:t>
            </a:r>
            <a:r>
              <a:rPr lang="en-US" b="1" u="sng" dirty="0" smtClean="0"/>
              <a:t>=(</a:t>
            </a:r>
            <a:r>
              <a:rPr lang="en-US" b="1" u="sng" dirty="0" err="1" smtClean="0"/>
              <a:t>g,h</a:t>
            </a:r>
            <a:r>
              <a:rPr lang="en-US" b="1" u="sng" dirty="0" smtClean="0"/>
              <a:t>),  m)</a:t>
            </a:r>
            <a:r>
              <a:rPr lang="en-US" b="1" dirty="0" smtClean="0"/>
              <a:t> :</a:t>
            </a:r>
          </a:p>
          <a:p>
            <a:pPr marL="0" indent="0">
              <a:buFont typeface="Arial" pitchFamily="34" charset="0"/>
              <a:buNone/>
              <a:tabLst>
                <a:tab pos="455613" algn="l"/>
                <a:tab pos="1947863" algn="l"/>
              </a:tabLst>
            </a:pPr>
            <a:r>
              <a:rPr lang="en-US" dirty="0" smtClean="0"/>
              <a:t>	b ⟵ Z</a:t>
            </a:r>
            <a:r>
              <a:rPr lang="en-US" baseline="-25000" dirty="0" smtClean="0"/>
              <a:t>n </a:t>
            </a:r>
            <a:r>
              <a:rPr lang="en-US" dirty="0" smtClean="0"/>
              <a:t>,  u ⟵ </a:t>
            </a:r>
            <a:r>
              <a:rPr lang="en-US" dirty="0" err="1" smtClean="0"/>
              <a:t>g</a:t>
            </a:r>
            <a:r>
              <a:rPr lang="en-US" sz="3200" baseline="30000" dirty="0" err="1" smtClean="0"/>
              <a:t>b</a:t>
            </a:r>
            <a:r>
              <a:rPr lang="en-US" dirty="0" smtClean="0"/>
              <a:t> ,  v ⟵ </a:t>
            </a:r>
            <a:r>
              <a:rPr lang="en-US" dirty="0" err="1" smtClean="0"/>
              <a:t>h</a:t>
            </a:r>
            <a:r>
              <a:rPr lang="en-US" sz="3000" baseline="30000" dirty="0" err="1" smtClean="0"/>
              <a:t>b</a:t>
            </a:r>
            <a:r>
              <a:rPr lang="en-US" dirty="0" smtClean="0"/>
              <a:t> </a:t>
            </a:r>
            <a:endParaRPr lang="en-US" baseline="30000" dirty="0" smtClean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572000" y="1047751"/>
            <a:ext cx="4114800" cy="9905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455613" algn="l"/>
              </a:tabLst>
            </a:pPr>
            <a:r>
              <a:rPr lang="en-US" b="1" u="sng" dirty="0" smtClean="0"/>
              <a:t>D( </a:t>
            </a:r>
            <a:r>
              <a:rPr lang="en-US" b="1" u="sng" dirty="0" err="1" smtClean="0"/>
              <a:t>sk</a:t>
            </a:r>
            <a:r>
              <a:rPr lang="en-US" b="1" u="sng" dirty="0" smtClean="0"/>
              <a:t>=a, (</a:t>
            </a:r>
            <a:r>
              <a:rPr lang="en-US" b="1" u="sng" dirty="0" err="1" smtClean="0"/>
              <a:t>u,c</a:t>
            </a:r>
            <a:r>
              <a:rPr lang="en-US" b="1" u="sng" dirty="0" smtClean="0"/>
              <a:t>) )</a:t>
            </a:r>
            <a:r>
              <a:rPr lang="en-US" b="1" dirty="0" smtClean="0"/>
              <a:t> :</a:t>
            </a:r>
          </a:p>
          <a:p>
            <a:pPr marL="0" indent="0">
              <a:buFont typeface="Arial" pitchFamily="34" charset="0"/>
              <a:buNone/>
              <a:tabLst>
                <a:tab pos="455613" algn="l"/>
                <a:tab pos="1947863" algn="l"/>
              </a:tabLst>
            </a:pPr>
            <a:r>
              <a:rPr lang="en-US" dirty="0" smtClean="0"/>
              <a:t>	v ⟵ </a:t>
            </a:r>
            <a:r>
              <a:rPr lang="en-US" dirty="0" err="1" smtClean="0"/>
              <a:t>u</a:t>
            </a:r>
            <a:r>
              <a:rPr lang="en-US" baseline="30000" dirty="0" err="1" smtClean="0"/>
              <a:t>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376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02812" y="361950"/>
            <a:ext cx="7402988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600200" algn="l"/>
              </a:tabLst>
            </a:pPr>
            <a:r>
              <a:rPr lang="en-US" sz="2400" dirty="0" smtClean="0"/>
              <a:t>Next step: 	why is this system chosen </a:t>
            </a:r>
            <a:r>
              <a:rPr lang="en-US" sz="2400" dirty="0" err="1" smtClean="0"/>
              <a:t>ciphertext</a:t>
            </a:r>
            <a:r>
              <a:rPr lang="en-US" sz="2400" dirty="0" smtClean="0"/>
              <a:t> secure?</a:t>
            </a:r>
          </a:p>
          <a:p>
            <a:pPr>
              <a:spcBef>
                <a:spcPts val="600"/>
              </a:spcBef>
              <a:tabLst>
                <a:tab pos="1600200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under what assumptions?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15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95250"/>
            <a:ext cx="86868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Recap:  public key encryption:   </a:t>
            </a:r>
            <a:r>
              <a:rPr lang="en-US" sz="4000" dirty="0" smtClean="0"/>
              <a:t>(Gen, E, 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00" y="3409950"/>
            <a:ext cx="1143000" cy="10668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E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3409950"/>
            <a:ext cx="1143000" cy="10668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D</a:t>
            </a:r>
            <a:endParaRPr lang="en-US" sz="2800" b="1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20"/>
          <p:cNvCxnSpPr>
            <a:cxnSpLocks noChangeShapeType="1"/>
          </p:cNvCxnSpPr>
          <p:nvPr/>
        </p:nvCxnSpPr>
        <p:spPr bwMode="auto">
          <a:xfrm>
            <a:off x="2362200" y="2848868"/>
            <a:ext cx="2" cy="53340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2133600" y="2391669"/>
            <a:ext cx="49755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 smtClean="0"/>
              <a:t>pk</a:t>
            </a:r>
            <a:endParaRPr lang="en-US" sz="2400" b="1" dirty="0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914400" y="392072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018263" y="3537688"/>
            <a:ext cx="443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ahoma" pitchFamily="34" charset="0"/>
              </a:rPr>
              <a:t>m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3048000" y="392072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286297" y="3537688"/>
            <a:ext cx="3266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c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5144610" y="392072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319037" y="3537688"/>
            <a:ext cx="3266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ahoma" pitchFamily="34" charset="0"/>
              </a:rPr>
              <a:t>c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7278210" y="392072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7470603" y="3537688"/>
            <a:ext cx="443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ahoma" pitchFamily="34" charset="0"/>
              </a:rPr>
              <a:t>m</a:t>
            </a:r>
            <a:endParaRPr lang="en-US" sz="2400" dirty="0">
              <a:latin typeface="Tahoma" pitchFamily="34" charset="0"/>
            </a:endParaRPr>
          </a:p>
        </p:txBody>
      </p:sp>
      <p:cxnSp>
        <p:nvCxnSpPr>
          <p:cNvPr id="23" name="Straight Arrow Connector 20"/>
          <p:cNvCxnSpPr>
            <a:cxnSpLocks noChangeShapeType="1"/>
          </p:cNvCxnSpPr>
          <p:nvPr/>
        </p:nvCxnSpPr>
        <p:spPr bwMode="auto">
          <a:xfrm>
            <a:off x="6629400" y="2848869"/>
            <a:ext cx="2" cy="53340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" name="TextBox 23"/>
          <p:cNvSpPr txBox="1"/>
          <p:nvPr/>
        </p:nvSpPr>
        <p:spPr>
          <a:xfrm>
            <a:off x="6400800" y="2391670"/>
            <a:ext cx="45517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/>
              <a:t>s</a:t>
            </a:r>
            <a:r>
              <a:rPr lang="en-US" sz="2400" b="1" dirty="0" err="1" smtClean="0"/>
              <a:t>k</a:t>
            </a:r>
            <a:endParaRPr lang="en-US" sz="2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3962400" y="1200150"/>
            <a:ext cx="1066800" cy="533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Gen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667000" y="1733550"/>
            <a:ext cx="1524000" cy="76200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00600" y="1733550"/>
            <a:ext cx="1600200" cy="76200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043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71450"/>
            <a:ext cx="86868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Recap:  public-key encryption applications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686800" cy="4095750"/>
          </a:xfrm>
        </p:spPr>
        <p:txBody>
          <a:bodyPr/>
          <a:lstStyle/>
          <a:p>
            <a:pPr marL="0" indent="0">
              <a:buNone/>
              <a:tabLst>
                <a:tab pos="2282825" algn="l"/>
              </a:tabLst>
            </a:pPr>
            <a:r>
              <a:rPr lang="en-US" dirty="0" smtClean="0"/>
              <a:t>Key exchange  (e.g.  </a:t>
            </a:r>
            <a:r>
              <a:rPr lang="en-US" dirty="0"/>
              <a:t>i</a:t>
            </a:r>
            <a:r>
              <a:rPr lang="en-US" dirty="0" smtClean="0"/>
              <a:t>n HTTPS)</a:t>
            </a:r>
          </a:p>
          <a:p>
            <a:pPr marL="0" indent="0">
              <a:buNone/>
              <a:tabLst>
                <a:tab pos="2282825" algn="l"/>
              </a:tabLst>
            </a:pPr>
            <a:r>
              <a:rPr lang="en-US" dirty="0" smtClean="0"/>
              <a:t>Encryption in non-interactive settings:</a:t>
            </a:r>
          </a:p>
          <a:p>
            <a:r>
              <a:rPr lang="en-US" dirty="0" smtClean="0"/>
              <a:t>Secure Email:   Bob has Alice’s pub-key and sends her an email</a:t>
            </a:r>
          </a:p>
          <a:p>
            <a:r>
              <a:rPr lang="en-US" dirty="0" smtClean="0"/>
              <a:t>Encrypted File Systems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57200" y="3181350"/>
            <a:ext cx="933450" cy="1452265"/>
            <a:chOff x="457200" y="3181350"/>
            <a:chExt cx="933450" cy="14522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57200" y="3181350"/>
              <a:ext cx="933450" cy="9334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57200" y="4171950"/>
              <a:ext cx="6760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Bob</a:t>
              </a:r>
              <a:endParaRPr lang="en-US" sz="24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257550"/>
            <a:ext cx="990600" cy="1021237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390650" y="3181350"/>
            <a:ext cx="1581150" cy="466725"/>
            <a:chOff x="1390650" y="3181350"/>
            <a:chExt cx="1581150" cy="466725"/>
          </a:xfrm>
        </p:grpSpPr>
        <p:cxnSp>
          <p:nvCxnSpPr>
            <p:cNvPr id="9" name="Straight Arrow Connector 8"/>
            <p:cNvCxnSpPr>
              <a:stCxn id="4" idx="1"/>
            </p:cNvCxnSpPr>
            <p:nvPr/>
          </p:nvCxnSpPr>
          <p:spPr>
            <a:xfrm flipV="1">
              <a:off x="1390650" y="3638550"/>
              <a:ext cx="1581150" cy="9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52600" y="3181350"/>
              <a:ext cx="838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write</a:t>
              </a:r>
              <a:endParaRPr lang="en-US" sz="2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752600" y="3790950"/>
            <a:ext cx="4800600" cy="1219200"/>
            <a:chOff x="1752600" y="3790950"/>
            <a:chExt cx="4800600" cy="1219200"/>
          </a:xfrm>
        </p:grpSpPr>
        <p:sp>
          <p:nvSpPr>
            <p:cNvPr id="7" name="Rectangle 6"/>
            <p:cNvSpPr/>
            <p:nvPr/>
          </p:nvSpPr>
          <p:spPr>
            <a:xfrm>
              <a:off x="1752600" y="4400550"/>
              <a:ext cx="3124200" cy="609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E(</a:t>
              </a:r>
              <a:r>
                <a:rPr lang="en-US" sz="2400" dirty="0" err="1" smtClean="0"/>
                <a:t>k</a:t>
              </a:r>
              <a:r>
                <a:rPr lang="en-US" sz="2400" baseline="-25000" dirty="0" err="1" smtClean="0"/>
                <a:t>F</a:t>
              </a:r>
              <a:r>
                <a:rPr lang="en-US" sz="2400" dirty="0" smtClean="0"/>
                <a:t>, File)</a:t>
              </a:r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6800" y="3790950"/>
              <a:ext cx="1676400" cy="6096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E(</a:t>
              </a:r>
              <a:r>
                <a:rPr lang="en-US" sz="2400" dirty="0" err="1" smtClean="0"/>
                <a:t>pk</a:t>
              </a:r>
              <a:r>
                <a:rPr lang="en-US" sz="3200" baseline="-25000" dirty="0" err="1" smtClean="0"/>
                <a:t>A</a:t>
              </a:r>
              <a:r>
                <a:rPr lang="en-US" sz="2400" dirty="0" smtClean="0"/>
                <a:t>,  K</a:t>
              </a:r>
              <a:r>
                <a:rPr lang="en-US" sz="2400" baseline="-25000" dirty="0" smtClean="0"/>
                <a:t>F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76800" y="4400550"/>
              <a:ext cx="1676400" cy="6096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E(</a:t>
              </a:r>
              <a:r>
                <a:rPr lang="en-US" sz="2400" dirty="0" err="1" smtClean="0"/>
                <a:t>pk</a:t>
              </a:r>
              <a:r>
                <a:rPr lang="en-US" sz="3200" baseline="-25000" dirty="0" err="1" smtClean="0"/>
                <a:t>B</a:t>
              </a:r>
              <a:r>
                <a:rPr lang="en-US" sz="2400" dirty="0" smtClean="0"/>
                <a:t>,  K</a:t>
              </a:r>
              <a:r>
                <a:rPr lang="en-US" sz="2400" baseline="-25000" dirty="0" smtClean="0"/>
                <a:t>F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91000" y="3105150"/>
            <a:ext cx="4648200" cy="838200"/>
            <a:chOff x="4191000" y="3105150"/>
            <a:chExt cx="4648200" cy="838200"/>
          </a:xfrm>
        </p:grpSpPr>
        <p:sp>
          <p:nvSpPr>
            <p:cNvPr id="14" name="Rounded Rectangle 13"/>
            <p:cNvSpPr/>
            <p:nvPr/>
          </p:nvSpPr>
          <p:spPr>
            <a:xfrm>
              <a:off x="7696200" y="3105150"/>
              <a:ext cx="11430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Alice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62600" y="3105150"/>
              <a:ext cx="7542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read</a:t>
              </a:r>
              <a:endParaRPr lang="en-US" sz="24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4191000" y="3562350"/>
              <a:ext cx="3505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7924800" y="4167485"/>
            <a:ext cx="62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File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8229600" y="2800350"/>
            <a:ext cx="603250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sk</a:t>
            </a:r>
            <a:r>
              <a:rPr lang="en-US" sz="3200" baseline="-25000" dirty="0" err="1" smtClean="0">
                <a:solidFill>
                  <a:schemeClr val="bg1"/>
                </a:solidFill>
              </a:rPr>
              <a:t>A</a:t>
            </a:r>
            <a:endParaRPr lang="en-US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716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71450"/>
            <a:ext cx="86868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Recap:  public-key encryption applications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686800" cy="4095750"/>
          </a:xfrm>
        </p:spPr>
        <p:txBody>
          <a:bodyPr/>
          <a:lstStyle/>
          <a:p>
            <a:pPr marL="0" indent="0">
              <a:buNone/>
              <a:tabLst>
                <a:tab pos="2282825" algn="l"/>
              </a:tabLst>
            </a:pPr>
            <a:r>
              <a:rPr lang="en-US" dirty="0" smtClean="0"/>
              <a:t>Key exchange  (e.g.  </a:t>
            </a:r>
            <a:r>
              <a:rPr lang="en-US" dirty="0"/>
              <a:t>i</a:t>
            </a:r>
            <a:r>
              <a:rPr lang="en-US" dirty="0" smtClean="0"/>
              <a:t>n HTTPS)</a:t>
            </a:r>
          </a:p>
          <a:p>
            <a:pPr marL="0" indent="0">
              <a:buNone/>
              <a:tabLst>
                <a:tab pos="2282825" algn="l"/>
              </a:tabLst>
            </a:pPr>
            <a:r>
              <a:rPr lang="en-US" dirty="0" smtClean="0"/>
              <a:t>Encryption in non-interactive settings:</a:t>
            </a:r>
          </a:p>
          <a:p>
            <a:r>
              <a:rPr lang="en-US" dirty="0" smtClean="0"/>
              <a:t>Secure Email:   Bob has Alice’s pub-key and sends her an email</a:t>
            </a:r>
          </a:p>
          <a:p>
            <a:r>
              <a:rPr lang="en-US" dirty="0" smtClean="0"/>
              <a:t>Encrypted File Systems</a:t>
            </a:r>
          </a:p>
          <a:p>
            <a:r>
              <a:rPr lang="en-US" dirty="0" smtClean="0"/>
              <a:t>Key escrow:  data recovery without Bob’s key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57200" y="3181350"/>
            <a:ext cx="933450" cy="1452265"/>
            <a:chOff x="457200" y="3181350"/>
            <a:chExt cx="933450" cy="14522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57200" y="3181350"/>
              <a:ext cx="933450" cy="9334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57200" y="4171950"/>
              <a:ext cx="6760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Bob</a:t>
              </a:r>
              <a:endParaRPr lang="en-US" sz="24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3257550"/>
            <a:ext cx="990600" cy="1021237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390650" y="3181350"/>
            <a:ext cx="1581150" cy="466725"/>
            <a:chOff x="1390650" y="3181350"/>
            <a:chExt cx="1581150" cy="466725"/>
          </a:xfrm>
        </p:grpSpPr>
        <p:cxnSp>
          <p:nvCxnSpPr>
            <p:cNvPr id="9" name="Straight Arrow Connector 8"/>
            <p:cNvCxnSpPr>
              <a:stCxn id="4" idx="1"/>
            </p:cNvCxnSpPr>
            <p:nvPr/>
          </p:nvCxnSpPr>
          <p:spPr>
            <a:xfrm flipV="1">
              <a:off x="1390650" y="3638550"/>
              <a:ext cx="1581150" cy="9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52600" y="3181350"/>
              <a:ext cx="838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write</a:t>
              </a:r>
              <a:endParaRPr lang="en-US" sz="2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524000" y="3790950"/>
            <a:ext cx="5486400" cy="1219200"/>
            <a:chOff x="1752600" y="3790950"/>
            <a:chExt cx="5486400" cy="1219200"/>
          </a:xfrm>
        </p:grpSpPr>
        <p:sp>
          <p:nvSpPr>
            <p:cNvPr id="7" name="Rectangle 6"/>
            <p:cNvSpPr/>
            <p:nvPr/>
          </p:nvSpPr>
          <p:spPr>
            <a:xfrm>
              <a:off x="1752600" y="4400550"/>
              <a:ext cx="3124200" cy="609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E(</a:t>
              </a:r>
              <a:r>
                <a:rPr lang="en-US" sz="2400" dirty="0" err="1" smtClean="0"/>
                <a:t>k</a:t>
              </a:r>
              <a:r>
                <a:rPr lang="en-US" sz="2400" baseline="-25000" dirty="0" err="1" smtClean="0"/>
                <a:t>F</a:t>
              </a:r>
              <a:r>
                <a:rPr lang="en-US" sz="2400" dirty="0" smtClean="0"/>
                <a:t>, File)</a:t>
              </a:r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6800" y="3790950"/>
              <a:ext cx="2362200" cy="6096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E(</a:t>
              </a:r>
              <a:r>
                <a:rPr lang="en-US" sz="2400" dirty="0" err="1" smtClean="0"/>
                <a:t>pk</a:t>
              </a:r>
              <a:r>
                <a:rPr lang="en-US" sz="3200" baseline="-25000" dirty="0" err="1" smtClean="0"/>
                <a:t>escrow</a:t>
              </a:r>
              <a:r>
                <a:rPr lang="en-US" sz="2400" dirty="0" smtClean="0"/>
                <a:t>,  K</a:t>
              </a:r>
              <a:r>
                <a:rPr lang="en-US" sz="2400" baseline="-25000" dirty="0" smtClean="0"/>
                <a:t>F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76800" y="4400550"/>
              <a:ext cx="2362200" cy="6096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E(</a:t>
              </a:r>
              <a:r>
                <a:rPr lang="en-US" sz="2400" dirty="0" err="1" smtClean="0"/>
                <a:t>pk</a:t>
              </a:r>
              <a:r>
                <a:rPr lang="en-US" sz="3200" baseline="-25000" dirty="0" err="1" smtClean="0"/>
                <a:t>B</a:t>
              </a:r>
              <a:r>
                <a:rPr lang="en-US" sz="2400" dirty="0" smtClean="0"/>
                <a:t>,  K</a:t>
              </a:r>
              <a:r>
                <a:rPr lang="en-US" sz="2400" baseline="-25000" dirty="0" smtClean="0"/>
                <a:t>F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15536" y="2643485"/>
            <a:ext cx="3192176" cy="1223665"/>
            <a:chOff x="5715536" y="2643485"/>
            <a:chExt cx="3192176" cy="1223665"/>
          </a:xfrm>
        </p:grpSpPr>
        <p:sp>
          <p:nvSpPr>
            <p:cNvPr id="14" name="Rounded Rectangle 13"/>
            <p:cNvSpPr/>
            <p:nvPr/>
          </p:nvSpPr>
          <p:spPr>
            <a:xfrm>
              <a:off x="7086600" y="2643485"/>
              <a:ext cx="15240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Escrow</a:t>
              </a:r>
            </a:p>
            <a:p>
              <a:pPr algn="ctr"/>
              <a:r>
                <a:rPr lang="en-US" sz="2400" dirty="0" smtClean="0"/>
                <a:t>Service</a:t>
              </a:r>
              <a:endParaRPr lang="en-US" sz="2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68739" y="3405485"/>
              <a:ext cx="1238973" cy="461665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/>
                  </a:solidFill>
                </a:rPr>
                <a:t>sk</a:t>
              </a:r>
              <a:r>
                <a:rPr lang="en-US" sz="3200" baseline="-25000" dirty="0" err="1" smtClean="0">
                  <a:solidFill>
                    <a:schemeClr val="bg1"/>
                  </a:solidFill>
                </a:rPr>
                <a:t>escrow</a:t>
              </a:r>
              <a:endParaRPr lang="en-US" sz="32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715536" y="2998118"/>
              <a:ext cx="1355938" cy="792832"/>
            </a:xfrm>
            <a:custGeom>
              <a:avLst/>
              <a:gdLst>
                <a:gd name="connsiteX0" fmla="*/ 1355938 w 1355938"/>
                <a:gd name="connsiteY0" fmla="*/ 4759 h 622494"/>
                <a:gd name="connsiteX1" fmla="*/ 291785 w 1355938"/>
                <a:gd name="connsiteY1" fmla="*/ 90556 h 622494"/>
                <a:gd name="connsiteX2" fmla="*/ 0 w 1355938"/>
                <a:gd name="connsiteY2" fmla="*/ 622494 h 6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938" h="622494">
                  <a:moveTo>
                    <a:pt x="1355938" y="4759"/>
                  </a:moveTo>
                  <a:cubicBezTo>
                    <a:pt x="936856" y="-3821"/>
                    <a:pt x="517775" y="-12400"/>
                    <a:pt x="291785" y="90556"/>
                  </a:cubicBezTo>
                  <a:cubicBezTo>
                    <a:pt x="65795" y="193512"/>
                    <a:pt x="0" y="622494"/>
                    <a:pt x="0" y="622494"/>
                  </a:cubicBezTo>
                </a:path>
              </a:pathLst>
            </a:custGeom>
            <a:ln w="57150" cmpd="sng">
              <a:solidFill>
                <a:srgbClr val="00009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768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4582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week:   two families of public-key encryption schemes</a:t>
            </a:r>
          </a:p>
          <a:p>
            <a:pPr>
              <a:spcBef>
                <a:spcPts val="2376"/>
              </a:spcBef>
            </a:pPr>
            <a:r>
              <a:rPr lang="en-US" dirty="0" smtClean="0"/>
              <a:t>Previous lecture:   based on trapdoor functions  (such as RSA)</a:t>
            </a:r>
          </a:p>
          <a:p>
            <a:pPr lvl="1"/>
            <a:r>
              <a:rPr lang="en-US" dirty="0" smtClean="0"/>
              <a:t>Schemes:    ISO standard,     OAEP+,    …</a:t>
            </a:r>
          </a:p>
          <a:p>
            <a:pPr>
              <a:spcBef>
                <a:spcPts val="2976"/>
              </a:spcBef>
            </a:pPr>
            <a:r>
              <a:rPr lang="en-US" dirty="0" smtClean="0"/>
              <a:t>This lecture:   based on the </a:t>
            </a:r>
            <a:r>
              <a:rPr lang="en-US" dirty="0" err="1" smtClean="0"/>
              <a:t>Diffie</a:t>
            </a:r>
            <a:r>
              <a:rPr lang="en-US" dirty="0" smtClean="0"/>
              <a:t>-Hellman protocol</a:t>
            </a:r>
          </a:p>
          <a:p>
            <a:pPr lvl="1"/>
            <a:r>
              <a:rPr lang="en-US" dirty="0" smtClean="0"/>
              <a:t>Schemes:    </a:t>
            </a:r>
            <a:r>
              <a:rPr lang="en-US" dirty="0" err="1" smtClean="0"/>
              <a:t>ElGamal</a:t>
            </a:r>
            <a:r>
              <a:rPr lang="en-US" dirty="0" smtClean="0"/>
              <a:t> encryption and variants  </a:t>
            </a:r>
            <a:r>
              <a:rPr lang="en-US" sz="2000" dirty="0" smtClean="0"/>
              <a:t>(e.g. used in GPG)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Security goals:      chosen </a:t>
            </a:r>
            <a:r>
              <a:rPr lang="en-US" dirty="0" err="1" smtClean="0"/>
              <a:t>ciphertext</a:t>
            </a:r>
            <a:r>
              <a:rPr lang="en-US" dirty="0" smtClean="0"/>
              <a:t>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32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810000" y="4019550"/>
            <a:ext cx="1600200" cy="609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71450"/>
            <a:ext cx="86868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Review:  the </a:t>
            </a:r>
            <a:r>
              <a:rPr lang="en-US" dirty="0" err="1" smtClean="0"/>
              <a:t>Diffie</a:t>
            </a:r>
            <a:r>
              <a:rPr lang="en-US" dirty="0" smtClean="0"/>
              <a:t>-Hellman protocol   </a:t>
            </a:r>
            <a:r>
              <a:rPr lang="en-US" sz="2200" dirty="0" smtClean="0"/>
              <a:t>(1977)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Fix a finite cyclic group  G    </a:t>
            </a:r>
            <a:r>
              <a:rPr lang="en-US" sz="2800" dirty="0" smtClean="0"/>
              <a:t>(</a:t>
            </a:r>
            <a:r>
              <a:rPr lang="en-US" dirty="0" err="1" smtClean="0"/>
              <a:t>e.g</a:t>
            </a:r>
            <a:r>
              <a:rPr lang="en-US" dirty="0" smtClean="0"/>
              <a:t>    G = (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dirty="0" smtClean="0"/>
              <a:t>)</a:t>
            </a:r>
            <a:r>
              <a:rPr lang="en-US" baseline="30000" dirty="0" smtClean="0"/>
              <a:t>*  </a:t>
            </a:r>
            <a:r>
              <a:rPr lang="en-US" sz="2800" dirty="0" smtClean="0"/>
              <a:t>)   </a:t>
            </a:r>
            <a:r>
              <a:rPr lang="en-US" dirty="0" smtClean="0"/>
              <a:t> of order  n</a:t>
            </a:r>
            <a:endParaRPr lang="en-US" baseline="30000" dirty="0" smtClean="0"/>
          </a:p>
          <a:p>
            <a:pPr marL="0" indent="0">
              <a:buNone/>
            </a:pPr>
            <a:r>
              <a:rPr lang="en-US" dirty="0" smtClean="0"/>
              <a:t>Fix a generator g  in  G      </a:t>
            </a:r>
            <a:r>
              <a:rPr lang="en-US" sz="2800" dirty="0" smtClean="0"/>
              <a:t>(</a:t>
            </a:r>
            <a:r>
              <a:rPr lang="en-US" dirty="0" smtClean="0"/>
              <a:t>i.e.   G = {1, g, g</a:t>
            </a:r>
            <a:r>
              <a:rPr lang="en-US" baseline="30000" dirty="0" smtClean="0"/>
              <a:t>2</a:t>
            </a:r>
            <a:r>
              <a:rPr lang="en-US" dirty="0" smtClean="0"/>
              <a:t>, g</a:t>
            </a:r>
            <a:r>
              <a:rPr lang="en-US" baseline="30000" dirty="0" smtClean="0"/>
              <a:t>3</a:t>
            </a:r>
            <a:r>
              <a:rPr lang="en-US" dirty="0" smtClean="0"/>
              <a:t>, … , g</a:t>
            </a:r>
            <a:r>
              <a:rPr lang="en-US" baseline="30000" dirty="0" smtClean="0"/>
              <a:t>n-1 </a:t>
            </a:r>
            <a:r>
              <a:rPr lang="en-US" dirty="0" smtClean="0"/>
              <a:t>}  </a:t>
            </a:r>
            <a:r>
              <a:rPr lang="en-US" sz="2800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09750"/>
            <a:ext cx="80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Alice</a:t>
            </a:r>
            <a:endParaRPr lang="en-US" sz="24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620000" y="1809750"/>
            <a:ext cx="68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Bob</a:t>
            </a:r>
            <a:endParaRPr lang="en-US" sz="2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20816" y="2266950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hoose random </a:t>
            </a:r>
            <a:r>
              <a:rPr lang="en-US" sz="2400" b="1" dirty="0" smtClean="0"/>
              <a:t>a</a:t>
            </a:r>
            <a:r>
              <a:rPr lang="en-US" sz="2000" dirty="0" smtClean="0"/>
              <a:t> in {1,…,</a:t>
            </a:r>
            <a:r>
              <a:rPr lang="en-US" sz="2000" dirty="0"/>
              <a:t>n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2266950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hoose random </a:t>
            </a:r>
            <a:r>
              <a:rPr lang="en-US" sz="2400" b="1" dirty="0" smtClean="0"/>
              <a:t>b</a:t>
            </a:r>
            <a:r>
              <a:rPr lang="en-US" sz="2000" dirty="0" smtClean="0"/>
              <a:t> in {1,…,</a:t>
            </a:r>
            <a:r>
              <a:rPr lang="en-US" sz="2000" dirty="0"/>
              <a:t>n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38200" y="3714750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38200" y="3181350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2400" y="4061432"/>
            <a:ext cx="1316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k</a:t>
            </a:r>
            <a:r>
              <a:rPr lang="en-US" sz="2400" b="1" baseline="-25000" dirty="0" err="1" smtClean="0"/>
              <a:t>AB</a:t>
            </a:r>
            <a:r>
              <a:rPr lang="en-US" sz="2400" b="1" dirty="0" smtClean="0"/>
              <a:t> = </a:t>
            </a:r>
            <a:r>
              <a:rPr lang="en-US" sz="2800" b="1" dirty="0" smtClean="0"/>
              <a:t>g</a:t>
            </a:r>
            <a:r>
              <a:rPr lang="en-US" sz="3200" b="1" baseline="30000" dirty="0" smtClean="0"/>
              <a:t>ab</a:t>
            </a:r>
            <a:r>
              <a:rPr lang="en-US" sz="2800" b="1" dirty="0" smtClean="0"/>
              <a:t>  </a:t>
            </a:r>
            <a:endParaRPr lang="en-US" sz="20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031200"/>
            <a:ext cx="2534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   =   </a:t>
            </a:r>
            <a:r>
              <a:rPr lang="en-US" sz="2800" dirty="0" smtClean="0"/>
              <a:t>(</a:t>
            </a:r>
            <a:r>
              <a:rPr lang="en-US" sz="2400" dirty="0" err="1" smtClean="0"/>
              <a:t>g</a:t>
            </a:r>
            <a:r>
              <a:rPr lang="en-US" sz="2800" baseline="30000" dirty="0" err="1" smtClean="0"/>
              <a:t>a</a:t>
            </a:r>
            <a:r>
              <a:rPr lang="en-US" sz="2800" dirty="0" smtClean="0"/>
              <a:t>)</a:t>
            </a:r>
            <a:r>
              <a:rPr lang="en-US" sz="2800" baseline="50000" dirty="0" smtClean="0"/>
              <a:t>b</a:t>
            </a:r>
            <a:r>
              <a:rPr lang="en-US" sz="2800" dirty="0" smtClean="0"/>
              <a:t>     </a:t>
            </a:r>
            <a:r>
              <a:rPr lang="en-US" sz="2400" dirty="0" smtClean="0"/>
              <a:t>=</a:t>
            </a:r>
            <a:r>
              <a:rPr lang="en-US" sz="2800" dirty="0" smtClean="0"/>
              <a:t>  </a:t>
            </a:r>
            <a:r>
              <a:rPr lang="en-US" sz="2400" b="1" dirty="0" err="1" smtClean="0"/>
              <a:t>A</a:t>
            </a:r>
            <a:r>
              <a:rPr lang="en-US" sz="2800" b="1" baseline="30000" dirty="0" err="1" smtClean="0"/>
              <a:t>b</a:t>
            </a:r>
            <a:r>
              <a:rPr lang="en-US" sz="2800" baseline="30000" dirty="0" smtClean="0"/>
              <a:t> </a:t>
            </a:r>
            <a:endParaRPr lang="en-US" sz="1600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4042850"/>
            <a:ext cx="2467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</a:t>
            </a:r>
            <a:r>
              <a:rPr lang="en-US" sz="2400" b="1" dirty="0" smtClean="0"/>
              <a:t>B</a:t>
            </a:r>
            <a:r>
              <a:rPr lang="en-US" sz="2800" b="1" baseline="30000" dirty="0" smtClean="0"/>
              <a:t>a</a:t>
            </a:r>
            <a:r>
              <a:rPr lang="en-US" sz="2800" baseline="30000" dirty="0" smtClean="0"/>
              <a:t>  </a:t>
            </a:r>
            <a:r>
              <a:rPr lang="en-US" sz="1600" dirty="0" smtClean="0"/>
              <a:t>    </a:t>
            </a:r>
            <a:r>
              <a:rPr lang="en-US" sz="2400" dirty="0" smtClean="0"/>
              <a:t>=       </a:t>
            </a:r>
            <a:r>
              <a:rPr lang="en-US" sz="2800" dirty="0" smtClean="0"/>
              <a:t>(</a:t>
            </a:r>
            <a:r>
              <a:rPr lang="en-US" sz="2400" dirty="0" err="1" smtClean="0"/>
              <a:t>g</a:t>
            </a:r>
            <a:r>
              <a:rPr lang="en-US" sz="2800" baseline="30000" dirty="0" err="1"/>
              <a:t>b</a:t>
            </a:r>
            <a:r>
              <a:rPr lang="en-US" sz="2800" dirty="0" smtClean="0"/>
              <a:t>)</a:t>
            </a:r>
            <a:r>
              <a:rPr lang="en-US" sz="2800" baseline="50000" dirty="0" smtClean="0"/>
              <a:t>a</a:t>
            </a:r>
            <a:r>
              <a:rPr lang="en-US" sz="2800" dirty="0" smtClean="0"/>
              <a:t>  </a:t>
            </a:r>
            <a:r>
              <a:rPr lang="en-US" sz="2400" dirty="0" smtClean="0"/>
              <a:t>=</a:t>
            </a:r>
            <a:endParaRPr lang="en-US" sz="2400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2219870" y="2775627"/>
            <a:ext cx="93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= </a:t>
            </a:r>
            <a:r>
              <a:rPr lang="en-US" sz="2400" dirty="0" err="1" smtClean="0"/>
              <a:t>g</a:t>
            </a:r>
            <a:r>
              <a:rPr lang="en-US" sz="3200" baseline="30000" dirty="0" err="1" smtClean="0"/>
              <a:t>a</a:t>
            </a:r>
            <a:endParaRPr lang="en-US" sz="3200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5105400" y="3329285"/>
            <a:ext cx="933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 = </a:t>
            </a:r>
            <a:r>
              <a:rPr lang="en-US" sz="2400" dirty="0" err="1" smtClean="0"/>
              <a:t>g</a:t>
            </a:r>
            <a:r>
              <a:rPr lang="en-US" sz="3200" baseline="30000" dirty="0" err="1"/>
              <a:t>b</a:t>
            </a:r>
            <a:endParaRPr lang="en-US" sz="3200" baseline="30000" dirty="0"/>
          </a:p>
        </p:txBody>
      </p:sp>
      <p:sp>
        <p:nvSpPr>
          <p:cNvPr id="14" name="Rectangle 13"/>
          <p:cNvSpPr/>
          <p:nvPr/>
        </p:nvSpPr>
        <p:spPr>
          <a:xfrm>
            <a:off x="5562600" y="3333750"/>
            <a:ext cx="762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11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/>
      <p:bldP spid="12" grpId="0"/>
      <p:bldP spid="13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71450"/>
            <a:ext cx="8991600" cy="85725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ElGamal</a:t>
            </a:r>
            <a:r>
              <a:rPr lang="en-US" dirty="0" smtClean="0"/>
              <a:t>:   converting to pub-key enc.  </a:t>
            </a:r>
            <a:r>
              <a:rPr lang="en-US" sz="2200" dirty="0" smtClean="0"/>
              <a:t>(1984)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Fix a finite cyclic group  G    </a:t>
            </a:r>
            <a:r>
              <a:rPr lang="en-US" sz="2800" dirty="0" smtClean="0"/>
              <a:t>(</a:t>
            </a:r>
            <a:r>
              <a:rPr lang="en-US" dirty="0" err="1" smtClean="0"/>
              <a:t>e.g</a:t>
            </a:r>
            <a:r>
              <a:rPr lang="en-US" dirty="0" smtClean="0"/>
              <a:t>    G = (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dirty="0" smtClean="0"/>
              <a:t>)</a:t>
            </a:r>
            <a:r>
              <a:rPr lang="en-US" baseline="30000" dirty="0" smtClean="0"/>
              <a:t>*  </a:t>
            </a:r>
            <a:r>
              <a:rPr lang="en-US" sz="2800" dirty="0" smtClean="0"/>
              <a:t>)   </a:t>
            </a:r>
            <a:r>
              <a:rPr lang="en-US" dirty="0" smtClean="0"/>
              <a:t> of order  n</a:t>
            </a:r>
            <a:endParaRPr lang="en-US" baseline="30000" dirty="0" smtClean="0"/>
          </a:p>
          <a:p>
            <a:pPr marL="0" indent="0">
              <a:buNone/>
            </a:pPr>
            <a:r>
              <a:rPr lang="en-US" dirty="0" smtClean="0"/>
              <a:t>Fix a generator g  in  G      </a:t>
            </a:r>
            <a:r>
              <a:rPr lang="en-US" sz="2800" dirty="0" smtClean="0"/>
              <a:t>(</a:t>
            </a:r>
            <a:r>
              <a:rPr lang="en-US" dirty="0" smtClean="0"/>
              <a:t>i.e.   G = {1, g, g</a:t>
            </a:r>
            <a:r>
              <a:rPr lang="en-US" baseline="30000" dirty="0" smtClean="0"/>
              <a:t>2</a:t>
            </a:r>
            <a:r>
              <a:rPr lang="en-US" dirty="0" smtClean="0"/>
              <a:t>, g</a:t>
            </a:r>
            <a:r>
              <a:rPr lang="en-US" baseline="30000" dirty="0" smtClean="0"/>
              <a:t>3</a:t>
            </a:r>
            <a:r>
              <a:rPr lang="en-US" dirty="0" smtClean="0"/>
              <a:t>, … , g</a:t>
            </a:r>
            <a:r>
              <a:rPr lang="en-US" baseline="30000" dirty="0" smtClean="0"/>
              <a:t>n-1</a:t>
            </a:r>
            <a:r>
              <a:rPr lang="en-US" dirty="0" smtClean="0"/>
              <a:t>}  </a:t>
            </a:r>
            <a:r>
              <a:rPr lang="en-US" sz="2800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09750"/>
            <a:ext cx="80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Alice</a:t>
            </a:r>
            <a:endParaRPr lang="en-US" sz="24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620000" y="1809750"/>
            <a:ext cx="68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Bob</a:t>
            </a:r>
            <a:endParaRPr lang="en-US" sz="2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20816" y="2266950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hoose random </a:t>
            </a:r>
            <a:r>
              <a:rPr lang="en-US" sz="2400" b="1" dirty="0" smtClean="0"/>
              <a:t>a</a:t>
            </a:r>
            <a:r>
              <a:rPr lang="en-US" sz="2000" dirty="0" smtClean="0"/>
              <a:t> in {1,…,</a:t>
            </a:r>
            <a:r>
              <a:rPr lang="en-US" sz="2000" dirty="0"/>
              <a:t>n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2266950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hoose random </a:t>
            </a:r>
            <a:r>
              <a:rPr lang="en-US" sz="2400" b="1" dirty="0" smtClean="0"/>
              <a:t>b</a:t>
            </a:r>
            <a:r>
              <a:rPr lang="en-US" sz="2000" dirty="0" smtClean="0"/>
              <a:t> in {1,…,</a:t>
            </a:r>
            <a:r>
              <a:rPr lang="en-US" sz="2000" dirty="0"/>
              <a:t>n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38200" y="4299526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38200" y="3181350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19870" y="2775627"/>
            <a:ext cx="93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= </a:t>
            </a:r>
            <a:r>
              <a:rPr lang="en-US" sz="2400" dirty="0" err="1" smtClean="0"/>
              <a:t>g</a:t>
            </a:r>
            <a:r>
              <a:rPr lang="en-US" sz="3200" baseline="30000" dirty="0" err="1" smtClean="0"/>
              <a:t>a</a:t>
            </a:r>
            <a:endParaRPr lang="en-US" sz="3200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4082548" y="3914061"/>
            <a:ext cx="933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 = </a:t>
            </a:r>
            <a:r>
              <a:rPr lang="en-US" sz="2400" dirty="0" err="1" smtClean="0"/>
              <a:t>g</a:t>
            </a:r>
            <a:r>
              <a:rPr lang="en-US" sz="3200" baseline="30000" dirty="0" err="1"/>
              <a:t>b</a:t>
            </a:r>
            <a:endParaRPr lang="en-US" sz="3200" baseline="300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4648200" y="1962150"/>
            <a:ext cx="2133600" cy="838200"/>
          </a:xfrm>
          <a:prstGeom prst="wedgeRoundRectCallout">
            <a:avLst>
              <a:gd name="adj1" fmla="val -118172"/>
              <a:gd name="adj2" fmla="val 66909"/>
              <a:gd name="adj3" fmla="val 16667"/>
            </a:avLst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90"/>
                </a:solidFill>
              </a:rPr>
              <a:t>Treat as a public key</a:t>
            </a:r>
            <a:endParaRPr lang="en-US" sz="2400" dirty="0">
              <a:solidFill>
                <a:srgbClr val="00009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124200" y="3200222"/>
            <a:ext cx="5944907" cy="1217848"/>
            <a:chOff x="3124200" y="3428822"/>
            <a:chExt cx="5944907" cy="1217848"/>
          </a:xfrm>
        </p:grpSpPr>
        <p:sp>
          <p:nvSpPr>
            <p:cNvPr id="17" name="TextBox 16"/>
            <p:cNvSpPr txBox="1"/>
            <p:nvPr/>
          </p:nvSpPr>
          <p:spPr>
            <a:xfrm>
              <a:off x="3124200" y="3815673"/>
              <a:ext cx="59449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c</a:t>
              </a:r>
              <a:r>
                <a:rPr lang="en-US" sz="2400" dirty="0" err="1" smtClean="0"/>
                <a:t>t</a:t>
              </a:r>
              <a:r>
                <a:rPr lang="en-US" sz="2400" dirty="0" smtClean="0"/>
                <a:t> =</a:t>
              </a:r>
              <a:r>
                <a:rPr lang="en-US" sz="3200" dirty="0" smtClean="0"/>
                <a:t> </a:t>
              </a:r>
              <a:r>
                <a:rPr lang="en-US" sz="4800" dirty="0" smtClean="0"/>
                <a:t>[</a:t>
              </a:r>
              <a:r>
                <a:rPr lang="en-US" sz="3200" dirty="0" smtClean="0"/>
                <a:t>            ,                                       </a:t>
              </a:r>
              <a:r>
                <a:rPr lang="en-US" sz="4800" dirty="0" smtClean="0"/>
                <a:t>]</a:t>
              </a:r>
              <a:endParaRPr lang="en-US" sz="4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57800" y="3428822"/>
              <a:ext cx="3445775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dirty="0" smtClean="0"/>
                <a:t>ompute  g</a:t>
              </a:r>
              <a:r>
                <a:rPr lang="en-US" sz="2800" baseline="30000" dirty="0" smtClean="0"/>
                <a:t>ab</a:t>
              </a:r>
              <a:r>
                <a:rPr lang="en-US" sz="2400" dirty="0" smtClean="0"/>
                <a:t> = </a:t>
              </a:r>
              <a:r>
                <a:rPr lang="en-US" sz="2400" dirty="0" err="1" smtClean="0"/>
                <a:t>A</a:t>
              </a:r>
              <a:r>
                <a:rPr lang="en-US" sz="2800" baseline="30000" dirty="0" err="1" smtClean="0"/>
                <a:t>b</a:t>
              </a:r>
              <a:r>
                <a:rPr lang="en-US" sz="2400" dirty="0" smtClean="0"/>
                <a:t> ,</a:t>
              </a:r>
              <a:endParaRPr lang="en-US" sz="2800" baseline="30000" dirty="0" smtClean="0"/>
            </a:p>
            <a:p>
              <a:r>
                <a:rPr lang="en-US" sz="2400" dirty="0"/>
                <a:t>d</a:t>
              </a:r>
              <a:r>
                <a:rPr lang="en-US" sz="2400" dirty="0" smtClean="0"/>
                <a:t>erive symmetric key k ,</a:t>
              </a:r>
            </a:p>
            <a:p>
              <a:r>
                <a:rPr lang="en-US" sz="2400" dirty="0"/>
                <a:t>e</a:t>
              </a:r>
              <a:r>
                <a:rPr lang="en-US" sz="2400" dirty="0" smtClean="0"/>
                <a:t>ncrypt message m with k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3552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71450"/>
            <a:ext cx="8991600" cy="85725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ElGamal</a:t>
            </a:r>
            <a:r>
              <a:rPr lang="en-US" dirty="0" smtClean="0"/>
              <a:t>:   converting to pub-key enc.  </a:t>
            </a:r>
            <a:r>
              <a:rPr lang="en-US" sz="2200" dirty="0" smtClean="0"/>
              <a:t>(1984)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Fix a finite cyclic group  G    </a:t>
            </a:r>
            <a:r>
              <a:rPr lang="en-US" sz="2800" dirty="0" smtClean="0"/>
              <a:t>(</a:t>
            </a:r>
            <a:r>
              <a:rPr lang="en-US" dirty="0" err="1" smtClean="0"/>
              <a:t>e.g</a:t>
            </a:r>
            <a:r>
              <a:rPr lang="en-US" dirty="0" smtClean="0"/>
              <a:t>    G = (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dirty="0" smtClean="0"/>
              <a:t>)</a:t>
            </a:r>
            <a:r>
              <a:rPr lang="en-US" baseline="30000" dirty="0" smtClean="0"/>
              <a:t>*  </a:t>
            </a:r>
            <a:r>
              <a:rPr lang="en-US" sz="2800" dirty="0" smtClean="0"/>
              <a:t>)   </a:t>
            </a:r>
            <a:r>
              <a:rPr lang="en-US" dirty="0" smtClean="0"/>
              <a:t> of order  n</a:t>
            </a:r>
            <a:endParaRPr lang="en-US" baseline="30000" dirty="0" smtClean="0"/>
          </a:p>
          <a:p>
            <a:pPr marL="0" indent="0">
              <a:buNone/>
            </a:pPr>
            <a:r>
              <a:rPr lang="en-US" dirty="0" smtClean="0"/>
              <a:t>Fix a generator g  in  G      </a:t>
            </a:r>
            <a:r>
              <a:rPr lang="en-US" sz="2800" dirty="0" smtClean="0"/>
              <a:t>(</a:t>
            </a:r>
            <a:r>
              <a:rPr lang="en-US" dirty="0" smtClean="0"/>
              <a:t>i.e.   G = {1, g, g</a:t>
            </a:r>
            <a:r>
              <a:rPr lang="en-US" baseline="30000" dirty="0" smtClean="0"/>
              <a:t>2</a:t>
            </a:r>
            <a:r>
              <a:rPr lang="en-US" dirty="0" smtClean="0"/>
              <a:t>, g</a:t>
            </a:r>
            <a:r>
              <a:rPr lang="en-US" baseline="30000" dirty="0" smtClean="0"/>
              <a:t>3</a:t>
            </a:r>
            <a:r>
              <a:rPr lang="en-US" dirty="0" smtClean="0"/>
              <a:t>, … , g</a:t>
            </a:r>
            <a:r>
              <a:rPr lang="en-US" baseline="30000" dirty="0" smtClean="0"/>
              <a:t>n-1</a:t>
            </a:r>
            <a:r>
              <a:rPr lang="en-US" dirty="0" smtClean="0"/>
              <a:t>}  </a:t>
            </a:r>
            <a:r>
              <a:rPr lang="en-US" sz="2800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09750"/>
            <a:ext cx="80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Alice</a:t>
            </a:r>
            <a:endParaRPr lang="en-US" sz="24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620000" y="1809750"/>
            <a:ext cx="68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Bob</a:t>
            </a:r>
            <a:endParaRPr lang="en-US" sz="2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20816" y="2266950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hoose random </a:t>
            </a:r>
            <a:r>
              <a:rPr lang="en-US" sz="2400" b="1" dirty="0" smtClean="0"/>
              <a:t>a</a:t>
            </a:r>
            <a:r>
              <a:rPr lang="en-US" sz="2000" dirty="0" smtClean="0"/>
              <a:t> in {1,…,</a:t>
            </a:r>
            <a:r>
              <a:rPr lang="en-US" sz="2000" dirty="0"/>
              <a:t>n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2266950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hoose random </a:t>
            </a:r>
            <a:r>
              <a:rPr lang="en-US" sz="2400" b="1" dirty="0" smtClean="0"/>
              <a:t>b</a:t>
            </a:r>
            <a:r>
              <a:rPr lang="en-US" sz="2000" dirty="0" smtClean="0"/>
              <a:t> in {1,…,</a:t>
            </a:r>
            <a:r>
              <a:rPr lang="en-US" sz="2000" dirty="0"/>
              <a:t>n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38200" y="4299526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38200" y="3181350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19870" y="2775627"/>
            <a:ext cx="93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= </a:t>
            </a:r>
            <a:r>
              <a:rPr lang="en-US" sz="2400" dirty="0" err="1" smtClean="0"/>
              <a:t>g</a:t>
            </a:r>
            <a:r>
              <a:rPr lang="en-US" sz="3200" baseline="30000" dirty="0" err="1" smtClean="0"/>
              <a:t>a</a:t>
            </a:r>
            <a:endParaRPr lang="en-US" sz="3200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4082548" y="3914061"/>
            <a:ext cx="933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 = </a:t>
            </a:r>
            <a:r>
              <a:rPr lang="en-US" sz="2400" dirty="0" err="1" smtClean="0"/>
              <a:t>g</a:t>
            </a:r>
            <a:r>
              <a:rPr lang="en-US" sz="3200" baseline="30000" dirty="0" err="1"/>
              <a:t>b</a:t>
            </a:r>
            <a:endParaRPr lang="en-US" sz="3200" baseline="300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4648200" y="1962150"/>
            <a:ext cx="2133600" cy="838200"/>
          </a:xfrm>
          <a:prstGeom prst="wedgeRoundRectCallout">
            <a:avLst>
              <a:gd name="adj1" fmla="val -118172"/>
              <a:gd name="adj2" fmla="val 66909"/>
              <a:gd name="adj3" fmla="val 16667"/>
            </a:avLst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90"/>
                </a:solidFill>
              </a:rPr>
              <a:t>Treat as a public key</a:t>
            </a:r>
            <a:endParaRPr lang="en-US" sz="2400" dirty="0">
              <a:solidFill>
                <a:srgbClr val="00009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124200" y="3200222"/>
            <a:ext cx="5944907" cy="1217848"/>
            <a:chOff x="3124200" y="3428822"/>
            <a:chExt cx="5944907" cy="1217848"/>
          </a:xfrm>
        </p:grpSpPr>
        <p:sp>
          <p:nvSpPr>
            <p:cNvPr id="17" name="TextBox 16"/>
            <p:cNvSpPr txBox="1"/>
            <p:nvPr/>
          </p:nvSpPr>
          <p:spPr>
            <a:xfrm>
              <a:off x="3124200" y="3815673"/>
              <a:ext cx="59449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c</a:t>
              </a:r>
              <a:r>
                <a:rPr lang="en-US" sz="2400" dirty="0" err="1" smtClean="0"/>
                <a:t>t</a:t>
              </a:r>
              <a:r>
                <a:rPr lang="en-US" sz="2400" dirty="0" smtClean="0"/>
                <a:t> =</a:t>
              </a:r>
              <a:r>
                <a:rPr lang="en-US" sz="3200" dirty="0" smtClean="0"/>
                <a:t> </a:t>
              </a:r>
              <a:r>
                <a:rPr lang="en-US" sz="4800" dirty="0" smtClean="0"/>
                <a:t>[</a:t>
              </a:r>
              <a:r>
                <a:rPr lang="en-US" sz="3200" dirty="0" smtClean="0"/>
                <a:t>            ,                                       </a:t>
              </a:r>
              <a:r>
                <a:rPr lang="en-US" sz="4800" dirty="0" smtClean="0"/>
                <a:t>]</a:t>
              </a:r>
              <a:endParaRPr lang="en-US" sz="4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57800" y="3428822"/>
              <a:ext cx="3445775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dirty="0" smtClean="0"/>
                <a:t>ompute  g</a:t>
              </a:r>
              <a:r>
                <a:rPr lang="en-US" sz="2800" baseline="30000" dirty="0" smtClean="0"/>
                <a:t>ab</a:t>
              </a:r>
              <a:r>
                <a:rPr lang="en-US" sz="2400" dirty="0" smtClean="0"/>
                <a:t> = </a:t>
              </a:r>
              <a:r>
                <a:rPr lang="en-US" sz="2400" dirty="0" err="1" smtClean="0"/>
                <a:t>A</a:t>
              </a:r>
              <a:r>
                <a:rPr lang="en-US" sz="2800" baseline="30000" dirty="0" err="1" smtClean="0"/>
                <a:t>b</a:t>
              </a:r>
              <a:r>
                <a:rPr lang="en-US" sz="2400" dirty="0" smtClean="0"/>
                <a:t> ,</a:t>
              </a:r>
              <a:endParaRPr lang="en-US" sz="2800" baseline="30000" dirty="0" smtClean="0"/>
            </a:p>
            <a:p>
              <a:r>
                <a:rPr lang="en-US" sz="2400" dirty="0"/>
                <a:t>d</a:t>
              </a:r>
              <a:r>
                <a:rPr lang="en-US" sz="2400" dirty="0" smtClean="0"/>
                <a:t>erive symmetric key k ,</a:t>
              </a:r>
            </a:p>
            <a:p>
              <a:r>
                <a:rPr lang="en-US" sz="2400" dirty="0"/>
                <a:t>e</a:t>
              </a:r>
              <a:r>
                <a:rPr lang="en-US" sz="2400" dirty="0" smtClean="0"/>
                <a:t>ncrypt message m with k</a:t>
              </a:r>
              <a:endParaRPr lang="en-US" sz="24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9771" y="3809822"/>
            <a:ext cx="2891837" cy="120032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decrypt:</a:t>
            </a:r>
          </a:p>
          <a:p>
            <a:r>
              <a:rPr lang="en-US" sz="2400" dirty="0" smtClean="0"/>
              <a:t>compute  g</a:t>
            </a:r>
            <a:r>
              <a:rPr lang="en-US" sz="2800" baseline="30000" dirty="0" smtClean="0"/>
              <a:t>ab</a:t>
            </a:r>
            <a:r>
              <a:rPr lang="en-US" sz="2400" dirty="0" smtClean="0"/>
              <a:t> = B</a:t>
            </a:r>
            <a:r>
              <a:rPr lang="en-US" sz="2800" baseline="30000" dirty="0"/>
              <a:t>a</a:t>
            </a:r>
            <a:r>
              <a:rPr lang="en-US" sz="2400" dirty="0" smtClean="0"/>
              <a:t> ,</a:t>
            </a:r>
            <a:endParaRPr lang="en-US" sz="2800" baseline="30000" dirty="0" smtClean="0"/>
          </a:p>
          <a:p>
            <a:r>
              <a:rPr lang="en-US" sz="2400" dirty="0" smtClean="0"/>
              <a:t>derive k,  and decrypt</a:t>
            </a:r>
          </a:p>
        </p:txBody>
      </p:sp>
    </p:spTree>
    <p:extLst>
      <p:ext uri="{BB962C8B-B14F-4D97-AF65-F5344CB8AC3E}">
        <p14:creationId xmlns:p14="http://schemas.microsoft.com/office/powerpoint/2010/main" val="350787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ElGamal</a:t>
            </a:r>
            <a:r>
              <a:rPr lang="en-US" dirty="0"/>
              <a:t> system  (a modern 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686800" cy="4095750"/>
          </a:xfrm>
        </p:spPr>
        <p:txBody>
          <a:bodyPr>
            <a:normAutofit/>
          </a:bodyPr>
          <a:lstStyle/>
          <a:p>
            <a:pPr>
              <a:spcBef>
                <a:spcPts val="1176"/>
              </a:spcBef>
            </a:pPr>
            <a:r>
              <a:rPr lang="en-US" dirty="0" smtClean="0"/>
              <a:t>G:   finite cyclic group of order n </a:t>
            </a:r>
          </a:p>
          <a:p>
            <a:pPr>
              <a:spcBef>
                <a:spcPts val="1176"/>
              </a:spcBef>
            </a:pPr>
            <a:r>
              <a:rPr lang="en-US" dirty="0" smtClean="0"/>
              <a:t>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s</a:t>
            </a:r>
            <a:r>
              <a:rPr lang="en-US" dirty="0" smtClean="0"/>
              <a:t>, D</a:t>
            </a:r>
            <a:r>
              <a:rPr lang="en-US" baseline="-25000" dirty="0" smtClean="0"/>
              <a:t>s</a:t>
            </a:r>
            <a:r>
              <a:rPr lang="en-US" dirty="0" smtClean="0"/>
              <a:t>) :   symmetric auth. encryption defined over (K,M,C)</a:t>
            </a:r>
          </a:p>
          <a:p>
            <a:pPr>
              <a:spcBef>
                <a:spcPts val="1176"/>
              </a:spcBef>
            </a:pPr>
            <a:r>
              <a:rPr lang="en-US" dirty="0" smtClean="0"/>
              <a:t>H: G</a:t>
            </a:r>
            <a:r>
              <a:rPr lang="en-US" baseline="30000" dirty="0" smtClean="0"/>
              <a:t>2</a:t>
            </a:r>
            <a:r>
              <a:rPr lang="en-US" dirty="0" smtClean="0"/>
              <a:t> ⟶ K  </a:t>
            </a:r>
            <a:r>
              <a:rPr lang="en-US" dirty="0"/>
              <a:t> </a:t>
            </a:r>
            <a:r>
              <a:rPr lang="en-US" dirty="0" smtClean="0"/>
              <a:t>a hash function</a:t>
            </a:r>
          </a:p>
          <a:p>
            <a:pPr marL="0" indent="0">
              <a:spcBef>
                <a:spcPts val="3576"/>
              </a:spcBef>
              <a:buNone/>
            </a:pPr>
            <a:r>
              <a:rPr lang="en-US" dirty="0" smtClean="0"/>
              <a:t>We construct a pub-key enc. </a:t>
            </a:r>
            <a:r>
              <a:rPr lang="en-US" dirty="0"/>
              <a:t>s</a:t>
            </a:r>
            <a:r>
              <a:rPr lang="en-US" dirty="0" smtClean="0"/>
              <a:t>ystem (Gen, E, D):</a:t>
            </a:r>
          </a:p>
          <a:p>
            <a:pPr>
              <a:spcBef>
                <a:spcPts val="1176"/>
              </a:spcBef>
            </a:pPr>
            <a:r>
              <a:rPr lang="en-US" dirty="0" smtClean="0"/>
              <a:t>Key generation Gen:    </a:t>
            </a:r>
          </a:p>
          <a:p>
            <a:pPr lvl="1">
              <a:spcBef>
                <a:spcPts val="1176"/>
              </a:spcBef>
            </a:pPr>
            <a:r>
              <a:rPr lang="en-US" dirty="0"/>
              <a:t>c</a:t>
            </a:r>
            <a:r>
              <a:rPr lang="en-US" dirty="0" smtClean="0"/>
              <a:t>hoose random generator  g in G     and    random   a in Z</a:t>
            </a:r>
            <a:r>
              <a:rPr lang="en-US" baseline="-25000" dirty="0" smtClean="0"/>
              <a:t>n</a:t>
            </a:r>
          </a:p>
          <a:p>
            <a:pPr lvl="1">
              <a:spcBef>
                <a:spcPts val="1176"/>
              </a:spcBef>
            </a:pPr>
            <a:r>
              <a:rPr lang="en-US" dirty="0" smtClean="0"/>
              <a:t>output    </a:t>
            </a:r>
            <a:r>
              <a:rPr lang="en-US" dirty="0" err="1" smtClean="0"/>
              <a:t>sk</a:t>
            </a:r>
            <a:r>
              <a:rPr lang="en-US" dirty="0" smtClean="0"/>
              <a:t> = a     ,     </a:t>
            </a:r>
            <a:r>
              <a:rPr lang="en-US" dirty="0" err="1" smtClean="0"/>
              <a:t>pk</a:t>
            </a:r>
            <a:r>
              <a:rPr lang="en-US" dirty="0" smtClean="0"/>
              <a:t> = (g, h=</a:t>
            </a:r>
            <a:r>
              <a:rPr lang="en-US" dirty="0" err="1" smtClean="0"/>
              <a:t>g</a:t>
            </a:r>
            <a:r>
              <a:rPr lang="en-US" sz="2600" baseline="30000" dirty="0" err="1" smtClean="0"/>
              <a:t>a</a:t>
            </a:r>
            <a:r>
              <a:rPr lang="en-US" baseline="30000" dirty="0" smtClean="0"/>
              <a:t> 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42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87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9997</TotalTime>
  <Words>931</Words>
  <Application>Microsoft Macintosh PowerPoint</Application>
  <PresentationFormat>On-screen Show (16:9)</PresentationFormat>
  <Paragraphs>144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1_Lecture</vt:lpstr>
      <vt:lpstr>2_Office Theme</vt:lpstr>
      <vt:lpstr>3_Office Theme</vt:lpstr>
      <vt:lpstr>The ElGamal  Public-key System</vt:lpstr>
      <vt:lpstr>Recap:  public key encryption:   (Gen, E, D)</vt:lpstr>
      <vt:lpstr>Recap:  public-key encryption applications</vt:lpstr>
      <vt:lpstr>Recap:  public-key encryption applications</vt:lpstr>
      <vt:lpstr>Constructions</vt:lpstr>
      <vt:lpstr>Review:  the Diffie-Hellman protocol   (1977)</vt:lpstr>
      <vt:lpstr>ElGamal:   converting to pub-key enc.  (1984)</vt:lpstr>
      <vt:lpstr>ElGamal:   converting to pub-key enc.  (1984)</vt:lpstr>
      <vt:lpstr>The ElGamal system  (a modern view)</vt:lpstr>
      <vt:lpstr>The ElGamal system  (a modern view)</vt:lpstr>
      <vt:lpstr>ElGamal performance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691</cp:revision>
  <cp:lastPrinted>2012-02-04T02:16:27Z</cp:lastPrinted>
  <dcterms:created xsi:type="dcterms:W3CDTF">2010-11-06T18:36:35Z</dcterms:created>
  <dcterms:modified xsi:type="dcterms:W3CDTF">2012-04-30T05:23:42Z</dcterms:modified>
</cp:coreProperties>
</file>