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3"/>
  </p:notesMasterIdLst>
  <p:handoutMasterIdLst>
    <p:handoutMasterId r:id="rId14"/>
  </p:handoutMasterIdLst>
  <p:sldIdLst>
    <p:sldId id="375" r:id="rId4"/>
    <p:sldId id="379" r:id="rId5"/>
    <p:sldId id="418" r:id="rId6"/>
    <p:sldId id="430" r:id="rId7"/>
    <p:sldId id="419" r:id="rId8"/>
    <p:sldId id="424" r:id="rId9"/>
    <p:sldId id="380" r:id="rId10"/>
    <p:sldId id="421" r:id="rId11"/>
    <p:sldId id="376" r:id="rId12"/>
  </p:sldIdLst>
  <p:sldSz cx="9144000" cy="5143500" type="screen16x9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FFFFCC"/>
    <a:srgbClr val="00CC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123" d="100"/>
          <a:sy n="123" d="100"/>
        </p:scale>
        <p:origin x="-712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4/29/12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4/29/12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Input to hash:     </a:t>
            </a:r>
            <a:r>
              <a:rPr lang="en-US" dirty="0" err="1" smtClean="0"/>
              <a:t>g^a</a:t>
            </a:r>
            <a:r>
              <a:rPr lang="en-US" dirty="0" smtClean="0"/>
              <a:t>,  </a:t>
            </a:r>
            <a:r>
              <a:rPr lang="en-US" dirty="0" err="1" smtClean="0"/>
              <a:t>g^ab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775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Public key encryption</a:t>
            </a:r>
            <a:b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Diffie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-Hellman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ElGamal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Security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93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066800" y="2571750"/>
            <a:ext cx="6477000" cy="21336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>
              <a:lnSpc>
                <a:spcPct val="110000"/>
              </a:lnSpc>
              <a:spcBef>
                <a:spcPct val="60000"/>
              </a:spcBef>
              <a:buClr>
                <a:schemeClr val="accent2"/>
              </a:buClr>
              <a:buSzPct val="70000"/>
            </a:pPr>
            <a:endParaRPr lang="en-US" sz="2400" dirty="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9050"/>
            <a:ext cx="8534400" cy="857250"/>
          </a:xfrm>
        </p:spPr>
        <p:txBody>
          <a:bodyPr>
            <a:noAutofit/>
          </a:bodyPr>
          <a:lstStyle/>
          <a:p>
            <a:r>
              <a:rPr lang="en-US" sz="3800" dirty="0" smtClean="0"/>
              <a:t>Computational </a:t>
            </a:r>
            <a:r>
              <a:rPr lang="en-US" sz="3800" dirty="0" err="1" smtClean="0"/>
              <a:t>Diffie</a:t>
            </a:r>
            <a:r>
              <a:rPr lang="en-US" sz="3800" dirty="0" smtClean="0"/>
              <a:t>-Hellman Assumption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47750"/>
            <a:ext cx="86106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G:   finite cyclic group of order n </a:t>
            </a:r>
          </a:p>
          <a:p>
            <a:pPr marL="0" indent="0">
              <a:buNone/>
            </a:pPr>
            <a:r>
              <a:rPr lang="en-US" dirty="0" smtClean="0"/>
              <a:t>Comp. DH  (CDH)  assumption holds in G if:     g,  </a:t>
            </a:r>
            <a:r>
              <a:rPr lang="en-US" dirty="0" err="1" smtClean="0"/>
              <a:t>g</a:t>
            </a:r>
            <a:r>
              <a:rPr lang="en-US" sz="2800" baseline="30000" dirty="0" err="1"/>
              <a:t>a</a:t>
            </a:r>
            <a:r>
              <a:rPr lang="en-US" dirty="0" smtClean="0"/>
              <a:t> ,  </a:t>
            </a:r>
            <a:r>
              <a:rPr lang="en-US" dirty="0" err="1" smtClean="0"/>
              <a:t>g</a:t>
            </a:r>
            <a:r>
              <a:rPr lang="en-US" sz="2800" baseline="30000" dirty="0" err="1"/>
              <a:t>b</a:t>
            </a:r>
            <a:r>
              <a:rPr lang="en-US" dirty="0" smtClean="0"/>
              <a:t>     </a:t>
            </a:r>
            <a:r>
              <a:rPr lang="en-US" sz="3600" dirty="0" smtClean="0"/>
              <a:t>⇏</a:t>
            </a:r>
            <a:r>
              <a:rPr lang="en-US" dirty="0" smtClean="0"/>
              <a:t>    g</a:t>
            </a:r>
            <a:r>
              <a:rPr lang="en-US" sz="2800" baseline="30000" dirty="0" smtClean="0"/>
              <a:t>ab</a:t>
            </a:r>
            <a:endParaRPr lang="en-US" dirty="0"/>
          </a:p>
          <a:p>
            <a:pPr marL="0" indent="0">
              <a:lnSpc>
                <a:spcPct val="110000"/>
              </a:lnSpc>
              <a:spcBef>
                <a:spcPts val="3672"/>
              </a:spcBef>
              <a:buClr>
                <a:schemeClr val="accent2"/>
              </a:buClr>
              <a:buSzPct val="70000"/>
              <a:buNone/>
            </a:pPr>
            <a:r>
              <a:rPr kumimoji="1" lang="en-US" dirty="0">
                <a:solidFill>
                  <a:srgbClr val="000000"/>
                </a:solidFill>
                <a:sym typeface="Symbol" pitchFamily="18" charset="2"/>
              </a:rPr>
              <a:t>	</a:t>
            </a:r>
            <a:r>
              <a:rPr kumimoji="1" lang="en-US" dirty="0" smtClean="0">
                <a:solidFill>
                  <a:srgbClr val="000000"/>
                </a:solidFill>
                <a:sym typeface="Symbol" pitchFamily="18" charset="2"/>
              </a:rPr>
              <a:t>for </a:t>
            </a:r>
            <a:r>
              <a:rPr kumimoji="1" lang="en-US" dirty="0">
                <a:solidFill>
                  <a:srgbClr val="000000"/>
                </a:solidFill>
                <a:sym typeface="Symbol" pitchFamily="18" charset="2"/>
              </a:rPr>
              <a:t>all efficient </a:t>
            </a:r>
            <a:r>
              <a:rPr kumimoji="1" lang="en-US" dirty="0" err="1">
                <a:solidFill>
                  <a:srgbClr val="000000"/>
                </a:solidFill>
                <a:sym typeface="Symbol" pitchFamily="18" charset="2"/>
              </a:rPr>
              <a:t>algs</a:t>
            </a:r>
            <a:r>
              <a:rPr kumimoji="1" lang="en-US" dirty="0">
                <a:solidFill>
                  <a:srgbClr val="000000"/>
                </a:solidFill>
                <a:sym typeface="Symbol" pitchFamily="18" charset="2"/>
              </a:rPr>
              <a:t>.  A: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buClr>
                <a:schemeClr val="accent2"/>
              </a:buClr>
              <a:buSzPct val="70000"/>
              <a:buNone/>
            </a:pPr>
            <a:r>
              <a:rPr lang="en-US" dirty="0">
                <a:solidFill>
                  <a:srgbClr val="000000"/>
                </a:solidFill>
              </a:rPr>
              <a:t>		</a:t>
            </a: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000000"/>
                </a:solidFill>
              </a:rPr>
              <a:t>Pr</a:t>
            </a:r>
            <a:r>
              <a:rPr lang="en-US" sz="4000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  A</a:t>
            </a:r>
            <a:r>
              <a:rPr lang="en-US" dirty="0" smtClean="0">
                <a:solidFill>
                  <a:srgbClr val="000000"/>
                </a:solidFill>
              </a:rPr>
              <a:t>(g, </a:t>
            </a:r>
            <a:r>
              <a:rPr lang="en-US" dirty="0" err="1" smtClean="0"/>
              <a:t>g</a:t>
            </a:r>
            <a:r>
              <a:rPr lang="en-US" sz="2800" baseline="30000" dirty="0" err="1"/>
              <a:t>a</a:t>
            </a:r>
            <a:r>
              <a:rPr lang="en-US" dirty="0" smtClean="0"/>
              <a:t>, </a:t>
            </a:r>
            <a:r>
              <a:rPr lang="en-US" dirty="0" err="1" smtClean="0"/>
              <a:t>g</a:t>
            </a:r>
            <a:r>
              <a:rPr lang="en-US" sz="2800" baseline="30000" dirty="0" err="1"/>
              <a:t>b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)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dirty="0" smtClean="0">
                <a:solidFill>
                  <a:srgbClr val="000000"/>
                </a:solidFill>
              </a:rPr>
              <a:t>g</a:t>
            </a:r>
            <a:r>
              <a:rPr lang="en-US" sz="2800" baseline="30000" dirty="0" smtClean="0">
                <a:solidFill>
                  <a:srgbClr val="000000"/>
                </a:solidFill>
              </a:rPr>
              <a:t>ab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4000" dirty="0">
                <a:solidFill>
                  <a:srgbClr val="000000"/>
                </a:solidFill>
                <a:sym typeface="Symbol" pitchFamily="18" charset="2"/>
              </a:rPr>
              <a:t>]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 &lt; negligible</a:t>
            </a:r>
          </a:p>
          <a:p>
            <a:pPr marL="0" indent="0">
              <a:lnSpc>
                <a:spcPct val="110000"/>
              </a:lnSpc>
              <a:spcBef>
                <a:spcPts val="2976"/>
              </a:spcBef>
              <a:buClr>
                <a:schemeClr val="accent2"/>
              </a:buClr>
              <a:buSzPct val="70000"/>
              <a:buNone/>
            </a:pP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	where    g ⟵ </a:t>
            </a:r>
            <a:r>
              <a:rPr lang="en-US" sz="2800" dirty="0" smtClean="0">
                <a:solidFill>
                  <a:srgbClr val="000000"/>
                </a:solidFill>
                <a:sym typeface="Symbol" pitchFamily="18" charset="2"/>
              </a:rPr>
              <a:t>{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generators of G</a:t>
            </a:r>
            <a:r>
              <a:rPr lang="en-US" sz="2800" dirty="0" smtClean="0">
                <a:solidFill>
                  <a:srgbClr val="000000"/>
                </a:solidFill>
                <a:sym typeface="Symbol" pitchFamily="18" charset="2"/>
              </a:rPr>
              <a:t>} 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,      a, 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b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⟵ 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Z</a:t>
            </a:r>
            <a:r>
              <a:rPr lang="en-US" sz="2800" baseline="-25000" dirty="0" smtClean="0">
                <a:solidFill>
                  <a:srgbClr val="000000"/>
                </a:solidFill>
                <a:sym typeface="Symbol" pitchFamily="18" charset="2"/>
              </a:rPr>
              <a:t>n</a:t>
            </a:r>
            <a:endParaRPr lang="en-US" sz="2800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890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914400" y="2419350"/>
            <a:ext cx="7543800" cy="17526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>
              <a:lnSpc>
                <a:spcPct val="110000"/>
              </a:lnSpc>
              <a:spcBef>
                <a:spcPct val="60000"/>
              </a:spcBef>
              <a:buClr>
                <a:schemeClr val="accent2"/>
              </a:buClr>
              <a:buSzPct val="70000"/>
            </a:pPr>
            <a:endParaRPr lang="en-US" sz="2400" dirty="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9050"/>
            <a:ext cx="8534400" cy="857250"/>
          </a:xfrm>
        </p:spPr>
        <p:txBody>
          <a:bodyPr>
            <a:noAutofit/>
          </a:bodyPr>
          <a:lstStyle/>
          <a:p>
            <a:r>
              <a:rPr lang="en-US" sz="3800" dirty="0" smtClean="0"/>
              <a:t>Hash </a:t>
            </a:r>
            <a:r>
              <a:rPr lang="en-US" sz="3800" dirty="0" err="1" smtClean="0"/>
              <a:t>Diffie</a:t>
            </a:r>
            <a:r>
              <a:rPr lang="en-US" sz="3800" dirty="0" smtClean="0"/>
              <a:t>-Hellman Assumption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95350"/>
            <a:ext cx="86106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G:   finite cyclic group of order n </a:t>
            </a:r>
            <a:r>
              <a:rPr lang="en-US" dirty="0" smtClean="0"/>
              <a:t> ,       H: </a:t>
            </a:r>
            <a:r>
              <a:rPr lang="en-US" dirty="0"/>
              <a:t>G</a:t>
            </a:r>
            <a:r>
              <a:rPr lang="en-US" baseline="30000" dirty="0"/>
              <a:t>2</a:t>
            </a:r>
            <a:r>
              <a:rPr lang="en-US" dirty="0"/>
              <a:t> ⟶ K   a hash function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b="1" u="sng" dirty="0" err="1" smtClean="0"/>
              <a:t>Def</a:t>
            </a:r>
            <a:r>
              <a:rPr lang="en-US" dirty="0" smtClean="0"/>
              <a:t>:  Hash-DH  (HDH)  assumption holds for  (G, H)  if:     </a:t>
            </a:r>
          </a:p>
          <a:p>
            <a:pPr marL="0" indent="0">
              <a:buNone/>
            </a:pPr>
            <a:endParaRPr kumimoji="1" lang="en-US" dirty="0">
              <a:solidFill>
                <a:srgbClr val="000000"/>
              </a:solidFill>
              <a:sym typeface="Symbol" pitchFamily="18" charset="2"/>
            </a:endParaRPr>
          </a:p>
          <a:p>
            <a:pPr marL="0" indent="0">
              <a:buNone/>
            </a:pPr>
            <a:r>
              <a:rPr kumimoji="1" lang="en-US" dirty="0">
                <a:solidFill>
                  <a:srgbClr val="000000"/>
                </a:solidFill>
                <a:sym typeface="Symbol" pitchFamily="18" charset="2"/>
              </a:rPr>
              <a:t>	</a:t>
            </a:r>
            <a:r>
              <a:rPr kumimoji="1" lang="en-US" dirty="0" smtClean="0">
                <a:solidFill>
                  <a:srgbClr val="000000"/>
                </a:solidFill>
                <a:sym typeface="Symbol" pitchFamily="18" charset="2"/>
              </a:rPr>
              <a:t>         </a:t>
            </a:r>
            <a:r>
              <a:rPr kumimoji="1" lang="en-US" sz="3200" dirty="0" smtClean="0">
                <a:solidFill>
                  <a:srgbClr val="000000"/>
                </a:solidFill>
                <a:sym typeface="Symbol" pitchFamily="18" charset="2"/>
              </a:rPr>
              <a:t>(</a:t>
            </a:r>
            <a:r>
              <a:rPr kumimoji="1" lang="en-US" dirty="0" smtClean="0">
                <a:solidFill>
                  <a:srgbClr val="000000"/>
                </a:solidFill>
                <a:sym typeface="Symbol" pitchFamily="18" charset="2"/>
              </a:rPr>
              <a:t>g,  </a:t>
            </a:r>
            <a:r>
              <a:rPr lang="en-US" dirty="0" err="1" smtClean="0"/>
              <a:t>g</a:t>
            </a:r>
            <a:r>
              <a:rPr lang="en-US" sz="2800" baseline="30000" dirty="0" err="1"/>
              <a:t>a</a:t>
            </a:r>
            <a:r>
              <a:rPr lang="en-US" dirty="0" smtClean="0"/>
              <a:t>,  </a:t>
            </a:r>
            <a:r>
              <a:rPr lang="en-US" dirty="0" err="1" smtClean="0"/>
              <a:t>g</a:t>
            </a:r>
            <a:r>
              <a:rPr lang="en-US" sz="2800" baseline="30000" dirty="0" err="1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,  H(</a:t>
            </a:r>
            <a:r>
              <a:rPr lang="en-US" dirty="0" err="1" smtClean="0"/>
              <a:t>g</a:t>
            </a:r>
            <a:r>
              <a:rPr lang="en-US" sz="2800" baseline="30000" dirty="0" err="1" smtClean="0"/>
              <a:t>b</a:t>
            </a:r>
            <a:r>
              <a:rPr lang="en-US" dirty="0" err="1" smtClean="0"/>
              <a:t>,</a:t>
            </a:r>
            <a:r>
              <a:rPr lang="en-US" dirty="0" err="1" smtClean="0">
                <a:solidFill>
                  <a:srgbClr val="000000"/>
                </a:solidFill>
              </a:rPr>
              <a:t>g</a:t>
            </a:r>
            <a:r>
              <a:rPr lang="en-US" sz="2800" baseline="30000" dirty="0" err="1" smtClean="0">
                <a:solidFill>
                  <a:srgbClr val="000000"/>
                </a:solidFill>
              </a:rPr>
              <a:t>ab</a:t>
            </a:r>
            <a:r>
              <a:rPr lang="en-US" dirty="0" smtClean="0">
                <a:solidFill>
                  <a:srgbClr val="000000"/>
                </a:solidFill>
              </a:rPr>
              <a:t>) </a:t>
            </a:r>
            <a:r>
              <a:rPr lang="en-US" sz="3200" dirty="0" smtClean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rgbClr val="000000"/>
                </a:solidFill>
              </a:rPr>
              <a:t>     ≈</a:t>
            </a:r>
            <a:r>
              <a:rPr lang="en-US" baseline="-25000" dirty="0" smtClean="0">
                <a:solidFill>
                  <a:srgbClr val="000000"/>
                </a:solidFill>
              </a:rPr>
              <a:t>p   </a:t>
            </a:r>
            <a:r>
              <a:rPr lang="en-US" dirty="0" smtClean="0">
                <a:solidFill>
                  <a:srgbClr val="000000"/>
                </a:solidFill>
              </a:rPr>
              <a:t>   </a:t>
            </a:r>
            <a:r>
              <a:rPr kumimoji="1" lang="en-US" sz="3200" dirty="0">
                <a:solidFill>
                  <a:srgbClr val="000000"/>
                </a:solidFill>
                <a:sym typeface="Symbol" pitchFamily="18" charset="2"/>
              </a:rPr>
              <a:t>(</a:t>
            </a:r>
            <a:r>
              <a:rPr kumimoji="1" lang="en-US" dirty="0">
                <a:solidFill>
                  <a:srgbClr val="000000"/>
                </a:solidFill>
                <a:sym typeface="Symbol" pitchFamily="18" charset="2"/>
              </a:rPr>
              <a:t>g,  </a:t>
            </a:r>
            <a:r>
              <a:rPr lang="en-US" dirty="0" err="1" smtClean="0"/>
              <a:t>g</a:t>
            </a:r>
            <a:r>
              <a:rPr lang="en-US" sz="2800" baseline="30000" dirty="0" err="1" smtClean="0"/>
              <a:t>a</a:t>
            </a:r>
            <a:r>
              <a:rPr lang="en-US" dirty="0" smtClean="0"/>
              <a:t>,  </a:t>
            </a:r>
            <a:r>
              <a:rPr lang="en-US" dirty="0" err="1" smtClean="0"/>
              <a:t>g</a:t>
            </a:r>
            <a:r>
              <a:rPr lang="en-US" sz="2800" baseline="30000" dirty="0" err="1" smtClean="0"/>
              <a:t>b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00000"/>
                </a:solidFill>
              </a:rPr>
              <a:t> R </a:t>
            </a:r>
            <a:r>
              <a:rPr lang="en-US" sz="3200" dirty="0">
                <a:solidFill>
                  <a:srgbClr val="000000"/>
                </a:solidFill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kumimoji="1" lang="en-US" baseline="-25000" dirty="0" smtClean="0">
              <a:solidFill>
                <a:srgbClr val="000000"/>
              </a:solidFill>
              <a:sym typeface="Symbol" pitchFamily="18" charset="2"/>
            </a:endParaRPr>
          </a:p>
          <a:p>
            <a:pPr marL="0" indent="0">
              <a:buNone/>
            </a:pPr>
            <a:endParaRPr kumimoji="1" lang="en-US" dirty="0">
              <a:solidFill>
                <a:srgbClr val="000000"/>
              </a:solidFill>
              <a:sym typeface="Symbol" pitchFamily="18" charset="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	where    g ⟵ </a:t>
            </a:r>
            <a:r>
              <a:rPr lang="en-US" sz="2800" dirty="0" smtClean="0">
                <a:solidFill>
                  <a:srgbClr val="000000"/>
                </a:solidFill>
                <a:sym typeface="Symbol" pitchFamily="18" charset="2"/>
              </a:rPr>
              <a:t>{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generators of G</a:t>
            </a:r>
            <a:r>
              <a:rPr lang="en-US" sz="2800" dirty="0" smtClean="0">
                <a:solidFill>
                  <a:srgbClr val="000000"/>
                </a:solidFill>
                <a:sym typeface="Symbol" pitchFamily="18" charset="2"/>
              </a:rPr>
              <a:t>} 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,      a, 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b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⟵ 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Z</a:t>
            </a:r>
            <a:r>
              <a:rPr lang="en-US" sz="2800" baseline="-25000" dirty="0" smtClean="0">
                <a:solidFill>
                  <a:srgbClr val="000000"/>
                </a:solidFill>
                <a:sym typeface="Symbol" pitchFamily="18" charset="2"/>
              </a:rPr>
              <a:t>n   </a:t>
            </a:r>
            <a:r>
              <a:rPr lang="en-US" sz="2800" dirty="0" smtClean="0">
                <a:solidFill>
                  <a:srgbClr val="000000"/>
                </a:solidFill>
                <a:sym typeface="Symbol" pitchFamily="18" charset="2"/>
              </a:rPr>
              <a:t>,  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R 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⟵ 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K</a:t>
            </a:r>
            <a:endParaRPr lang="en-US" baseline="-25000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 acts as an extractor:   strange distribution on G</a:t>
            </a:r>
            <a:r>
              <a:rPr lang="en-US" baseline="30000" dirty="0" smtClean="0"/>
              <a:t>2   </a:t>
            </a:r>
            <a:r>
              <a:rPr lang="en-US" dirty="0" smtClean="0"/>
              <a:t>⇒  uniform on K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4125182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85750"/>
            <a:ext cx="7894108" cy="2390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Suppose   K = {0,1}</a:t>
            </a:r>
            <a:r>
              <a:rPr lang="en-US" sz="2400" baseline="30000" dirty="0" smtClean="0"/>
              <a:t>128</a:t>
            </a:r>
            <a:r>
              <a:rPr lang="en-US" sz="2400" dirty="0" smtClean="0"/>
              <a:t>   </a:t>
            </a:r>
            <a:r>
              <a:rPr lang="en-US" sz="2400" dirty="0"/>
              <a:t>and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	  </a:t>
            </a:r>
            <a:r>
              <a:rPr lang="en-US" sz="2400" dirty="0"/>
              <a:t>H: G</a:t>
            </a:r>
            <a:r>
              <a:rPr lang="en-US" sz="2400" baseline="30000" dirty="0"/>
              <a:t>2</a:t>
            </a:r>
            <a:r>
              <a:rPr lang="en-US" sz="2400" dirty="0"/>
              <a:t> ⟶ K </a:t>
            </a:r>
            <a:r>
              <a:rPr lang="en-US" sz="2400" dirty="0" smtClean="0"/>
              <a:t> only outputs strings in K that begin with 0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</a:t>
            </a:r>
            <a:r>
              <a:rPr lang="en-US" sz="3200" dirty="0" smtClean="0"/>
              <a:t>(</a:t>
            </a:r>
            <a:r>
              <a:rPr lang="en-US" sz="2400" dirty="0" smtClean="0"/>
              <a:t> i.e. </a:t>
            </a:r>
            <a:r>
              <a:rPr lang="en-US" sz="2400" dirty="0"/>
              <a:t> f</a:t>
            </a:r>
            <a:r>
              <a:rPr lang="en-US" sz="2400" dirty="0" smtClean="0"/>
              <a:t>or all </a:t>
            </a:r>
            <a:r>
              <a:rPr lang="en-US" sz="2400" dirty="0" err="1" smtClean="0"/>
              <a:t>x,y</a:t>
            </a:r>
            <a:r>
              <a:rPr lang="en-US" sz="2400" dirty="0" smtClean="0"/>
              <a:t>:  </a:t>
            </a:r>
            <a:r>
              <a:rPr lang="en-US" sz="2400" dirty="0" err="1" smtClean="0"/>
              <a:t>msb</a:t>
            </a:r>
            <a:r>
              <a:rPr lang="en-US" sz="2400" dirty="0" smtClean="0"/>
              <a:t>(H(</a:t>
            </a:r>
            <a:r>
              <a:rPr lang="en-US" sz="2400" dirty="0" err="1" smtClean="0"/>
              <a:t>x,y</a:t>
            </a:r>
            <a:r>
              <a:rPr lang="en-US" sz="2400" dirty="0" smtClean="0"/>
              <a:t>))=0   </a:t>
            </a:r>
            <a:r>
              <a:rPr lang="en-US" sz="3200" dirty="0" smtClean="0"/>
              <a:t>)</a:t>
            </a:r>
          </a:p>
          <a:p>
            <a:endParaRPr lang="en-US" sz="3200" baseline="30000" dirty="0"/>
          </a:p>
          <a:p>
            <a:r>
              <a:rPr lang="en-US" sz="2400" dirty="0" smtClean="0"/>
              <a:t>Can Hash-DH hold for  (G, H) ? 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457200" y="280035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5441" y="3140600"/>
            <a:ext cx="3130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Yes, for some groups  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1166" y="3598635"/>
            <a:ext cx="524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No, Hash-DH is easy to break in this case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11905" y="4055000"/>
            <a:ext cx="4959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Yes, Hash-DH is always true for such H</a:t>
            </a:r>
          </a:p>
        </p:txBody>
      </p:sp>
    </p:spTree>
    <p:extLst>
      <p:ext uri="{BB962C8B-B14F-4D97-AF65-F5344CB8AC3E}">
        <p14:creationId xmlns:p14="http://schemas.microsoft.com/office/powerpoint/2010/main" val="1871965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71450"/>
            <a:ext cx="8534400" cy="85725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ElGamal</a:t>
            </a:r>
            <a:r>
              <a:rPr lang="en-US" dirty="0" smtClean="0"/>
              <a:t> is sem. secure under Hash-DH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1524000"/>
          </a:xfrm>
        </p:spPr>
        <p:txBody>
          <a:bodyPr/>
          <a:lstStyle/>
          <a:p>
            <a:pPr marL="0" indent="0">
              <a:buNone/>
              <a:tabLst>
                <a:tab pos="1374775" algn="l"/>
              </a:tabLst>
            </a:pPr>
            <a:r>
              <a:rPr lang="en-US" b="1" dirty="0" err="1" smtClean="0"/>
              <a:t>KeyGen</a:t>
            </a:r>
            <a:r>
              <a:rPr lang="en-US" dirty="0" smtClean="0"/>
              <a:t>:	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g 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⟵ {generators of G} 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  ,     </a:t>
            </a:r>
            <a:r>
              <a:rPr lang="en-US" dirty="0" smtClean="0"/>
              <a:t>a </a:t>
            </a:r>
            <a:r>
              <a:rPr lang="en-US" dirty="0"/>
              <a:t>⟵ </a:t>
            </a:r>
            <a:r>
              <a:rPr lang="en-US" dirty="0" smtClean="0"/>
              <a:t>Z</a:t>
            </a:r>
            <a:r>
              <a:rPr lang="en-US" baseline="-25000" dirty="0" smtClean="0"/>
              <a:t>n</a:t>
            </a:r>
          </a:p>
          <a:p>
            <a:pPr marL="0" indent="0">
              <a:spcBef>
                <a:spcPts val="2976"/>
              </a:spcBef>
              <a:buNone/>
              <a:tabLst>
                <a:tab pos="1374775" algn="l"/>
              </a:tabLst>
            </a:pPr>
            <a:r>
              <a:rPr lang="en-US" baseline="-25000" dirty="0"/>
              <a:t>	</a:t>
            </a:r>
            <a:r>
              <a:rPr lang="en-US" dirty="0" smtClean="0"/>
              <a:t>output     </a:t>
            </a:r>
            <a:r>
              <a:rPr lang="en-US" dirty="0" err="1" smtClean="0"/>
              <a:t>pk</a:t>
            </a:r>
            <a:r>
              <a:rPr lang="en-US" dirty="0" smtClean="0"/>
              <a:t> = (g, h=</a:t>
            </a:r>
            <a:r>
              <a:rPr lang="en-US" dirty="0" err="1" smtClean="0"/>
              <a:t>g</a:t>
            </a:r>
            <a:r>
              <a:rPr lang="en-US" sz="2800" baseline="30000" dirty="0" err="1" smtClean="0"/>
              <a:t>a</a:t>
            </a:r>
            <a:r>
              <a:rPr lang="en-US" dirty="0" smtClean="0"/>
              <a:t>)    ,     </a:t>
            </a:r>
            <a:r>
              <a:rPr lang="en-US" dirty="0" err="1" smtClean="0"/>
              <a:t>sk</a:t>
            </a:r>
            <a:r>
              <a:rPr lang="en-US" dirty="0" smtClean="0"/>
              <a:t> = a</a:t>
            </a:r>
            <a:endParaRPr lang="en-US" baseline="-25000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724400" y="2876551"/>
            <a:ext cx="4114800" cy="1904999"/>
          </a:xfrm>
          <a:prstGeom prst="rect">
            <a:avLst/>
          </a:prstGeom>
          <a:ln>
            <a:solidFill>
              <a:srgbClr val="008000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455613" algn="l"/>
              </a:tabLst>
            </a:pPr>
            <a:r>
              <a:rPr lang="en-US" b="1" u="sng" dirty="0" smtClean="0"/>
              <a:t>D( </a:t>
            </a:r>
            <a:r>
              <a:rPr lang="en-US" b="1" u="sng" dirty="0" err="1" smtClean="0"/>
              <a:t>sk</a:t>
            </a:r>
            <a:r>
              <a:rPr lang="en-US" b="1" u="sng" dirty="0" smtClean="0"/>
              <a:t>=a, (</a:t>
            </a:r>
            <a:r>
              <a:rPr lang="en-US" b="1" u="sng" dirty="0" err="1" smtClean="0"/>
              <a:t>u,c</a:t>
            </a:r>
            <a:r>
              <a:rPr lang="en-US" b="1" u="sng" dirty="0" smtClean="0"/>
              <a:t>) )</a:t>
            </a:r>
            <a:r>
              <a:rPr lang="en-US" b="1" dirty="0" smtClean="0"/>
              <a:t> :</a:t>
            </a:r>
          </a:p>
          <a:p>
            <a:pPr marL="0" indent="0">
              <a:spcBef>
                <a:spcPts val="1872"/>
              </a:spcBef>
              <a:buFont typeface="Arial" pitchFamily="34" charset="0"/>
              <a:buNone/>
              <a:tabLst>
                <a:tab pos="455613" algn="l"/>
                <a:tab pos="1947863" algn="l"/>
              </a:tabLst>
            </a:pPr>
            <a:r>
              <a:rPr lang="en-US" dirty="0" smtClean="0"/>
              <a:t>	k ⟵ H(</a:t>
            </a:r>
            <a:r>
              <a:rPr lang="en-US" dirty="0" err="1" smtClean="0"/>
              <a:t>u,</a:t>
            </a:r>
            <a:r>
              <a:rPr lang="en-US" dirty="0" err="1"/>
              <a:t>u</a:t>
            </a:r>
            <a:r>
              <a:rPr lang="en-US" sz="2800" baseline="30000" dirty="0" err="1" smtClean="0"/>
              <a:t>a</a:t>
            </a:r>
            <a:r>
              <a:rPr lang="en-US" dirty="0" smtClean="0"/>
              <a:t>) ,   m ⟵ D</a:t>
            </a:r>
            <a:r>
              <a:rPr lang="en-US" baseline="-25000" dirty="0" smtClean="0"/>
              <a:t>s</a:t>
            </a:r>
            <a:r>
              <a:rPr lang="en-US" dirty="0" smtClean="0"/>
              <a:t>(k, c)</a:t>
            </a:r>
          </a:p>
          <a:p>
            <a:pPr marL="0" indent="0">
              <a:spcBef>
                <a:spcPts val="1872"/>
              </a:spcBef>
              <a:buFont typeface="Arial" pitchFamily="34" charset="0"/>
              <a:buNone/>
              <a:tabLst>
                <a:tab pos="455613" algn="l"/>
              </a:tabLst>
            </a:pPr>
            <a:r>
              <a:rPr lang="en-US" dirty="0" smtClean="0"/>
              <a:t>	output   m</a:t>
            </a:r>
          </a:p>
          <a:p>
            <a:pPr marL="0" indent="0">
              <a:buFont typeface="Arial" pitchFamily="34" charset="0"/>
              <a:buNone/>
              <a:tabLst>
                <a:tab pos="455613" algn="l"/>
              </a:tabLst>
            </a:pP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304800" y="2876551"/>
            <a:ext cx="4191000" cy="1904999"/>
          </a:xfrm>
          <a:prstGeom prst="rect">
            <a:avLst/>
          </a:prstGeom>
          <a:ln>
            <a:solidFill>
              <a:srgbClr val="008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u="sng" dirty="0" smtClean="0"/>
              <a:t>E( </a:t>
            </a:r>
            <a:r>
              <a:rPr lang="en-US" b="1" u="sng" dirty="0" err="1" smtClean="0"/>
              <a:t>pk</a:t>
            </a:r>
            <a:r>
              <a:rPr lang="en-US" b="1" u="sng" dirty="0" smtClean="0"/>
              <a:t>=(</a:t>
            </a:r>
            <a:r>
              <a:rPr lang="en-US" b="1" u="sng" dirty="0" err="1" smtClean="0"/>
              <a:t>g,h</a:t>
            </a:r>
            <a:r>
              <a:rPr lang="en-US" b="1" u="sng" dirty="0" smtClean="0"/>
              <a:t>),  m)</a:t>
            </a:r>
            <a:r>
              <a:rPr lang="en-US" b="1" dirty="0" smtClean="0"/>
              <a:t> :        </a:t>
            </a:r>
            <a:r>
              <a:rPr lang="en-US" dirty="0" smtClean="0"/>
              <a:t>b ⟵ Z</a:t>
            </a:r>
            <a:r>
              <a:rPr lang="en-US" baseline="-25000" dirty="0" smtClean="0"/>
              <a:t>n </a:t>
            </a:r>
            <a:r>
              <a:rPr lang="en-US" dirty="0" smtClean="0"/>
              <a:t> </a:t>
            </a:r>
            <a:endParaRPr lang="en-US" baseline="30000" dirty="0" smtClean="0"/>
          </a:p>
          <a:p>
            <a:pPr marL="0" indent="0" defTabSz="1033463">
              <a:spcBef>
                <a:spcPts val="1872"/>
              </a:spcBef>
              <a:buFont typeface="Arial" pitchFamily="34" charset="0"/>
              <a:buNone/>
              <a:tabLst>
                <a:tab pos="455613" algn="l"/>
                <a:tab pos="1947863" algn="l"/>
              </a:tabLst>
            </a:pPr>
            <a:r>
              <a:rPr lang="en-US" dirty="0" smtClean="0"/>
              <a:t>	k ⟵ H(</a:t>
            </a:r>
            <a:r>
              <a:rPr lang="en-US" dirty="0" err="1" smtClean="0"/>
              <a:t>g</a:t>
            </a:r>
            <a:r>
              <a:rPr lang="en-US" sz="2800" baseline="30000" dirty="0" err="1" smtClean="0"/>
              <a:t>b</a:t>
            </a:r>
            <a:r>
              <a:rPr lang="en-US" dirty="0" err="1" smtClean="0"/>
              <a:t>,h</a:t>
            </a:r>
            <a:r>
              <a:rPr lang="en-US" sz="2800" baseline="30000" dirty="0" err="1" smtClean="0"/>
              <a:t>b</a:t>
            </a:r>
            <a:r>
              <a:rPr lang="en-US" dirty="0" smtClean="0"/>
              <a:t>) ,   c ⟵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s</a:t>
            </a:r>
            <a:r>
              <a:rPr lang="en-US" dirty="0" smtClean="0"/>
              <a:t>(k, m)</a:t>
            </a:r>
          </a:p>
          <a:p>
            <a:pPr marL="0" indent="0">
              <a:spcBef>
                <a:spcPts val="1872"/>
              </a:spcBef>
              <a:buFont typeface="Arial" pitchFamily="34" charset="0"/>
              <a:buNone/>
              <a:tabLst>
                <a:tab pos="455613" algn="l"/>
              </a:tabLst>
            </a:pPr>
            <a:r>
              <a:rPr lang="en-US" dirty="0" smtClean="0"/>
              <a:t>	output   (</a:t>
            </a:r>
            <a:r>
              <a:rPr lang="en-US" dirty="0" err="1" smtClean="0"/>
              <a:t>g</a:t>
            </a:r>
            <a:r>
              <a:rPr lang="en-US" sz="2800" baseline="30000" dirty="0" err="1" smtClean="0"/>
              <a:t>b</a:t>
            </a:r>
            <a:r>
              <a:rPr lang="en-US" dirty="0" smtClean="0"/>
              <a:t>, 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21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ElGamal</a:t>
            </a:r>
            <a:r>
              <a:rPr lang="en-US" dirty="0"/>
              <a:t> is sem. secure under </a:t>
            </a:r>
            <a:r>
              <a:rPr lang="en-US" dirty="0" smtClean="0"/>
              <a:t>Hash-DH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267200" y="1428750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sp>
        <p:nvSpPr>
          <p:cNvPr id="75" name="TextBox 74"/>
          <p:cNvSpPr txBox="1"/>
          <p:nvPr/>
        </p:nvSpPr>
        <p:spPr>
          <a:xfrm>
            <a:off x="4267200" y="3562350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sp>
        <p:nvSpPr>
          <p:cNvPr id="76" name="TextBox 75"/>
          <p:cNvSpPr txBox="1"/>
          <p:nvPr/>
        </p:nvSpPr>
        <p:spPr>
          <a:xfrm>
            <a:off x="6553200" y="2473464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grpSp>
        <p:nvGrpSpPr>
          <p:cNvPr id="5" name="Group 4"/>
          <p:cNvGrpSpPr/>
          <p:nvPr/>
        </p:nvGrpSpPr>
        <p:grpSpPr>
          <a:xfrm>
            <a:off x="152400" y="895350"/>
            <a:ext cx="4114800" cy="1828804"/>
            <a:chOff x="152400" y="895350"/>
            <a:chExt cx="4114800" cy="1828804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304800" y="1047750"/>
              <a:ext cx="838200" cy="12953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 err="1"/>
                <a:t>c</a:t>
              </a:r>
              <a:r>
                <a:rPr lang="en-US" dirty="0" err="1" smtClean="0"/>
                <a:t>hal</a:t>
              </a:r>
              <a:r>
                <a:rPr lang="en-US" dirty="0"/>
                <a:t>.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048000" y="1047750"/>
              <a:ext cx="914400" cy="12192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/>
                <a:t>a</a:t>
              </a:r>
              <a:r>
                <a:rPr lang="en-US" dirty="0" smtClean="0"/>
                <a:t>dv</a:t>
              </a:r>
              <a:r>
                <a:rPr lang="en-US" dirty="0"/>
                <a:t>. A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81000" y="1504950"/>
              <a:ext cx="663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p</a:t>
              </a:r>
              <a:r>
                <a:rPr lang="en-US" dirty="0" err="1" smtClean="0"/>
                <a:t>k,sk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600200" y="1257240"/>
              <a:ext cx="1143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m</a:t>
              </a:r>
              <a:r>
                <a:rPr lang="en-US" sz="2000" baseline="-25000" dirty="0"/>
                <a:t>0</a:t>
              </a:r>
              <a:r>
                <a:rPr lang="en-US" sz="2000" dirty="0"/>
                <a:t> , </a:t>
              </a:r>
              <a:r>
                <a:rPr lang="en-US" sz="2000" dirty="0" smtClean="0"/>
                <a:t>m</a:t>
              </a:r>
              <a:r>
                <a:rPr lang="en-US" sz="2000" baseline="-25000" dirty="0" smtClean="0"/>
                <a:t>1</a:t>
              </a:r>
              <a:endParaRPr lang="en-US" sz="2000" dirty="0">
                <a:sym typeface="Symbol" pitchFamily="18" charset="2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219201" y="2182414"/>
              <a:ext cx="1828802" cy="833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219201" y="1668064"/>
              <a:ext cx="1779589" cy="5226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err="1" smtClean="0">
                  <a:sym typeface="Symbol" pitchFamily="18" charset="2"/>
                </a:rPr>
                <a:t>g</a:t>
              </a:r>
              <a:r>
                <a:rPr lang="en-US" sz="2000" baseline="30000" dirty="0" err="1" smtClean="0">
                  <a:sym typeface="Symbol" pitchFamily="18" charset="2"/>
                </a:rPr>
                <a:t>b</a:t>
              </a:r>
              <a:r>
                <a:rPr lang="en-US" sz="2000" dirty="0" smtClean="0">
                  <a:sym typeface="Symbol" pitchFamily="18" charset="2"/>
                </a:rPr>
                <a:t>,  </a:t>
              </a:r>
              <a:r>
                <a:rPr lang="en-US" sz="2000" dirty="0" err="1" smtClean="0">
                  <a:sym typeface="Symbol" pitchFamily="18" charset="2"/>
                </a:rPr>
                <a:t>E</a:t>
              </a:r>
              <a:r>
                <a:rPr lang="en-US" sz="2000" baseline="-25000" dirty="0" err="1" smtClean="0">
                  <a:sym typeface="Symbol" pitchFamily="18" charset="2"/>
                </a:rPr>
                <a:t>s</a:t>
              </a:r>
              <a:r>
                <a:rPr lang="en-US" sz="2400" dirty="0" smtClean="0">
                  <a:sym typeface="Symbol" pitchFamily="18" charset="2"/>
                </a:rPr>
                <a:t>(</a:t>
              </a:r>
              <a:r>
                <a:rPr lang="en-US" sz="2000" dirty="0" smtClean="0">
                  <a:sym typeface="Symbol" pitchFamily="18" charset="2"/>
                </a:rPr>
                <a:t>H(), </a:t>
              </a:r>
              <a:r>
                <a:rPr lang="en-US" sz="2400" b="1" dirty="0" smtClean="0"/>
                <a:t>m</a:t>
              </a:r>
              <a:r>
                <a:rPr lang="en-US" sz="3200" b="1" baseline="-25000" dirty="0" smtClean="0">
                  <a:solidFill>
                    <a:srgbClr val="FF0000"/>
                  </a:solidFill>
                </a:rPr>
                <a:t>0</a:t>
              </a:r>
              <a:r>
                <a:rPr lang="en-US" sz="2400" dirty="0" smtClean="0"/>
                <a:t>)</a:t>
              </a:r>
              <a:r>
                <a:rPr lang="en-US" sz="2800" b="1" dirty="0" smtClean="0"/>
                <a:t> </a:t>
              </a:r>
              <a:endParaRPr lang="en-US" sz="2000" b="1" dirty="0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3429010" y="2209804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3432185" y="2201470"/>
              <a:ext cx="758826" cy="5226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b</a:t>
              </a:r>
              <a:r>
                <a:rPr lang="en-US" sz="2400" dirty="0" smtClean="0"/>
                <a:t>’</a:t>
              </a:r>
              <a:r>
                <a:rPr lang="en-US" sz="2800" dirty="0" smtClean="0"/>
                <a:t>≟</a:t>
              </a:r>
              <a:r>
                <a:rPr lang="en-US" sz="2400" dirty="0" smtClean="0"/>
                <a:t>1</a:t>
              </a:r>
              <a:endParaRPr lang="en-US" sz="24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1219200" y="1657350"/>
              <a:ext cx="175260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ounded Rectangle 76"/>
            <p:cNvSpPr/>
            <p:nvPr/>
          </p:nvSpPr>
          <p:spPr>
            <a:xfrm>
              <a:off x="152400" y="895350"/>
              <a:ext cx="4114800" cy="18288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1219200" y="1276350"/>
              <a:ext cx="175260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 Box 11"/>
            <p:cNvSpPr txBox="1">
              <a:spLocks noChangeArrowheads="1"/>
            </p:cNvSpPr>
            <p:nvPr/>
          </p:nvSpPr>
          <p:spPr bwMode="auto">
            <a:xfrm>
              <a:off x="1465740" y="895350"/>
              <a:ext cx="12954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err="1">
                  <a:sym typeface="Symbol" pitchFamily="18" charset="2"/>
                </a:rPr>
                <a:t>p</a:t>
              </a:r>
              <a:r>
                <a:rPr lang="en-US" sz="2000" dirty="0" err="1" smtClean="0">
                  <a:sym typeface="Symbol" pitchFamily="18" charset="2"/>
                </a:rPr>
                <a:t>k</a:t>
              </a:r>
              <a:r>
                <a:rPr lang="en-US" sz="2000" dirty="0" smtClean="0">
                  <a:sym typeface="Symbol" pitchFamily="18" charset="2"/>
                </a:rPr>
                <a:t> = (</a:t>
              </a:r>
              <a:r>
                <a:rPr lang="en-US" sz="2000" dirty="0" err="1" smtClean="0">
                  <a:sym typeface="Symbol" pitchFamily="18" charset="2"/>
                </a:rPr>
                <a:t>g,g</a:t>
              </a:r>
              <a:r>
                <a:rPr lang="en-US" sz="2400" baseline="30000" dirty="0" err="1" smtClean="0">
                  <a:sym typeface="Symbol" pitchFamily="18" charset="2"/>
                </a:rPr>
                <a:t>a</a:t>
              </a:r>
              <a:r>
                <a:rPr lang="en-US" sz="2000" dirty="0" smtClean="0">
                  <a:sym typeface="Symbol" pitchFamily="18" charset="2"/>
                </a:rPr>
                <a:t>)</a:t>
              </a:r>
              <a:endParaRPr lang="en-US" sz="2000" dirty="0">
                <a:sym typeface="Symbol" pitchFamily="18" charset="2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28600" y="3105150"/>
            <a:ext cx="4114800" cy="1828804"/>
            <a:chOff x="152400" y="895350"/>
            <a:chExt cx="4114800" cy="1828804"/>
          </a:xfrm>
        </p:grpSpPr>
        <p:sp>
          <p:nvSpPr>
            <p:cNvPr id="84" name="Rectangle 4"/>
            <p:cNvSpPr>
              <a:spLocks noChangeArrowheads="1"/>
            </p:cNvSpPr>
            <p:nvPr/>
          </p:nvSpPr>
          <p:spPr bwMode="auto">
            <a:xfrm>
              <a:off x="304800" y="1047750"/>
              <a:ext cx="838200" cy="12191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 err="1"/>
                <a:t>c</a:t>
              </a:r>
              <a:r>
                <a:rPr lang="en-US" dirty="0" err="1" smtClean="0"/>
                <a:t>hal</a:t>
              </a:r>
              <a:r>
                <a:rPr lang="en-US" dirty="0"/>
                <a:t>.</a:t>
              </a:r>
            </a:p>
          </p:txBody>
        </p:sp>
        <p:sp>
          <p:nvSpPr>
            <p:cNvPr id="85" name="Rectangle 7"/>
            <p:cNvSpPr>
              <a:spLocks noChangeArrowheads="1"/>
            </p:cNvSpPr>
            <p:nvPr/>
          </p:nvSpPr>
          <p:spPr bwMode="auto">
            <a:xfrm>
              <a:off x="3048000" y="1047750"/>
              <a:ext cx="914400" cy="12192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/>
                <a:t>a</a:t>
              </a:r>
              <a:r>
                <a:rPr lang="en-US" dirty="0" smtClean="0"/>
                <a:t>dv</a:t>
              </a:r>
              <a:r>
                <a:rPr lang="en-US" dirty="0"/>
                <a:t>. A</a:t>
              </a:r>
            </a:p>
          </p:txBody>
        </p:sp>
        <p:sp>
          <p:nvSpPr>
            <p:cNvPr id="86" name="Text Box 8"/>
            <p:cNvSpPr txBox="1">
              <a:spLocks noChangeArrowheads="1"/>
            </p:cNvSpPr>
            <p:nvPr/>
          </p:nvSpPr>
          <p:spPr bwMode="auto">
            <a:xfrm>
              <a:off x="381000" y="1516618"/>
              <a:ext cx="663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p</a:t>
              </a:r>
              <a:r>
                <a:rPr lang="en-US" dirty="0" err="1" smtClean="0"/>
                <a:t>k,sk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87" name="Text Box 11"/>
            <p:cNvSpPr txBox="1">
              <a:spLocks noChangeArrowheads="1"/>
            </p:cNvSpPr>
            <p:nvPr/>
          </p:nvSpPr>
          <p:spPr bwMode="auto">
            <a:xfrm>
              <a:off x="1600200" y="1257240"/>
              <a:ext cx="1143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m</a:t>
              </a:r>
              <a:r>
                <a:rPr lang="en-US" sz="2000" baseline="-25000" dirty="0"/>
                <a:t>0</a:t>
              </a:r>
              <a:r>
                <a:rPr lang="en-US" sz="2000" dirty="0"/>
                <a:t> , </a:t>
              </a:r>
              <a:r>
                <a:rPr lang="en-US" sz="2000" dirty="0" smtClean="0"/>
                <a:t>m</a:t>
              </a:r>
              <a:r>
                <a:rPr lang="en-US" sz="2000" baseline="-25000" dirty="0" smtClean="0"/>
                <a:t>1</a:t>
              </a:r>
              <a:endParaRPr lang="en-US" sz="2000" dirty="0">
                <a:sym typeface="Symbol" pitchFamily="18" charset="2"/>
              </a:endParaRPr>
            </a:p>
          </p:txBody>
        </p:sp>
        <p:sp>
          <p:nvSpPr>
            <p:cNvPr id="88" name="Line 13"/>
            <p:cNvSpPr>
              <a:spLocks noChangeShapeType="1"/>
            </p:cNvSpPr>
            <p:nvPr/>
          </p:nvSpPr>
          <p:spPr bwMode="auto">
            <a:xfrm>
              <a:off x="1219201" y="2182414"/>
              <a:ext cx="1828802" cy="833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Text Box 14"/>
            <p:cNvSpPr txBox="1">
              <a:spLocks noChangeArrowheads="1"/>
            </p:cNvSpPr>
            <p:nvPr/>
          </p:nvSpPr>
          <p:spPr bwMode="auto">
            <a:xfrm>
              <a:off x="1219201" y="1668064"/>
              <a:ext cx="178029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err="1" smtClean="0">
                  <a:sym typeface="Symbol" pitchFamily="18" charset="2"/>
                </a:rPr>
                <a:t>g</a:t>
              </a:r>
              <a:r>
                <a:rPr lang="en-US" sz="2000" baseline="30000" dirty="0" err="1" smtClean="0">
                  <a:sym typeface="Symbol" pitchFamily="18" charset="2"/>
                </a:rPr>
                <a:t>b</a:t>
              </a:r>
              <a:r>
                <a:rPr lang="en-US" sz="2000" dirty="0" smtClean="0">
                  <a:sym typeface="Symbol" pitchFamily="18" charset="2"/>
                </a:rPr>
                <a:t>,  </a:t>
              </a:r>
              <a:r>
                <a:rPr lang="en-US" sz="2000" dirty="0" err="1" smtClean="0">
                  <a:sym typeface="Symbol" pitchFamily="18" charset="2"/>
                </a:rPr>
                <a:t>E</a:t>
              </a:r>
              <a:r>
                <a:rPr lang="en-US" sz="2000" baseline="-25000" dirty="0" err="1" smtClean="0">
                  <a:sym typeface="Symbol" pitchFamily="18" charset="2"/>
                </a:rPr>
                <a:t>s</a:t>
              </a:r>
              <a:r>
                <a:rPr lang="en-US" sz="2400" dirty="0" smtClean="0">
                  <a:sym typeface="Symbol" pitchFamily="18" charset="2"/>
                </a:rPr>
                <a:t>(</a:t>
              </a:r>
              <a:r>
                <a:rPr lang="en-US" sz="2000" dirty="0" smtClean="0">
                  <a:sym typeface="Symbol" pitchFamily="18" charset="2"/>
                </a:rPr>
                <a:t>H(), </a:t>
              </a:r>
              <a:r>
                <a:rPr lang="en-US" sz="2400" b="1" dirty="0" smtClean="0"/>
                <a:t>m</a:t>
              </a:r>
              <a:r>
                <a:rPr lang="en-US" sz="3200" b="1" baseline="-25000" dirty="0">
                  <a:solidFill>
                    <a:srgbClr val="FF0000"/>
                  </a:solidFill>
                </a:rPr>
                <a:t>1</a:t>
              </a:r>
              <a:r>
                <a:rPr lang="en-US" sz="2400" dirty="0" smtClean="0"/>
                <a:t>)</a:t>
              </a:r>
              <a:r>
                <a:rPr lang="en-US" sz="2800" b="1" dirty="0" smtClean="0"/>
                <a:t> </a:t>
              </a:r>
              <a:endParaRPr lang="en-US" sz="2000" b="1" dirty="0"/>
            </a:p>
          </p:txBody>
        </p:sp>
        <p:sp>
          <p:nvSpPr>
            <p:cNvPr id="90" name="Line 16"/>
            <p:cNvSpPr>
              <a:spLocks noChangeShapeType="1"/>
            </p:cNvSpPr>
            <p:nvPr/>
          </p:nvSpPr>
          <p:spPr bwMode="auto">
            <a:xfrm>
              <a:off x="3429010" y="2209804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Text Box 17"/>
            <p:cNvSpPr txBox="1">
              <a:spLocks noChangeArrowheads="1"/>
            </p:cNvSpPr>
            <p:nvPr/>
          </p:nvSpPr>
          <p:spPr bwMode="auto">
            <a:xfrm>
              <a:off x="3432185" y="2201470"/>
              <a:ext cx="758826" cy="5226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b</a:t>
              </a:r>
              <a:r>
                <a:rPr lang="en-US" sz="2400" dirty="0" smtClean="0"/>
                <a:t>’</a:t>
              </a:r>
              <a:r>
                <a:rPr lang="en-US" sz="2800" dirty="0" smtClean="0"/>
                <a:t>≟</a:t>
              </a:r>
              <a:r>
                <a:rPr lang="en-US" sz="2400" dirty="0" smtClean="0"/>
                <a:t>1</a:t>
              </a:r>
              <a:endParaRPr lang="en-US" sz="2400" dirty="0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H="1">
              <a:off x="1219200" y="1657350"/>
              <a:ext cx="175260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ounded Rectangle 92"/>
            <p:cNvSpPr/>
            <p:nvPr/>
          </p:nvSpPr>
          <p:spPr>
            <a:xfrm>
              <a:off x="152400" y="895350"/>
              <a:ext cx="4114800" cy="18288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1219200" y="1276350"/>
              <a:ext cx="175260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11"/>
            <p:cNvSpPr txBox="1">
              <a:spLocks noChangeArrowheads="1"/>
            </p:cNvSpPr>
            <p:nvPr/>
          </p:nvSpPr>
          <p:spPr bwMode="auto">
            <a:xfrm>
              <a:off x="1447800" y="895350"/>
              <a:ext cx="12954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err="1">
                  <a:sym typeface="Symbol" pitchFamily="18" charset="2"/>
                </a:rPr>
                <a:t>p</a:t>
              </a:r>
              <a:r>
                <a:rPr lang="en-US" sz="2000" dirty="0" err="1" smtClean="0">
                  <a:sym typeface="Symbol" pitchFamily="18" charset="2"/>
                </a:rPr>
                <a:t>k</a:t>
              </a:r>
              <a:r>
                <a:rPr lang="en-US" sz="2000" dirty="0" smtClean="0">
                  <a:sym typeface="Symbol" pitchFamily="18" charset="2"/>
                </a:rPr>
                <a:t> = (</a:t>
              </a:r>
              <a:r>
                <a:rPr lang="en-US" sz="2000" dirty="0" err="1" smtClean="0">
                  <a:sym typeface="Symbol" pitchFamily="18" charset="2"/>
                </a:rPr>
                <a:t>g,g</a:t>
              </a:r>
              <a:r>
                <a:rPr lang="en-US" sz="2400" baseline="30000" dirty="0" err="1" smtClean="0">
                  <a:sym typeface="Symbol" pitchFamily="18" charset="2"/>
                </a:rPr>
                <a:t>a</a:t>
              </a:r>
              <a:r>
                <a:rPr lang="en-US" sz="2000" dirty="0" smtClean="0">
                  <a:sym typeface="Symbol" pitchFamily="18" charset="2"/>
                </a:rPr>
                <a:t>)</a:t>
              </a:r>
              <a:endParaRPr lang="en-US" sz="2000" dirty="0">
                <a:sym typeface="Symbol" pitchFamily="18" charset="2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76800" y="895350"/>
            <a:ext cx="4114800" cy="1828804"/>
            <a:chOff x="4876800" y="895350"/>
            <a:chExt cx="4114800" cy="1828804"/>
          </a:xfrm>
        </p:grpSpPr>
        <p:grpSp>
          <p:nvGrpSpPr>
            <p:cNvPr id="96" name="Group 95"/>
            <p:cNvGrpSpPr/>
            <p:nvPr/>
          </p:nvGrpSpPr>
          <p:grpSpPr>
            <a:xfrm>
              <a:off x="4876800" y="895350"/>
              <a:ext cx="4114800" cy="1828804"/>
              <a:chOff x="152400" y="895350"/>
              <a:chExt cx="4114800" cy="1828804"/>
            </a:xfrm>
          </p:grpSpPr>
          <p:sp>
            <p:nvSpPr>
              <p:cNvPr id="97" name="Rectangle 4"/>
              <p:cNvSpPr>
                <a:spLocks noChangeArrowheads="1"/>
              </p:cNvSpPr>
              <p:nvPr/>
            </p:nvSpPr>
            <p:spPr bwMode="auto">
              <a:xfrm>
                <a:off x="304800" y="1047750"/>
                <a:ext cx="838200" cy="12953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 err="1"/>
                  <a:t>c</a:t>
                </a:r>
                <a:r>
                  <a:rPr lang="en-US" dirty="0" err="1" smtClean="0"/>
                  <a:t>hal</a:t>
                </a:r>
                <a:r>
                  <a:rPr lang="en-US" dirty="0"/>
                  <a:t>.</a:t>
                </a:r>
              </a:p>
            </p:txBody>
          </p:sp>
          <p:sp>
            <p:nvSpPr>
              <p:cNvPr id="98" name="Rectangle 7"/>
              <p:cNvSpPr>
                <a:spLocks noChangeArrowheads="1"/>
              </p:cNvSpPr>
              <p:nvPr/>
            </p:nvSpPr>
            <p:spPr bwMode="auto">
              <a:xfrm>
                <a:off x="3048000" y="1047750"/>
                <a:ext cx="914400" cy="121920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</a:t>
                </a:r>
                <a:r>
                  <a:rPr lang="en-US" dirty="0" smtClean="0"/>
                  <a:t>dv</a:t>
                </a:r>
                <a:r>
                  <a:rPr lang="en-US" dirty="0"/>
                  <a:t>. A</a:t>
                </a:r>
              </a:p>
            </p:txBody>
          </p:sp>
          <p:sp>
            <p:nvSpPr>
              <p:cNvPr id="99" name="Text Box 8"/>
              <p:cNvSpPr txBox="1">
                <a:spLocks noChangeArrowheads="1"/>
              </p:cNvSpPr>
              <p:nvPr/>
            </p:nvSpPr>
            <p:spPr bwMode="auto">
              <a:xfrm>
                <a:off x="381000" y="1504950"/>
                <a:ext cx="66368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p</a:t>
                </a:r>
                <a:r>
                  <a:rPr lang="en-US" dirty="0" err="1" smtClean="0"/>
                  <a:t>k,sk</a:t>
                </a:r>
                <a:endParaRPr lang="en-US" b="1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100" name="Text Box 11"/>
              <p:cNvSpPr txBox="1">
                <a:spLocks noChangeArrowheads="1"/>
              </p:cNvSpPr>
              <p:nvPr/>
            </p:nvSpPr>
            <p:spPr bwMode="auto">
              <a:xfrm>
                <a:off x="1600200" y="1257240"/>
                <a:ext cx="11430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m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, </a:t>
                </a:r>
                <a:r>
                  <a:rPr lang="en-US" sz="2000" dirty="0" smtClean="0"/>
                  <a:t>m</a:t>
                </a:r>
                <a:r>
                  <a:rPr lang="en-US" sz="2000" baseline="-25000" dirty="0" smtClean="0"/>
                  <a:t>1</a:t>
                </a:r>
                <a:endParaRPr lang="en-US" sz="2000" dirty="0">
                  <a:sym typeface="Symbol" pitchFamily="18" charset="2"/>
                </a:endParaRPr>
              </a:p>
            </p:txBody>
          </p:sp>
          <p:sp>
            <p:nvSpPr>
              <p:cNvPr id="101" name="Line 13"/>
              <p:cNvSpPr>
                <a:spLocks noChangeShapeType="1"/>
              </p:cNvSpPr>
              <p:nvPr/>
            </p:nvSpPr>
            <p:spPr bwMode="auto">
              <a:xfrm>
                <a:off x="1219201" y="2182414"/>
                <a:ext cx="1828802" cy="8334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Text Box 14"/>
              <p:cNvSpPr txBox="1">
                <a:spLocks noChangeArrowheads="1"/>
              </p:cNvSpPr>
              <p:nvPr/>
            </p:nvSpPr>
            <p:spPr bwMode="auto">
              <a:xfrm>
                <a:off x="1219201" y="1668064"/>
                <a:ext cx="1581549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 err="1" smtClean="0">
                    <a:sym typeface="Symbol" pitchFamily="18" charset="2"/>
                  </a:rPr>
                  <a:t>g</a:t>
                </a:r>
                <a:r>
                  <a:rPr lang="en-US" sz="2000" baseline="30000" dirty="0" err="1" smtClean="0">
                    <a:sym typeface="Symbol" pitchFamily="18" charset="2"/>
                  </a:rPr>
                  <a:t>b</a:t>
                </a:r>
                <a:r>
                  <a:rPr lang="en-US" sz="2000" dirty="0" smtClean="0">
                    <a:sym typeface="Symbol" pitchFamily="18" charset="2"/>
                  </a:rPr>
                  <a:t>,  </a:t>
                </a:r>
                <a:r>
                  <a:rPr lang="en-US" sz="2000" dirty="0" err="1" smtClean="0">
                    <a:sym typeface="Symbol" pitchFamily="18" charset="2"/>
                  </a:rPr>
                  <a:t>E</a:t>
                </a:r>
                <a:r>
                  <a:rPr lang="en-US" sz="2000" baseline="-25000" dirty="0" err="1" smtClean="0">
                    <a:sym typeface="Symbol" pitchFamily="18" charset="2"/>
                  </a:rPr>
                  <a:t>s</a:t>
                </a:r>
                <a:r>
                  <a:rPr lang="en-US" sz="2400" dirty="0" smtClean="0">
                    <a:sym typeface="Symbol" pitchFamily="18" charset="2"/>
                  </a:rPr>
                  <a:t>(</a:t>
                </a:r>
                <a:r>
                  <a:rPr lang="en-US" sz="2000" dirty="0">
                    <a:sym typeface="Symbol" pitchFamily="18" charset="2"/>
                  </a:rPr>
                  <a:t>k</a:t>
                </a:r>
                <a:r>
                  <a:rPr lang="en-US" sz="2000" dirty="0" smtClean="0">
                    <a:sym typeface="Symbol" pitchFamily="18" charset="2"/>
                  </a:rPr>
                  <a:t>, </a:t>
                </a:r>
                <a:r>
                  <a:rPr lang="en-US" sz="2400" b="1" dirty="0" smtClean="0"/>
                  <a:t>m</a:t>
                </a:r>
                <a:r>
                  <a:rPr lang="en-US" sz="3200" b="1" baseline="-25000" dirty="0" smtClean="0">
                    <a:solidFill>
                      <a:srgbClr val="FF0000"/>
                    </a:solidFill>
                  </a:rPr>
                  <a:t>0</a:t>
                </a:r>
                <a:r>
                  <a:rPr lang="en-US" sz="2400" dirty="0" smtClean="0"/>
                  <a:t>)</a:t>
                </a:r>
                <a:r>
                  <a:rPr lang="en-US" sz="2800" b="1" dirty="0" smtClean="0"/>
                  <a:t> </a:t>
                </a:r>
                <a:endParaRPr lang="en-US" sz="2000" b="1" dirty="0"/>
              </a:p>
            </p:txBody>
          </p:sp>
          <p:sp>
            <p:nvSpPr>
              <p:cNvPr id="103" name="Line 16"/>
              <p:cNvSpPr>
                <a:spLocks noChangeShapeType="1"/>
              </p:cNvSpPr>
              <p:nvPr/>
            </p:nvSpPr>
            <p:spPr bwMode="auto">
              <a:xfrm>
                <a:off x="3429010" y="2209804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Text Box 17"/>
              <p:cNvSpPr txBox="1">
                <a:spLocks noChangeArrowheads="1"/>
              </p:cNvSpPr>
              <p:nvPr/>
            </p:nvSpPr>
            <p:spPr bwMode="auto">
              <a:xfrm>
                <a:off x="3432185" y="2201470"/>
                <a:ext cx="758826" cy="522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dirty="0" smtClean="0"/>
                  <a:t>’</a:t>
                </a:r>
                <a:r>
                  <a:rPr lang="en-US" sz="2800" dirty="0" smtClean="0"/>
                  <a:t>≟</a:t>
                </a:r>
                <a:r>
                  <a:rPr lang="en-US" sz="2400" dirty="0" smtClean="0"/>
                  <a:t>1</a:t>
                </a:r>
                <a:endParaRPr lang="en-US" sz="2400" dirty="0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 flipH="1">
                <a:off x="1219200" y="1657350"/>
                <a:ext cx="1752600" cy="0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Rounded Rectangle 105"/>
              <p:cNvSpPr/>
              <p:nvPr/>
            </p:nvSpPr>
            <p:spPr>
              <a:xfrm>
                <a:off x="152400" y="895350"/>
                <a:ext cx="4114800" cy="1828800"/>
              </a:xfrm>
              <a:prstGeom prst="round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>
                <a:off x="1219200" y="1276350"/>
                <a:ext cx="1752600" cy="0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 Box 11"/>
              <p:cNvSpPr txBox="1">
                <a:spLocks noChangeArrowheads="1"/>
              </p:cNvSpPr>
              <p:nvPr/>
            </p:nvSpPr>
            <p:spPr bwMode="auto">
              <a:xfrm>
                <a:off x="1465740" y="895350"/>
                <a:ext cx="12954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 err="1">
                    <a:sym typeface="Symbol" pitchFamily="18" charset="2"/>
                  </a:rPr>
                  <a:t>p</a:t>
                </a:r>
                <a:r>
                  <a:rPr lang="en-US" sz="2000" dirty="0" err="1" smtClean="0">
                    <a:sym typeface="Symbol" pitchFamily="18" charset="2"/>
                  </a:rPr>
                  <a:t>k</a:t>
                </a:r>
                <a:r>
                  <a:rPr lang="en-US" sz="2000" dirty="0" smtClean="0">
                    <a:sym typeface="Symbol" pitchFamily="18" charset="2"/>
                  </a:rPr>
                  <a:t> = (</a:t>
                </a:r>
                <a:r>
                  <a:rPr lang="en-US" sz="2000" dirty="0" err="1" smtClean="0">
                    <a:sym typeface="Symbol" pitchFamily="18" charset="2"/>
                  </a:rPr>
                  <a:t>g,g</a:t>
                </a:r>
                <a:r>
                  <a:rPr lang="en-US" sz="2400" baseline="30000" dirty="0" err="1" smtClean="0">
                    <a:sym typeface="Symbol" pitchFamily="18" charset="2"/>
                  </a:rPr>
                  <a:t>a</a:t>
                </a:r>
                <a:r>
                  <a:rPr lang="en-US" sz="2000" dirty="0" smtClean="0">
                    <a:sym typeface="Symbol" pitchFamily="18" charset="2"/>
                  </a:rPr>
                  <a:t>)</a:t>
                </a:r>
                <a:endParaRPr lang="en-US" sz="2000" dirty="0">
                  <a:sym typeface="Symbol" pitchFamily="18" charset="2"/>
                </a:endParaRPr>
              </a:p>
            </p:txBody>
          </p:sp>
        </p:grpSp>
        <p:sp>
          <p:nvSpPr>
            <p:cNvPr id="109" name="Text Box 8"/>
            <p:cNvSpPr txBox="1">
              <a:spLocks noChangeArrowheads="1"/>
            </p:cNvSpPr>
            <p:nvPr/>
          </p:nvSpPr>
          <p:spPr bwMode="auto">
            <a:xfrm>
              <a:off x="5130582" y="1962150"/>
              <a:ext cx="637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k</a:t>
              </a:r>
              <a:r>
                <a:rPr lang="en-US" dirty="0" err="1">
                  <a:sym typeface="Symbol" pitchFamily="18" charset="2"/>
                </a:rPr>
                <a:t>K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876800" y="3181346"/>
            <a:ext cx="4114800" cy="1828804"/>
            <a:chOff x="4876800" y="895350"/>
            <a:chExt cx="4114800" cy="1828804"/>
          </a:xfrm>
        </p:grpSpPr>
        <p:grpSp>
          <p:nvGrpSpPr>
            <p:cNvPr id="111" name="Group 110"/>
            <p:cNvGrpSpPr/>
            <p:nvPr/>
          </p:nvGrpSpPr>
          <p:grpSpPr>
            <a:xfrm>
              <a:off x="4876800" y="895350"/>
              <a:ext cx="4114800" cy="1828804"/>
              <a:chOff x="152400" y="895350"/>
              <a:chExt cx="4114800" cy="1828804"/>
            </a:xfrm>
          </p:grpSpPr>
          <p:sp>
            <p:nvSpPr>
              <p:cNvPr id="113" name="Rectangle 4"/>
              <p:cNvSpPr>
                <a:spLocks noChangeArrowheads="1"/>
              </p:cNvSpPr>
              <p:nvPr/>
            </p:nvSpPr>
            <p:spPr bwMode="auto">
              <a:xfrm>
                <a:off x="304800" y="1047750"/>
                <a:ext cx="838200" cy="12953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 err="1"/>
                  <a:t>c</a:t>
                </a:r>
                <a:r>
                  <a:rPr lang="en-US" dirty="0" err="1" smtClean="0"/>
                  <a:t>hal</a:t>
                </a:r>
                <a:r>
                  <a:rPr lang="en-US" dirty="0"/>
                  <a:t>.</a:t>
                </a:r>
              </a:p>
            </p:txBody>
          </p:sp>
          <p:sp>
            <p:nvSpPr>
              <p:cNvPr id="114" name="Rectangle 7"/>
              <p:cNvSpPr>
                <a:spLocks noChangeArrowheads="1"/>
              </p:cNvSpPr>
              <p:nvPr/>
            </p:nvSpPr>
            <p:spPr bwMode="auto">
              <a:xfrm>
                <a:off x="3048000" y="1047750"/>
                <a:ext cx="914400" cy="121920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</a:t>
                </a:r>
                <a:r>
                  <a:rPr lang="en-US" dirty="0" smtClean="0"/>
                  <a:t>dv</a:t>
                </a:r>
                <a:r>
                  <a:rPr lang="en-US" dirty="0"/>
                  <a:t>. A</a:t>
                </a:r>
              </a:p>
            </p:txBody>
          </p:sp>
          <p:sp>
            <p:nvSpPr>
              <p:cNvPr id="115" name="Text Box 8"/>
              <p:cNvSpPr txBox="1">
                <a:spLocks noChangeArrowheads="1"/>
              </p:cNvSpPr>
              <p:nvPr/>
            </p:nvSpPr>
            <p:spPr bwMode="auto">
              <a:xfrm>
                <a:off x="381000" y="1504950"/>
                <a:ext cx="66368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p</a:t>
                </a:r>
                <a:r>
                  <a:rPr lang="en-US" dirty="0" err="1" smtClean="0"/>
                  <a:t>k,sk</a:t>
                </a:r>
                <a:endParaRPr lang="en-US" b="1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116" name="Text Box 11"/>
              <p:cNvSpPr txBox="1">
                <a:spLocks noChangeArrowheads="1"/>
              </p:cNvSpPr>
              <p:nvPr/>
            </p:nvSpPr>
            <p:spPr bwMode="auto">
              <a:xfrm>
                <a:off x="1600200" y="1257240"/>
                <a:ext cx="11430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m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, </a:t>
                </a:r>
                <a:r>
                  <a:rPr lang="en-US" sz="2000" dirty="0" smtClean="0"/>
                  <a:t>m</a:t>
                </a:r>
                <a:r>
                  <a:rPr lang="en-US" sz="2000" baseline="-25000" dirty="0" smtClean="0"/>
                  <a:t>1</a:t>
                </a:r>
                <a:endParaRPr lang="en-US" sz="2000" dirty="0">
                  <a:sym typeface="Symbol" pitchFamily="18" charset="2"/>
                </a:endParaRPr>
              </a:p>
            </p:txBody>
          </p:sp>
          <p:sp>
            <p:nvSpPr>
              <p:cNvPr id="117" name="Line 13"/>
              <p:cNvSpPr>
                <a:spLocks noChangeShapeType="1"/>
              </p:cNvSpPr>
              <p:nvPr/>
            </p:nvSpPr>
            <p:spPr bwMode="auto">
              <a:xfrm>
                <a:off x="1219201" y="2182414"/>
                <a:ext cx="1828802" cy="8334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Text Box 14"/>
              <p:cNvSpPr txBox="1">
                <a:spLocks noChangeArrowheads="1"/>
              </p:cNvSpPr>
              <p:nvPr/>
            </p:nvSpPr>
            <p:spPr bwMode="auto">
              <a:xfrm>
                <a:off x="1219201" y="1668064"/>
                <a:ext cx="1581549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 err="1" smtClean="0">
                    <a:sym typeface="Symbol" pitchFamily="18" charset="2"/>
                  </a:rPr>
                  <a:t>g</a:t>
                </a:r>
                <a:r>
                  <a:rPr lang="en-US" sz="2000" baseline="30000" dirty="0" err="1" smtClean="0">
                    <a:sym typeface="Symbol" pitchFamily="18" charset="2"/>
                  </a:rPr>
                  <a:t>b</a:t>
                </a:r>
                <a:r>
                  <a:rPr lang="en-US" sz="2000" dirty="0" smtClean="0">
                    <a:sym typeface="Symbol" pitchFamily="18" charset="2"/>
                  </a:rPr>
                  <a:t>,  </a:t>
                </a:r>
                <a:r>
                  <a:rPr lang="en-US" sz="2000" dirty="0" err="1" smtClean="0">
                    <a:sym typeface="Symbol" pitchFamily="18" charset="2"/>
                  </a:rPr>
                  <a:t>E</a:t>
                </a:r>
                <a:r>
                  <a:rPr lang="en-US" sz="2000" baseline="-25000" dirty="0" err="1" smtClean="0">
                    <a:sym typeface="Symbol" pitchFamily="18" charset="2"/>
                  </a:rPr>
                  <a:t>s</a:t>
                </a:r>
                <a:r>
                  <a:rPr lang="en-US" sz="2400" dirty="0" smtClean="0">
                    <a:sym typeface="Symbol" pitchFamily="18" charset="2"/>
                  </a:rPr>
                  <a:t>(</a:t>
                </a:r>
                <a:r>
                  <a:rPr lang="en-US" sz="2000" dirty="0">
                    <a:sym typeface="Symbol" pitchFamily="18" charset="2"/>
                  </a:rPr>
                  <a:t>k</a:t>
                </a:r>
                <a:r>
                  <a:rPr lang="en-US" sz="2000" dirty="0" smtClean="0">
                    <a:sym typeface="Symbol" pitchFamily="18" charset="2"/>
                  </a:rPr>
                  <a:t>, </a:t>
                </a:r>
                <a:r>
                  <a:rPr lang="en-US" sz="2400" b="1" dirty="0" smtClean="0"/>
                  <a:t>m</a:t>
                </a:r>
                <a:r>
                  <a:rPr lang="en-US" sz="32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sz="2400" dirty="0" smtClean="0"/>
                  <a:t>)</a:t>
                </a:r>
                <a:r>
                  <a:rPr lang="en-US" sz="2800" b="1" dirty="0" smtClean="0"/>
                  <a:t> </a:t>
                </a:r>
                <a:endParaRPr lang="en-US" sz="2000" b="1" dirty="0"/>
              </a:p>
            </p:txBody>
          </p:sp>
          <p:sp>
            <p:nvSpPr>
              <p:cNvPr id="119" name="Line 16"/>
              <p:cNvSpPr>
                <a:spLocks noChangeShapeType="1"/>
              </p:cNvSpPr>
              <p:nvPr/>
            </p:nvSpPr>
            <p:spPr bwMode="auto">
              <a:xfrm>
                <a:off x="3429010" y="2209804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Text Box 17"/>
              <p:cNvSpPr txBox="1">
                <a:spLocks noChangeArrowheads="1"/>
              </p:cNvSpPr>
              <p:nvPr/>
            </p:nvSpPr>
            <p:spPr bwMode="auto">
              <a:xfrm>
                <a:off x="3432185" y="2201470"/>
                <a:ext cx="758826" cy="522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dirty="0" smtClean="0"/>
                  <a:t>’</a:t>
                </a:r>
                <a:r>
                  <a:rPr lang="en-US" sz="2800" dirty="0" smtClean="0"/>
                  <a:t>≟</a:t>
                </a:r>
                <a:r>
                  <a:rPr lang="en-US" sz="2400" dirty="0" smtClean="0"/>
                  <a:t>1</a:t>
                </a:r>
                <a:endParaRPr lang="en-US" sz="2400" dirty="0"/>
              </a:p>
            </p:txBody>
          </p:sp>
          <p:cxnSp>
            <p:nvCxnSpPr>
              <p:cNvPr id="121" name="Straight Arrow Connector 120"/>
              <p:cNvCxnSpPr/>
              <p:nvPr/>
            </p:nvCxnSpPr>
            <p:spPr>
              <a:xfrm flipH="1">
                <a:off x="1219200" y="1657350"/>
                <a:ext cx="1752600" cy="0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Rounded Rectangle 121"/>
              <p:cNvSpPr/>
              <p:nvPr/>
            </p:nvSpPr>
            <p:spPr>
              <a:xfrm>
                <a:off x="152400" y="895350"/>
                <a:ext cx="4114800" cy="1828800"/>
              </a:xfrm>
              <a:prstGeom prst="round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3" name="Straight Arrow Connector 122"/>
              <p:cNvCxnSpPr/>
              <p:nvPr/>
            </p:nvCxnSpPr>
            <p:spPr>
              <a:xfrm>
                <a:off x="1219200" y="1276350"/>
                <a:ext cx="1752600" cy="0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 Box 11"/>
              <p:cNvSpPr txBox="1">
                <a:spLocks noChangeArrowheads="1"/>
              </p:cNvSpPr>
              <p:nvPr/>
            </p:nvSpPr>
            <p:spPr bwMode="auto">
              <a:xfrm>
                <a:off x="1465740" y="895350"/>
                <a:ext cx="12954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 err="1">
                    <a:sym typeface="Symbol" pitchFamily="18" charset="2"/>
                  </a:rPr>
                  <a:t>p</a:t>
                </a:r>
                <a:r>
                  <a:rPr lang="en-US" sz="2000" dirty="0" err="1" smtClean="0">
                    <a:sym typeface="Symbol" pitchFamily="18" charset="2"/>
                  </a:rPr>
                  <a:t>k</a:t>
                </a:r>
                <a:r>
                  <a:rPr lang="en-US" sz="2000" dirty="0" smtClean="0">
                    <a:sym typeface="Symbol" pitchFamily="18" charset="2"/>
                  </a:rPr>
                  <a:t> = (</a:t>
                </a:r>
                <a:r>
                  <a:rPr lang="en-US" sz="2000" dirty="0" err="1" smtClean="0">
                    <a:sym typeface="Symbol" pitchFamily="18" charset="2"/>
                  </a:rPr>
                  <a:t>g,g</a:t>
                </a:r>
                <a:r>
                  <a:rPr lang="en-US" sz="2400" baseline="30000" dirty="0" err="1" smtClean="0">
                    <a:sym typeface="Symbol" pitchFamily="18" charset="2"/>
                  </a:rPr>
                  <a:t>a</a:t>
                </a:r>
                <a:r>
                  <a:rPr lang="en-US" sz="2000" dirty="0" smtClean="0">
                    <a:sym typeface="Symbol" pitchFamily="18" charset="2"/>
                  </a:rPr>
                  <a:t>)</a:t>
                </a:r>
                <a:endParaRPr lang="en-US" sz="2000" dirty="0">
                  <a:sym typeface="Symbol" pitchFamily="18" charset="2"/>
                </a:endParaRPr>
              </a:p>
            </p:txBody>
          </p:sp>
        </p:grpSp>
        <p:sp>
          <p:nvSpPr>
            <p:cNvPr id="112" name="Text Box 8"/>
            <p:cNvSpPr txBox="1">
              <a:spLocks noChangeArrowheads="1"/>
            </p:cNvSpPr>
            <p:nvPr/>
          </p:nvSpPr>
          <p:spPr bwMode="auto">
            <a:xfrm>
              <a:off x="5130582" y="1962150"/>
              <a:ext cx="637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k</a:t>
              </a:r>
              <a:r>
                <a:rPr lang="en-US" dirty="0" err="1">
                  <a:sym typeface="Symbol" pitchFamily="18" charset="2"/>
                </a:rPr>
                <a:t>K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</p:grpSp>
      <p:sp>
        <p:nvSpPr>
          <p:cNvPr id="9" name="Rectangular Callout 8"/>
          <p:cNvSpPr/>
          <p:nvPr/>
        </p:nvSpPr>
        <p:spPr>
          <a:xfrm>
            <a:off x="1371600" y="2419350"/>
            <a:ext cx="1295400" cy="228600"/>
          </a:xfrm>
          <a:prstGeom prst="wedgeRectCallout">
            <a:avLst>
              <a:gd name="adj1" fmla="val 13963"/>
              <a:gd name="adj2" fmla="val -14561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</a:rPr>
              <a:t>g</a:t>
            </a:r>
            <a:r>
              <a:rPr lang="en-US" sz="2000" baseline="30000" dirty="0" err="1" smtClean="0">
                <a:solidFill>
                  <a:srgbClr val="000000"/>
                </a:solidFill>
              </a:rPr>
              <a:t>b</a:t>
            </a:r>
            <a:r>
              <a:rPr lang="en-US" sz="2000" dirty="0" smtClean="0">
                <a:solidFill>
                  <a:srgbClr val="000000"/>
                </a:solidFill>
              </a:rPr>
              <a:t> , g</a:t>
            </a:r>
            <a:r>
              <a:rPr lang="en-US" sz="2000" baseline="30000" dirty="0" smtClean="0">
                <a:solidFill>
                  <a:srgbClr val="000000"/>
                </a:solidFill>
              </a:rPr>
              <a:t>ab</a:t>
            </a:r>
            <a:r>
              <a:rPr lang="en-US" sz="2000" dirty="0" smtClean="0">
                <a:solidFill>
                  <a:srgbClr val="000000"/>
                </a:solidFill>
              </a:rPr>
              <a:t>)</a:t>
            </a:r>
            <a:endParaRPr 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125" name="Rectangular Callout 124"/>
          <p:cNvSpPr/>
          <p:nvPr/>
        </p:nvSpPr>
        <p:spPr>
          <a:xfrm>
            <a:off x="1447800" y="4629150"/>
            <a:ext cx="1295400" cy="228600"/>
          </a:xfrm>
          <a:prstGeom prst="wedgeRectCallout">
            <a:avLst>
              <a:gd name="adj1" fmla="val 12164"/>
              <a:gd name="adj2" fmla="val -165995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</a:rPr>
              <a:t>g</a:t>
            </a:r>
            <a:r>
              <a:rPr lang="en-US" sz="2000" baseline="30000" dirty="0" err="1" smtClean="0">
                <a:solidFill>
                  <a:srgbClr val="000000"/>
                </a:solidFill>
              </a:rPr>
              <a:t>b</a:t>
            </a:r>
            <a:r>
              <a:rPr lang="en-US" sz="2000" dirty="0" smtClean="0">
                <a:solidFill>
                  <a:srgbClr val="000000"/>
                </a:solidFill>
              </a:rPr>
              <a:t> , g</a:t>
            </a:r>
            <a:r>
              <a:rPr lang="en-US" sz="2000" baseline="30000" dirty="0" smtClean="0">
                <a:solidFill>
                  <a:srgbClr val="000000"/>
                </a:solidFill>
              </a:rPr>
              <a:t>ab</a:t>
            </a:r>
            <a:r>
              <a:rPr lang="en-US" sz="2000" dirty="0" smtClean="0">
                <a:solidFill>
                  <a:srgbClr val="000000"/>
                </a:solidFill>
              </a:rPr>
              <a:t>)</a:t>
            </a:r>
            <a:endParaRPr 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667000" y="2473464"/>
            <a:ext cx="5838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2800" baseline="-25000" dirty="0" smtClean="0"/>
              <a:t>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1792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1"/>
      <p:bldP spid="75" grpId="1"/>
      <p:bldP spid="76" grpId="1"/>
      <p:bldP spid="127" grpId="0"/>
      <p:bldP spid="12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ElGamal</a:t>
            </a:r>
            <a:r>
              <a:rPr lang="en-US" dirty="0" smtClean="0"/>
              <a:t> chosen </a:t>
            </a:r>
            <a:r>
              <a:rPr lang="en-US" dirty="0" err="1" smtClean="0"/>
              <a:t>ciphertext</a:t>
            </a:r>
            <a:r>
              <a:rPr lang="en-US" dirty="0" smtClean="0"/>
              <a:t> security?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19150"/>
            <a:ext cx="82296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prove chosen </a:t>
            </a:r>
            <a:r>
              <a:rPr lang="en-US" dirty="0" err="1" smtClean="0"/>
              <a:t>ciphertext</a:t>
            </a:r>
            <a:r>
              <a:rPr lang="en-US" dirty="0" smtClean="0"/>
              <a:t> security need stronger assumption</a:t>
            </a:r>
            <a:endParaRPr lang="en-US" dirty="0"/>
          </a:p>
          <a:p>
            <a:pPr marL="0" indent="0">
              <a:spcBef>
                <a:spcPts val="1776"/>
              </a:spcBef>
              <a:buNone/>
            </a:pPr>
            <a:r>
              <a:rPr lang="en-US" b="1" dirty="0" smtClean="0"/>
              <a:t>Interactive </a:t>
            </a:r>
            <a:r>
              <a:rPr lang="en-US" b="1" dirty="0" err="1" smtClean="0"/>
              <a:t>Diffie</a:t>
            </a:r>
            <a:r>
              <a:rPr lang="en-US" b="1" dirty="0" smtClean="0"/>
              <a:t>-Hellman </a:t>
            </a:r>
            <a:r>
              <a:rPr lang="en-US" dirty="0" smtClean="0"/>
              <a:t>(IDH) in group G:</a:t>
            </a:r>
          </a:p>
          <a:p>
            <a:pPr marL="0" indent="0">
              <a:spcBef>
                <a:spcPts val="1776"/>
              </a:spcBef>
              <a:buNone/>
            </a:pPr>
            <a:endParaRPr lang="en-US" dirty="0"/>
          </a:p>
          <a:p>
            <a:pPr marL="0" indent="0">
              <a:spcBef>
                <a:spcPts val="1776"/>
              </a:spcBef>
              <a:buNone/>
            </a:pPr>
            <a:endParaRPr lang="en-US" dirty="0" smtClean="0"/>
          </a:p>
          <a:p>
            <a:pPr marL="0" indent="0">
              <a:spcBef>
                <a:spcPts val="1776"/>
              </a:spcBef>
              <a:buNone/>
            </a:pPr>
            <a:endParaRPr lang="en-US" dirty="0"/>
          </a:p>
          <a:p>
            <a:pPr marL="0" indent="0">
              <a:spcBef>
                <a:spcPts val="1776"/>
              </a:spcBef>
              <a:buNone/>
            </a:pPr>
            <a:endParaRPr lang="en-US" dirty="0" smtClean="0"/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/>
              <a:t>IDH holds in G if:   </a:t>
            </a:r>
            <a:r>
              <a:rPr lang="en-US" b="1" dirty="0" smtClean="0">
                <a:solidFill>
                  <a:srgbClr val="000090"/>
                </a:solidFill>
              </a:rPr>
              <a:t>∀efficient A:    </a:t>
            </a:r>
            <a:r>
              <a:rPr lang="en-US" b="1" dirty="0" err="1" smtClean="0">
                <a:solidFill>
                  <a:srgbClr val="000090"/>
                </a:solidFill>
              </a:rPr>
              <a:t>Pr</a:t>
            </a:r>
            <a:r>
              <a:rPr lang="en-US" b="1" dirty="0" smtClean="0">
                <a:solidFill>
                  <a:srgbClr val="000090"/>
                </a:solidFill>
              </a:rPr>
              <a:t>[ A outputs g</a:t>
            </a:r>
            <a:r>
              <a:rPr lang="en-US" b="1" baseline="30000" dirty="0" smtClean="0">
                <a:solidFill>
                  <a:srgbClr val="000090"/>
                </a:solidFill>
              </a:rPr>
              <a:t>ab</a:t>
            </a:r>
            <a:r>
              <a:rPr lang="en-US" b="1" dirty="0" smtClean="0">
                <a:solidFill>
                  <a:srgbClr val="000090"/>
                </a:solidFill>
              </a:rPr>
              <a:t>] &lt; negligible</a:t>
            </a:r>
            <a:endParaRPr lang="en-US" b="1" baseline="30000" dirty="0">
              <a:solidFill>
                <a:srgbClr val="000090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14399" y="2204604"/>
            <a:ext cx="1521305" cy="16625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864705" y="2204604"/>
            <a:ext cx="1295400" cy="1662546"/>
          </a:xfrm>
          <a:prstGeom prst="rect">
            <a:avLst/>
          </a:prstGeom>
          <a:solidFill>
            <a:srgbClr val="FCD5B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A</a:t>
            </a:r>
          </a:p>
        </p:txBody>
      </p:sp>
      <p:grpSp>
        <p:nvGrpSpPr>
          <p:cNvPr id="9" name="Group 14"/>
          <p:cNvGrpSpPr>
            <a:grpSpLocks/>
          </p:cNvGrpSpPr>
          <p:nvPr/>
        </p:nvGrpSpPr>
        <p:grpSpPr bwMode="auto">
          <a:xfrm>
            <a:off x="2436177" y="2495550"/>
            <a:ext cx="3429127" cy="409575"/>
            <a:chOff x="1891" y="1971"/>
            <a:chExt cx="1742" cy="344"/>
          </a:xfrm>
        </p:grpSpPr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 flipV="1">
              <a:off x="1891" y="2291"/>
              <a:ext cx="1742" cy="24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394" y="1971"/>
              <a:ext cx="421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ym typeface="Symbol" pitchFamily="18" charset="2"/>
                </a:rPr>
                <a:t>(u</a:t>
              </a:r>
              <a:r>
                <a:rPr lang="en-US" sz="2000" baseline="-25000" dirty="0" smtClean="0">
                  <a:sym typeface="Symbol" pitchFamily="18" charset="2"/>
                </a:rPr>
                <a:t>1</a:t>
              </a:r>
              <a:r>
                <a:rPr lang="en-US" sz="2000" dirty="0" smtClean="0">
                  <a:sym typeface="Symbol" pitchFamily="18" charset="2"/>
                </a:rPr>
                <a:t>,v</a:t>
              </a:r>
              <a:r>
                <a:rPr lang="en-US" sz="2000" baseline="-25000" dirty="0" smtClean="0">
                  <a:sym typeface="Symbol" pitchFamily="18" charset="2"/>
                </a:rPr>
                <a:t>1</a:t>
              </a:r>
              <a:r>
                <a:rPr lang="en-US" sz="2000" dirty="0" smtClean="0">
                  <a:sym typeface="Symbol" pitchFamily="18" charset="2"/>
                </a:rPr>
                <a:t>)</a:t>
              </a:r>
              <a:endParaRPr lang="en-US" sz="2000" dirty="0">
                <a:sym typeface="Symbol" pitchFamily="18" charset="2"/>
              </a:endParaRPr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09600" y="1976004"/>
            <a:ext cx="7924800" cy="2043546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87905" y="2724150"/>
            <a:ext cx="13516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g⟵{gen}</a:t>
            </a:r>
          </a:p>
          <a:p>
            <a:r>
              <a:rPr lang="en-US" sz="2400" dirty="0" err="1" smtClean="0"/>
              <a:t>a,b⟵Z</a:t>
            </a:r>
            <a:r>
              <a:rPr lang="en-US" sz="2400" baseline="-25000" dirty="0" err="1" smtClean="0"/>
              <a:t>n</a:t>
            </a:r>
            <a:endParaRPr lang="en-US" sz="2400" baseline="-25000" dirty="0"/>
          </a:p>
        </p:txBody>
      </p:sp>
      <p:sp>
        <p:nvSpPr>
          <p:cNvPr id="26" name="Line 11"/>
          <p:cNvSpPr>
            <a:spLocks noChangeShapeType="1"/>
          </p:cNvSpPr>
          <p:nvPr/>
        </p:nvSpPr>
        <p:spPr bwMode="auto">
          <a:xfrm flipV="1">
            <a:off x="2435705" y="2343150"/>
            <a:ext cx="3429000" cy="0"/>
          </a:xfrm>
          <a:prstGeom prst="line">
            <a:avLst/>
          </a:prstGeom>
          <a:noFill/>
          <a:ln w="28575" cmpd="sng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27" name="TextBox 26"/>
          <p:cNvSpPr txBox="1"/>
          <p:nvPr/>
        </p:nvSpPr>
        <p:spPr>
          <a:xfrm>
            <a:off x="3273905" y="1962150"/>
            <a:ext cx="1921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2400" dirty="0">
                <a:solidFill>
                  <a:srgbClr val="000000"/>
                </a:solidFill>
                <a:sym typeface="Symbol" pitchFamily="18" charset="2"/>
              </a:rPr>
              <a:t>g,  h</a:t>
            </a:r>
            <a:r>
              <a:rPr kumimoji="1" lang="en-US" sz="2400" dirty="0" smtClean="0">
                <a:solidFill>
                  <a:srgbClr val="000000"/>
                </a:solidFill>
                <a:sym typeface="Symbol" pitchFamily="18" charset="2"/>
              </a:rPr>
              <a:t>=</a:t>
            </a:r>
            <a:r>
              <a:rPr lang="en-US" sz="2400" dirty="0" err="1" smtClean="0"/>
              <a:t>g</a:t>
            </a:r>
            <a:r>
              <a:rPr lang="en-US" sz="2800" baseline="30000" dirty="0" err="1" smtClean="0"/>
              <a:t>a</a:t>
            </a:r>
            <a:r>
              <a:rPr lang="en-US" sz="2400" dirty="0"/>
              <a:t>,  u</a:t>
            </a:r>
            <a:r>
              <a:rPr lang="en-US" sz="2400" dirty="0" smtClean="0"/>
              <a:t>=</a:t>
            </a:r>
            <a:r>
              <a:rPr lang="en-US" sz="2400" dirty="0" err="1" smtClean="0"/>
              <a:t>g</a:t>
            </a:r>
            <a:r>
              <a:rPr lang="en-US" sz="2800" baseline="30000" dirty="0" err="1" smtClean="0"/>
              <a:t>b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2435705" y="3105150"/>
            <a:ext cx="3429882" cy="762000"/>
            <a:chOff x="2667000" y="3714750"/>
            <a:chExt cx="3429882" cy="762000"/>
          </a:xfrm>
        </p:grpSpPr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667000" y="3714750"/>
              <a:ext cx="3429882" cy="28574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529535" y="3745706"/>
              <a:ext cx="1851997" cy="708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457200" indent="-457200">
                <a:buAutoNum type="arabicPlain"/>
              </a:pPr>
              <a:r>
                <a:rPr lang="en-US" sz="2000" dirty="0" smtClean="0"/>
                <a:t>if   (u</a:t>
              </a:r>
              <a:r>
                <a:rPr lang="en-US" sz="2000" baseline="-25000" dirty="0" smtClean="0"/>
                <a:t>1</a:t>
              </a:r>
              <a:r>
                <a:rPr lang="en-US" sz="2000" dirty="0" smtClean="0"/>
                <a:t>)</a:t>
              </a:r>
              <a:r>
                <a:rPr lang="en-US" sz="2000" baseline="30000" dirty="0" smtClean="0"/>
                <a:t>a</a:t>
              </a:r>
              <a:r>
                <a:rPr lang="en-US" sz="2000" dirty="0" smtClean="0"/>
                <a:t> = v</a:t>
              </a:r>
              <a:r>
                <a:rPr lang="en-US" sz="2000" baseline="-25000" dirty="0" smtClean="0"/>
                <a:t>1</a:t>
              </a:r>
            </a:p>
            <a:p>
              <a:r>
                <a:rPr lang="en-US" sz="2000" dirty="0" smtClean="0"/>
                <a:t>0      otherwise</a:t>
              </a:r>
              <a:endParaRPr lang="en-US" sz="2000" dirty="0"/>
            </a:p>
          </p:txBody>
        </p:sp>
        <p:sp>
          <p:nvSpPr>
            <p:cNvPr id="28" name="Left Brace 27"/>
            <p:cNvSpPr/>
            <p:nvPr/>
          </p:nvSpPr>
          <p:spPr>
            <a:xfrm>
              <a:off x="3429000" y="3790950"/>
              <a:ext cx="152400" cy="6858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162800" y="3024485"/>
            <a:ext cx="1856763" cy="918865"/>
            <a:chOff x="7162800" y="3024485"/>
            <a:chExt cx="1856763" cy="918865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7162800" y="3486150"/>
              <a:ext cx="914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467600" y="302448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v</a:t>
              </a:r>
              <a:endParaRPr lang="en-US" sz="2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315200" y="3481685"/>
              <a:ext cx="17043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</a:t>
              </a:r>
              <a:r>
                <a:rPr lang="en-US" sz="2400" dirty="0" smtClean="0"/>
                <a:t>ins if v=g</a:t>
              </a:r>
              <a:r>
                <a:rPr lang="en-US" sz="2400" baseline="30000" dirty="0" smtClean="0"/>
                <a:t>ab</a:t>
              </a:r>
              <a:endParaRPr lang="en-US" sz="2400" baseline="30000" dirty="0"/>
            </a:p>
          </p:txBody>
        </p:sp>
      </p:grpSp>
      <p:sp>
        <p:nvSpPr>
          <p:cNvPr id="35" name="Curved Left Arrow 34"/>
          <p:cNvSpPr/>
          <p:nvPr/>
        </p:nvSpPr>
        <p:spPr>
          <a:xfrm rot="10535209">
            <a:off x="5356484" y="2674519"/>
            <a:ext cx="304800" cy="596134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929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ElGamal</a:t>
            </a:r>
            <a:r>
              <a:rPr lang="en-US" dirty="0" smtClean="0"/>
              <a:t> chosen </a:t>
            </a:r>
            <a:r>
              <a:rPr lang="en-US" dirty="0" err="1" smtClean="0"/>
              <a:t>ciphertext</a:t>
            </a:r>
            <a:r>
              <a:rPr lang="en-US" dirty="0" smtClean="0"/>
              <a:t> security?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7750"/>
            <a:ext cx="8686800" cy="409575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1176"/>
              </a:spcBef>
              <a:buNone/>
              <a:tabLst>
                <a:tab pos="912813" algn="l"/>
              </a:tabLst>
            </a:pPr>
            <a:r>
              <a:rPr lang="en-US" b="1" u="sng" dirty="0"/>
              <a:t>Security Theorem</a:t>
            </a:r>
            <a:r>
              <a:rPr lang="en-US" dirty="0"/>
              <a:t>:    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  <a:tabLst>
                <a:tab pos="912813" algn="l"/>
              </a:tabLst>
            </a:pPr>
            <a:r>
              <a:rPr lang="en-US" dirty="0"/>
              <a:t>	If  </a:t>
            </a:r>
            <a:r>
              <a:rPr lang="en-US" b="1" dirty="0" smtClean="0"/>
              <a:t>IDH </a:t>
            </a:r>
            <a:r>
              <a:rPr lang="en-US" dirty="0" smtClean="0"/>
              <a:t>holds in the group G,     </a:t>
            </a:r>
            <a:r>
              <a:rPr lang="en-US" b="1" dirty="0"/>
              <a:t>(</a:t>
            </a:r>
            <a:r>
              <a:rPr lang="en-US" b="1" dirty="0" err="1"/>
              <a:t>E</a:t>
            </a:r>
            <a:r>
              <a:rPr lang="en-US" b="1" baseline="-25000" dirty="0" err="1"/>
              <a:t>s</a:t>
            </a:r>
            <a:r>
              <a:rPr lang="en-US" b="1" dirty="0"/>
              <a:t>, D</a:t>
            </a:r>
            <a:r>
              <a:rPr lang="en-US" b="1" baseline="-25000" dirty="0"/>
              <a:t>s</a:t>
            </a:r>
            <a:r>
              <a:rPr lang="en-US" b="1" dirty="0"/>
              <a:t>) </a:t>
            </a:r>
            <a:r>
              <a:rPr lang="en-US" dirty="0"/>
              <a:t>provides auth. enc.</a:t>
            </a:r>
            <a:br>
              <a:rPr lang="en-US" dirty="0"/>
            </a:br>
            <a:r>
              <a:rPr lang="en-US" dirty="0"/>
              <a:t>	and   </a:t>
            </a:r>
            <a:r>
              <a:rPr lang="en-US" b="1" dirty="0"/>
              <a:t>H:</a:t>
            </a:r>
            <a:r>
              <a:rPr lang="en-US" dirty="0"/>
              <a:t> G</a:t>
            </a:r>
            <a:r>
              <a:rPr lang="en-US" baseline="30000" dirty="0"/>
              <a:t>2</a:t>
            </a:r>
            <a:r>
              <a:rPr lang="en-US" dirty="0"/>
              <a:t> ⟶ </a:t>
            </a:r>
            <a:r>
              <a:rPr lang="en-US" dirty="0" smtClean="0"/>
              <a:t>K    </a:t>
            </a:r>
            <a:r>
              <a:rPr lang="en-US" dirty="0"/>
              <a:t>is a   “random oracle” </a:t>
            </a:r>
            <a:br>
              <a:rPr lang="en-US" dirty="0"/>
            </a:br>
            <a:r>
              <a:rPr lang="en-US" dirty="0"/>
              <a:t>	then   </a:t>
            </a:r>
            <a:r>
              <a:rPr lang="en-US" b="1" dirty="0" err="1" smtClean="0"/>
              <a:t>ElGamal</a:t>
            </a:r>
            <a:r>
              <a:rPr lang="en-US" dirty="0" smtClean="0"/>
              <a:t>   </a:t>
            </a:r>
            <a:r>
              <a:rPr lang="en-US" dirty="0"/>
              <a:t>is  </a:t>
            </a:r>
            <a:r>
              <a:rPr lang="en-US" dirty="0" err="1"/>
              <a:t>CCA</a:t>
            </a:r>
            <a:r>
              <a:rPr lang="en-US" baseline="30000" dirty="0" err="1"/>
              <a:t>ro</a:t>
            </a:r>
            <a:r>
              <a:rPr lang="en-US" dirty="0"/>
              <a:t>  secure</a:t>
            </a:r>
            <a:r>
              <a:rPr lang="en-US" dirty="0" smtClean="0"/>
              <a:t>.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  <a:tabLst>
                <a:tab pos="912813" algn="l"/>
              </a:tabLst>
            </a:pPr>
            <a:endParaRPr lang="en-US" dirty="0"/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  <a:tabLst>
                <a:tab pos="912813" algn="l"/>
                <a:tab pos="1487488" algn="l"/>
              </a:tabLst>
            </a:pPr>
            <a:r>
              <a:rPr lang="en-US" dirty="0" smtClean="0"/>
              <a:t>Questions:	(1)  can we prove CCA security based on CDH?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  <a:tabLst>
                <a:tab pos="912813" algn="l"/>
                <a:tab pos="1487488" algn="l"/>
              </a:tabLst>
            </a:pPr>
            <a:r>
              <a:rPr lang="en-US" dirty="0"/>
              <a:t>	</a:t>
            </a:r>
            <a:r>
              <a:rPr lang="en-US" dirty="0" smtClean="0"/>
              <a:t>	(2)  can we prove CCA security without random oracles?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89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37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87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9997</TotalTime>
  <Words>426</Words>
  <Application>Microsoft Macintosh PowerPoint</Application>
  <PresentationFormat>On-screen Show (16:9)</PresentationFormat>
  <Paragraphs>101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1_Lecture</vt:lpstr>
      <vt:lpstr>2_Office Theme</vt:lpstr>
      <vt:lpstr>3_Office Theme</vt:lpstr>
      <vt:lpstr>ElGamal Security</vt:lpstr>
      <vt:lpstr>Computational Diffie-Hellman Assumption</vt:lpstr>
      <vt:lpstr>Hash Diffie-Hellman Assumption</vt:lpstr>
      <vt:lpstr>PowerPoint Presentation</vt:lpstr>
      <vt:lpstr>ElGamal is sem. secure under Hash-DH</vt:lpstr>
      <vt:lpstr>ElGamal is sem. secure under Hash-DH</vt:lpstr>
      <vt:lpstr>ElGamal chosen ciphertext security?</vt:lpstr>
      <vt:lpstr>ElGamal chosen ciphertext security?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Vaibhav Chidrewar</cp:lastModifiedBy>
  <cp:revision>691</cp:revision>
  <cp:lastPrinted>2012-02-04T02:16:27Z</cp:lastPrinted>
  <dcterms:created xsi:type="dcterms:W3CDTF">2010-11-06T18:36:35Z</dcterms:created>
  <dcterms:modified xsi:type="dcterms:W3CDTF">2012-04-30T05:24:16Z</dcterms:modified>
</cp:coreProperties>
</file>