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73" r:id="rId4"/>
    <p:sldId id="425" r:id="rId5"/>
    <p:sldId id="426" r:id="rId6"/>
    <p:sldId id="395" r:id="rId7"/>
    <p:sldId id="427" r:id="rId8"/>
    <p:sldId id="428" r:id="rId9"/>
    <p:sldId id="431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Say, “without hurting efficiency</a:t>
            </a:r>
            <a:r>
              <a:rPr lang="en-US" baseline="0" dirty="0" smtClean="0"/>
              <a:t> too much”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50% slower.        Is   IDH = CDH in all</a:t>
            </a:r>
            <a:r>
              <a:rPr lang="en-US" baseline="0" dirty="0" smtClean="0"/>
              <a:t> groups?   (either both easy or both hard?)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Variants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Better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1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Review:  </a:t>
            </a:r>
            <a:r>
              <a:rPr lang="en-US" dirty="0" err="1" smtClean="0"/>
              <a:t>ElGamal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 smtClean="0"/>
              <a:t>KeyGen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{generators of G}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,     </a:t>
            </a:r>
            <a:r>
              <a:rPr lang="en-US" dirty="0" smtClean="0"/>
              <a:t>a </a:t>
            </a:r>
            <a:r>
              <a:rPr lang="en-US" dirty="0"/>
              <a:t>⟵ 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 smtClean="0"/>
              <a:t>output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   ,     </a:t>
            </a:r>
            <a:r>
              <a:rPr lang="en-US" dirty="0" err="1" smtClean="0"/>
              <a:t>sk</a:t>
            </a:r>
            <a:r>
              <a:rPr lang="en-US" dirty="0" smtClean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u,</a:t>
            </a:r>
            <a:r>
              <a:rPr lang="en-US" dirty="0" err="1"/>
              <a:t>u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,   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   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,h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) ,   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 smtClean="0">
                <a:solidFill>
                  <a:srgbClr val="0000FF"/>
                </a:solidFill>
              </a:rPr>
              <a:t>IDH</a:t>
            </a:r>
            <a:r>
              <a:rPr lang="en-US" b="1" dirty="0" smtClean="0"/>
              <a:t> 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30000"/>
              </a:lnSpc>
              <a:spcBef>
                <a:spcPts val="18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</a:t>
            </a:r>
            <a:r>
              <a:rPr lang="en-US" dirty="0" smtClean="0"/>
              <a:t>an we prove CCA security based on </a:t>
            </a:r>
            <a:r>
              <a:rPr lang="en-US" dirty="0"/>
              <a:t>CDH   (g,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 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  </a:t>
            </a:r>
            <a:r>
              <a:rPr lang="en-US" sz="3200" dirty="0" smtClean="0"/>
              <a:t>↛  </a:t>
            </a:r>
            <a:r>
              <a:rPr lang="en-US" dirty="0" smtClean="0"/>
              <a:t>g</a:t>
            </a:r>
            <a:r>
              <a:rPr lang="en-US" sz="2800" baseline="30000" dirty="0" smtClean="0"/>
              <a:t>ab </a:t>
            </a:r>
            <a:r>
              <a:rPr lang="en-US" dirty="0" smtClean="0"/>
              <a:t>) 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1:   use group G where   CDH = IDH   (</a:t>
            </a:r>
            <a:r>
              <a:rPr lang="en-US" dirty="0" err="1" smtClean="0"/>
              <a:t>a.k.a</a:t>
            </a:r>
            <a:r>
              <a:rPr lang="en-US" dirty="0" smtClean="0"/>
              <a:t>  bilinear group)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2:   change the </a:t>
            </a:r>
            <a:r>
              <a:rPr lang="en-US" dirty="0" err="1" smtClean="0"/>
              <a:t>ElGamal</a:t>
            </a:r>
            <a:r>
              <a:rPr lang="en-US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18956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Variants:   twin </a:t>
            </a:r>
            <a:r>
              <a:rPr lang="en-US" dirty="0" err="1" smtClean="0"/>
              <a:t>ElGamal</a:t>
            </a:r>
            <a:r>
              <a:rPr lang="en-US" dirty="0" smtClean="0"/>
              <a:t>    </a:t>
            </a:r>
            <a:r>
              <a:rPr lang="en-US" sz="2000" dirty="0" smtClean="0"/>
              <a:t>[CKS’08]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4478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/>
              <a:t>KeyGen</a:t>
            </a:r>
            <a:r>
              <a:rPr lang="en-US" dirty="0"/>
              <a:t>:	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 ⟵ {generators of G}   ,     </a:t>
            </a:r>
            <a:r>
              <a:rPr lang="en-US" dirty="0" smtClean="0"/>
              <a:t>a1, a2 </a:t>
            </a:r>
            <a:r>
              <a:rPr lang="en-US" dirty="0"/>
              <a:t>⟵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/>
              <a:t>output     </a:t>
            </a:r>
            <a:r>
              <a:rPr lang="en-US" dirty="0" err="1"/>
              <a:t>pk</a:t>
            </a:r>
            <a:r>
              <a:rPr lang="en-US" dirty="0"/>
              <a:t> = (g, 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=g</a:t>
            </a:r>
            <a:r>
              <a:rPr lang="en-US" sz="2800" baseline="30000" dirty="0" smtClean="0"/>
              <a:t>a1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=g</a:t>
            </a:r>
            <a:r>
              <a:rPr lang="en-US" sz="2800" baseline="30000" dirty="0" smtClean="0"/>
              <a:t>a2</a:t>
            </a:r>
            <a:r>
              <a:rPr lang="en-US" dirty="0" smtClean="0"/>
              <a:t>)    </a:t>
            </a:r>
            <a:r>
              <a:rPr lang="en-US" dirty="0"/>
              <a:t>,     </a:t>
            </a:r>
            <a:r>
              <a:rPr lang="en-US" dirty="0" err="1"/>
              <a:t>sk</a:t>
            </a:r>
            <a:r>
              <a:rPr lang="en-US" dirty="0"/>
              <a:t> = </a:t>
            </a:r>
            <a:r>
              <a:rPr lang="en-US" dirty="0" smtClean="0"/>
              <a:t>(a1, a2)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400" y="2647950"/>
            <a:ext cx="4114800" cy="2285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</a:t>
            </a:r>
            <a:r>
              <a:rPr lang="en-US" sz="2800" b="1" u="sng" dirty="0" smtClean="0"/>
              <a:t>(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=(a1,a2),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</a:t>
            </a:r>
            <a:r>
              <a:rPr lang="en-US" sz="2800" b="1" u="sng" dirty="0" smtClean="0"/>
              <a:t>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H(u, u</a:t>
            </a:r>
            <a:r>
              <a:rPr lang="en-US" sz="2800" baseline="30000" dirty="0" smtClean="0"/>
              <a:t>a1</a:t>
            </a:r>
            <a:r>
              <a:rPr lang="en-US" dirty="0" smtClean="0"/>
              <a:t>, u</a:t>
            </a:r>
            <a:r>
              <a:rPr lang="en-US" sz="2800" baseline="30000" dirty="0" smtClean="0"/>
              <a:t>a2</a:t>
            </a:r>
            <a:r>
              <a:rPr lang="en-US" dirty="0" smtClean="0"/>
              <a:t>)    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/>
              <a:t>	</a:t>
            </a:r>
            <a:r>
              <a:rPr lang="en-US" dirty="0" smtClean="0"/>
              <a:t>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2647951"/>
            <a:ext cx="4191000" cy="2286000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</a:t>
            </a:r>
            <a:r>
              <a:rPr lang="en-US" sz="2600" b="1" u="sng" dirty="0" smtClean="0"/>
              <a:t>(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=(g,h</a:t>
            </a:r>
            <a:r>
              <a:rPr lang="en-US" b="1" u="sng" baseline="-25000" dirty="0" smtClean="0"/>
              <a:t>1</a:t>
            </a:r>
            <a:r>
              <a:rPr lang="en-US" b="1" u="sng" dirty="0" smtClean="0"/>
              <a:t>,h</a:t>
            </a:r>
            <a:r>
              <a:rPr lang="en-US" b="1" u="sng" baseline="-25000" dirty="0" smtClean="0"/>
              <a:t>2</a:t>
            </a:r>
            <a:r>
              <a:rPr lang="en-US" b="1" u="sng" dirty="0" smtClean="0"/>
              <a:t>),  m</a:t>
            </a:r>
            <a:r>
              <a:rPr lang="en-US" sz="2600" b="1" u="sng" dirty="0" smtClean="0"/>
              <a:t>)</a:t>
            </a:r>
            <a:r>
              <a:rPr lang="en-US" b="1" dirty="0" smtClean="0"/>
              <a:t> :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sz="2800" baseline="30000" dirty="0" smtClean="0"/>
              <a:t>b</a:t>
            </a:r>
            <a:r>
              <a:rPr lang="en-US" sz="2800" dirty="0" smtClean="0"/>
              <a:t>,</a:t>
            </a:r>
            <a:r>
              <a:rPr lang="en-US" sz="2800" baseline="30000" dirty="0" smtClean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sz="2800" baseline="30000" dirty="0" smtClean="0"/>
              <a:t>b</a:t>
            </a:r>
            <a:r>
              <a:rPr lang="en-US" dirty="0" smtClean="0"/>
              <a:t>)    </a:t>
            </a:r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5755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</a:t>
            </a:r>
            <a:r>
              <a:rPr lang="en-US" b="1" u="sng" dirty="0"/>
              <a:t>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DH</a:t>
            </a:r>
            <a:r>
              <a:rPr lang="en-US" b="1" dirty="0" smtClean="0"/>
              <a:t> 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smtClean="0"/>
              <a:t>twin</a:t>
            </a:r>
            <a:r>
              <a:rPr lang="en-US" dirty="0" smtClean="0"/>
              <a:t>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 smtClean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 smtClean="0"/>
              <a:t>Cost:   one more exponentiation during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912813" algn="l"/>
              </a:tabLst>
            </a:pPr>
            <a:r>
              <a:rPr lang="en-US" dirty="0" smtClean="0"/>
              <a:t>Is it worth it?        No one knows …</a:t>
            </a:r>
          </a:p>
        </p:txBody>
      </p:sp>
    </p:spTree>
    <p:extLst>
      <p:ext uri="{BB962C8B-B14F-4D97-AF65-F5344CB8AC3E}">
        <p14:creationId xmlns:p14="http://schemas.microsoft.com/office/powerpoint/2010/main" val="368812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security w/o random oracles?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3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we prove CCA security without random oracles?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</a:t>
            </a:r>
            <a:r>
              <a:rPr lang="en-US" dirty="0"/>
              <a:t>1:   use Hash-DH assumption in “bilinear groups”    </a:t>
            </a:r>
            <a:endParaRPr lang="en-US" dirty="0" smtClean="0"/>
          </a:p>
          <a:p>
            <a:pPr lvl="3"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Special elliptic curve with more structure    [</a:t>
            </a:r>
            <a:r>
              <a:rPr lang="en-US" dirty="0"/>
              <a:t>CHK’</a:t>
            </a:r>
            <a:r>
              <a:rPr lang="en-US" dirty="0" smtClean="0"/>
              <a:t>04 + BB’04]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</a:t>
            </a:r>
            <a:r>
              <a:rPr lang="en-US" dirty="0"/>
              <a:t>2:   use Decision-DH assumption </a:t>
            </a:r>
            <a:r>
              <a:rPr lang="en-US" dirty="0" smtClean="0"/>
              <a:t>in any group   </a:t>
            </a:r>
            <a:r>
              <a:rPr lang="en-US" sz="2000" dirty="0"/>
              <a:t>[CS’98]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Decision </a:t>
            </a:r>
            <a:r>
              <a:rPr lang="en-US" sz="2000" dirty="0" err="1"/>
              <a:t>Diffie</a:t>
            </a:r>
            <a:r>
              <a:rPr lang="en-US" sz="2000" dirty="0"/>
              <a:t>-Hellman </a:t>
            </a:r>
            <a:r>
              <a:rPr lang="en-US" sz="2000" dirty="0" smtClean="0"/>
              <a:t>problem.      D. Boneh,   ANTS 3,   1998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Universal hash proofs and a paradigm for chosen </a:t>
            </a:r>
            <a:r>
              <a:rPr lang="en-US" sz="2000" dirty="0" err="1"/>
              <a:t>ciphertext</a:t>
            </a:r>
            <a:r>
              <a:rPr lang="en-US" sz="2000" dirty="0"/>
              <a:t> secure public key </a:t>
            </a:r>
            <a:r>
              <a:rPr lang="en-US" sz="2000" dirty="0" smtClean="0"/>
              <a:t>encryption.     </a:t>
            </a:r>
            <a:r>
              <a:rPr lang="en-US" sz="2000" dirty="0"/>
              <a:t>R</a:t>
            </a:r>
            <a:r>
              <a:rPr lang="en-US" sz="2000" dirty="0" smtClean="0"/>
              <a:t>. Cramer and V. </a:t>
            </a:r>
            <a:r>
              <a:rPr lang="en-US" sz="2000" dirty="0" err="1" smtClean="0"/>
              <a:t>Shoup</a:t>
            </a:r>
            <a:r>
              <a:rPr lang="en-US" sz="2000" dirty="0" smtClean="0"/>
              <a:t>,   </a:t>
            </a:r>
            <a:r>
              <a:rPr lang="en-US" sz="2000" dirty="0" err="1" smtClean="0"/>
              <a:t>Eurocrypt</a:t>
            </a:r>
            <a:r>
              <a:rPr lang="en-US" sz="2000" dirty="0" smtClean="0"/>
              <a:t> 2002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Chosen</a:t>
            </a:r>
            <a:r>
              <a:rPr lang="en-US" sz="2000" dirty="0" smtClean="0"/>
              <a:t>-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security </a:t>
            </a:r>
            <a:r>
              <a:rPr lang="en-US" sz="2000" dirty="0"/>
              <a:t>from Identity-Based </a:t>
            </a:r>
            <a:r>
              <a:rPr lang="en-US" sz="2000" dirty="0" smtClean="0"/>
              <a:t>Encryption.</a:t>
            </a:r>
            <a:br>
              <a:rPr lang="en-US" sz="2000" dirty="0" smtClean="0"/>
            </a:br>
            <a:r>
              <a:rPr lang="en-US" sz="2000" dirty="0" smtClean="0"/>
              <a:t>D. </a:t>
            </a:r>
            <a:r>
              <a:rPr lang="en-US" sz="2000" dirty="0"/>
              <a:t>Boneh, </a:t>
            </a:r>
            <a:r>
              <a:rPr lang="en-US" sz="2000" dirty="0" smtClean="0"/>
              <a:t>R. </a:t>
            </a:r>
            <a:r>
              <a:rPr lang="en-US" sz="2000" dirty="0"/>
              <a:t>Canetti, </a:t>
            </a:r>
            <a:r>
              <a:rPr lang="en-US" sz="2000" dirty="0" smtClean="0"/>
              <a:t>S. </a:t>
            </a:r>
            <a:r>
              <a:rPr lang="en-US" sz="2000" dirty="0" err="1"/>
              <a:t>Halevi</a:t>
            </a:r>
            <a:r>
              <a:rPr lang="en-US" sz="2000" dirty="0"/>
              <a:t>, </a:t>
            </a:r>
            <a:r>
              <a:rPr lang="en-US" sz="2000" dirty="0" smtClean="0"/>
              <a:t>and J. Katz,    SICOMP 2007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The Twin </a:t>
            </a:r>
            <a:r>
              <a:rPr lang="en-US" sz="2000" dirty="0" err="1"/>
              <a:t>Diffie</a:t>
            </a:r>
            <a:r>
              <a:rPr lang="en-US" sz="2000" dirty="0"/>
              <a:t>-Hellman problem and applications.</a:t>
            </a:r>
            <a:br>
              <a:rPr lang="en-US" sz="2000" dirty="0"/>
            </a:br>
            <a:r>
              <a:rPr lang="en-US" sz="2000" dirty="0"/>
              <a:t>D. </a:t>
            </a:r>
            <a:r>
              <a:rPr lang="en-US" sz="2000" dirty="0" smtClean="0"/>
              <a:t>Cash, </a:t>
            </a:r>
            <a:r>
              <a:rPr lang="en-US" sz="2000" dirty="0"/>
              <a:t>E. </a:t>
            </a:r>
            <a:r>
              <a:rPr lang="en-US" sz="2000" dirty="0" err="1" smtClean="0"/>
              <a:t>Kiltz</a:t>
            </a:r>
            <a:r>
              <a:rPr lang="en-US" sz="2000" dirty="0" smtClean="0"/>
              <a:t>, V. </a:t>
            </a:r>
            <a:r>
              <a:rPr lang="en-US" sz="2000" dirty="0" err="1" smtClean="0"/>
              <a:t>Shoup</a:t>
            </a:r>
            <a:r>
              <a:rPr lang="en-US" sz="2000" dirty="0" smtClean="0"/>
              <a:t>,  </a:t>
            </a:r>
            <a:r>
              <a:rPr lang="en-US" sz="2000" dirty="0" err="1" smtClean="0"/>
              <a:t>Eurocrypt</a:t>
            </a:r>
            <a:r>
              <a:rPr lang="en-US" sz="2000" dirty="0" smtClean="0"/>
              <a:t> 2008</a:t>
            </a:r>
          </a:p>
          <a:p>
            <a:pPr>
              <a:spcBef>
                <a:spcPts val="2280"/>
              </a:spcBef>
            </a:pPr>
            <a:r>
              <a:rPr lang="en-US" sz="2000" dirty="0" smtClean="0"/>
              <a:t>Efficient chosen-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security </a:t>
            </a:r>
            <a:r>
              <a:rPr lang="en-US" sz="2000" dirty="0"/>
              <a:t>via </a:t>
            </a:r>
            <a:r>
              <a:rPr lang="en-US" sz="2000" dirty="0" smtClean="0"/>
              <a:t>extractable hash </a:t>
            </a:r>
            <a:r>
              <a:rPr lang="en-US" sz="2000" dirty="0"/>
              <a:t>p</a:t>
            </a:r>
            <a:r>
              <a:rPr lang="en-US" sz="2000" dirty="0" smtClean="0"/>
              <a:t>roofs.</a:t>
            </a:r>
            <a:br>
              <a:rPr lang="en-US" sz="2000" dirty="0" smtClean="0"/>
            </a:br>
            <a:r>
              <a:rPr lang="en-US" sz="2000" dirty="0" smtClean="0"/>
              <a:t>H. Wee,  Crypto 2010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140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9997</TotalTime>
  <Words>249</Words>
  <Application>Microsoft Macintosh PowerPoint</Application>
  <PresentationFormat>On-screen Show (16:9)</PresentationFormat>
  <Paragraphs>53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ElGamal Variants With Better Security</vt:lpstr>
      <vt:lpstr>Review:  ElGamal encryption</vt:lpstr>
      <vt:lpstr>ElGamal chosen ciphertext security</vt:lpstr>
      <vt:lpstr>Variants:   twin ElGamal    [CKS’08]</vt:lpstr>
      <vt:lpstr>Chosen ciphertext security</vt:lpstr>
      <vt:lpstr>ElGamal security w/o random oracles?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691</cp:revision>
  <cp:lastPrinted>2012-02-04T02:16:27Z</cp:lastPrinted>
  <dcterms:created xsi:type="dcterms:W3CDTF">2010-11-06T18:36:35Z</dcterms:created>
  <dcterms:modified xsi:type="dcterms:W3CDTF">2012-04-30T05:24:43Z</dcterms:modified>
</cp:coreProperties>
</file>