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1"/>
  </p:notesMasterIdLst>
  <p:handoutMasterIdLst>
    <p:handoutMasterId r:id="rId12"/>
  </p:handoutMasterIdLst>
  <p:sldIdLst>
    <p:sldId id="402" r:id="rId4"/>
    <p:sldId id="401" r:id="rId5"/>
    <p:sldId id="403" r:id="rId6"/>
    <p:sldId id="404" r:id="rId7"/>
    <p:sldId id="405" r:id="rId8"/>
    <p:sldId id="416" r:id="rId9"/>
    <p:sldId id="374" r:id="rId10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4/29/12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baseline="0" dirty="0" smtClean="0"/>
              <a:t>  A( f(x) ) ) = f(x).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if  f(A(y))=y and 0 otherwise.       In fact, we can construct PRGs from generic one-way</a:t>
            </a:r>
            <a:r>
              <a:rPr lang="en-US" baseline="0" dirty="0" smtClean="0"/>
              <a:t> functions [HILL].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Diffie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-Hellman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Unifying Theme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96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ne-way functions   </a:t>
            </a:r>
            <a:r>
              <a:rPr lang="en-US" sz="3200" dirty="0" smtClean="0"/>
              <a:t>(informal)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function   f: X ⟶ Y  is  one-way if</a:t>
            </a:r>
          </a:p>
          <a:p>
            <a:pPr>
              <a:spcBef>
                <a:spcPts val="2376"/>
              </a:spcBef>
            </a:pPr>
            <a:r>
              <a:rPr lang="en-US" dirty="0" smtClean="0"/>
              <a:t>There is an efficient algorithm to evaluate  f(⋅),  but</a:t>
            </a:r>
          </a:p>
          <a:p>
            <a:pPr>
              <a:spcBef>
                <a:spcPts val="2376"/>
              </a:spcBef>
            </a:pPr>
            <a:r>
              <a:rPr lang="en-US" dirty="0" smtClean="0"/>
              <a:t>Inverting  f   is hard: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all efficient A   and    x ⟵ X   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Pr</a:t>
            </a:r>
            <a:r>
              <a:rPr lang="en-US" sz="3200" dirty="0" smtClean="0"/>
              <a:t>[</a:t>
            </a:r>
            <a:r>
              <a:rPr lang="en-US" dirty="0" smtClean="0"/>
              <a:t>  </a:t>
            </a:r>
            <a:r>
              <a:rPr lang="en-US" dirty="0"/>
              <a:t> </a:t>
            </a:r>
            <a:r>
              <a:rPr lang="en-US" dirty="0" smtClean="0"/>
              <a:t>  A</a:t>
            </a:r>
            <a:r>
              <a:rPr lang="en-US" sz="2800" dirty="0" smtClean="0"/>
              <a:t>(</a:t>
            </a:r>
            <a:r>
              <a:rPr lang="en-US" dirty="0" smtClean="0"/>
              <a:t>f(x)</a:t>
            </a:r>
            <a:r>
              <a:rPr lang="en-US" sz="2800" dirty="0" smtClean="0"/>
              <a:t>)</a:t>
            </a:r>
            <a:r>
              <a:rPr lang="en-US" dirty="0" smtClean="0"/>
              <a:t>            </a:t>
            </a:r>
            <a:r>
              <a:rPr lang="en-US" sz="3200" dirty="0" smtClean="0"/>
              <a:t>]</a:t>
            </a:r>
            <a:r>
              <a:rPr lang="en-US" dirty="0" smtClean="0"/>
              <a:t>  &lt;  negligible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/>
              <a:t>Functions that are not one-way:    f(x) = x,    f(x)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1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3820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Ex. 1:    generic one-way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820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    f: </a:t>
            </a:r>
            <a:r>
              <a:rPr lang="en-US" dirty="0"/>
              <a:t>X </a:t>
            </a:r>
            <a:r>
              <a:rPr lang="en-US" dirty="0" smtClean="0"/>
              <a:t>⟶ Y   be a secure  PRG      (where  |Y| ≫ |X| 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 smtClean="0"/>
              <a:t>			(e.g.    f  built using det. </a:t>
            </a:r>
            <a:r>
              <a:rPr lang="en-US" dirty="0"/>
              <a:t>c</a:t>
            </a:r>
            <a:r>
              <a:rPr lang="en-US" dirty="0" smtClean="0"/>
              <a:t>ounter mode)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/>
              <a:t>Lemma</a:t>
            </a:r>
            <a:r>
              <a:rPr lang="en-US" dirty="0" smtClean="0"/>
              <a:t>:    f a secure PRG    ⇒     f is one-way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dirty="0" smtClean="0"/>
              <a:t>Proof sketch:  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dirty="0" smtClean="0"/>
              <a:t>          A inverts f    ⇒    B(y) =                                  is a distinguisher</a:t>
            </a:r>
          </a:p>
          <a:p>
            <a:pPr marL="0" indent="0">
              <a:spcBef>
                <a:spcPts val="5376"/>
              </a:spcBef>
              <a:buNone/>
            </a:pPr>
            <a:r>
              <a:rPr lang="en-US" dirty="0" smtClean="0"/>
              <a:t>Generic:   no special properties.   Difficult to use for key exchange.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0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33800" y="2114550"/>
            <a:ext cx="2362200" cy="609600"/>
          </a:xfrm>
          <a:prstGeom prst="roundRect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7650"/>
            <a:ext cx="8229600" cy="857250"/>
          </a:xfrm>
        </p:spPr>
        <p:txBody>
          <a:bodyPr/>
          <a:lstStyle/>
          <a:p>
            <a:r>
              <a:rPr lang="en-US" dirty="0" smtClean="0"/>
              <a:t>Ex 2:    The DLOG one-way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229600" cy="440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Fix a finite cyclic group  G    </a:t>
            </a:r>
            <a:r>
              <a:rPr lang="en-US" sz="2800" dirty="0"/>
              <a:t>(</a:t>
            </a:r>
            <a:r>
              <a:rPr lang="en-US" dirty="0" err="1"/>
              <a:t>e.g</a:t>
            </a:r>
            <a:r>
              <a:rPr lang="en-US" dirty="0"/>
              <a:t>    G = (</a:t>
            </a:r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  <a:r>
              <a:rPr lang="en-US" baseline="30000" dirty="0"/>
              <a:t>*  </a:t>
            </a:r>
            <a:r>
              <a:rPr lang="en-US" sz="2800" dirty="0"/>
              <a:t>)   </a:t>
            </a:r>
            <a:r>
              <a:rPr lang="en-US" dirty="0"/>
              <a:t> of order  n</a:t>
            </a:r>
            <a:endParaRPr lang="en-US" baseline="30000" dirty="0"/>
          </a:p>
          <a:p>
            <a:pPr marL="0" indent="0">
              <a:buNone/>
            </a:pPr>
            <a:r>
              <a:rPr lang="en-US" dirty="0" smtClean="0"/>
              <a:t>g:  a random generator in  </a:t>
            </a:r>
            <a:r>
              <a:rPr lang="en-US" dirty="0"/>
              <a:t>G      </a:t>
            </a:r>
            <a:r>
              <a:rPr lang="en-US" sz="2800" dirty="0"/>
              <a:t>(</a:t>
            </a:r>
            <a:r>
              <a:rPr lang="en-US" dirty="0"/>
              <a:t>i.e.   G = {1, g, g</a:t>
            </a:r>
            <a:r>
              <a:rPr lang="en-US" baseline="30000" dirty="0"/>
              <a:t>2</a:t>
            </a:r>
            <a:r>
              <a:rPr lang="en-US" dirty="0"/>
              <a:t>, g</a:t>
            </a:r>
            <a:r>
              <a:rPr lang="en-US" baseline="30000" dirty="0"/>
              <a:t>3</a:t>
            </a:r>
            <a:r>
              <a:rPr lang="en-US" dirty="0"/>
              <a:t>, … , g</a:t>
            </a:r>
            <a:r>
              <a:rPr lang="en-US" baseline="30000" dirty="0"/>
              <a:t>n-1</a:t>
            </a:r>
            <a:r>
              <a:rPr lang="en-US" dirty="0"/>
              <a:t>}  </a:t>
            </a:r>
            <a:r>
              <a:rPr lang="en-US" sz="2800" dirty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Define</a:t>
            </a:r>
            <a:r>
              <a:rPr lang="en-US" dirty="0" smtClean="0"/>
              <a:t>:     f:  Z</a:t>
            </a:r>
            <a:r>
              <a:rPr lang="en-US" sz="2800" baseline="-25000" dirty="0" smtClean="0"/>
              <a:t>n</a:t>
            </a:r>
            <a:r>
              <a:rPr lang="en-US" dirty="0" smtClean="0"/>
              <a:t> ⟶ G     as     f(x)  =  </a:t>
            </a:r>
            <a:r>
              <a:rPr lang="en-US" dirty="0" err="1" smtClean="0"/>
              <a:t>g</a:t>
            </a:r>
            <a:r>
              <a:rPr lang="en-US" sz="3200" baseline="30000" dirty="0" err="1" smtClean="0"/>
              <a:t>x</a:t>
            </a:r>
            <a:r>
              <a:rPr lang="en-US" dirty="0" smtClean="0"/>
              <a:t>    ∈  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Lemma</a:t>
            </a:r>
            <a:r>
              <a:rPr lang="en-US" dirty="0" smtClean="0"/>
              <a:t>:    </a:t>
            </a:r>
            <a:r>
              <a:rPr lang="en-US" dirty="0" err="1" smtClean="0"/>
              <a:t>Dlog</a:t>
            </a:r>
            <a:r>
              <a:rPr lang="en-US" dirty="0" smtClean="0"/>
              <a:t> hard in G     </a:t>
            </a:r>
            <a:r>
              <a:rPr lang="en-US" dirty="0"/>
              <a:t>⇒     </a:t>
            </a:r>
            <a:r>
              <a:rPr lang="en-US" dirty="0" smtClean="0"/>
              <a:t>f </a:t>
            </a:r>
            <a:r>
              <a:rPr lang="en-US" dirty="0"/>
              <a:t>is one-</a:t>
            </a:r>
            <a:r>
              <a:rPr lang="en-US" dirty="0" smtClean="0"/>
              <a:t>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Properties</a:t>
            </a:r>
            <a:r>
              <a:rPr lang="en-US" dirty="0" smtClean="0"/>
              <a:t>:     f(x),  f(y)    ⇒   f(</a:t>
            </a:r>
            <a:r>
              <a:rPr lang="en-US" dirty="0" err="1" smtClean="0"/>
              <a:t>x+y</a:t>
            </a:r>
            <a:r>
              <a:rPr lang="en-US" dirty="0" smtClean="0"/>
              <a:t>)   =   f(x) ⋅ f(y)      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	⇒  key-exchange and public-key encryption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105400" y="394335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2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 3:    The RSA one-way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5988">
              <a:lnSpc>
                <a:spcPct val="110000"/>
              </a:lnSpc>
              <a:tabLst>
                <a:tab pos="681038" algn="l"/>
              </a:tabLst>
            </a:pP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choose random primes   </a:t>
            </a:r>
            <a:r>
              <a:rPr lang="en-US" dirty="0" err="1">
                <a:solidFill>
                  <a:srgbClr val="000000"/>
                </a:solidFill>
                <a:sym typeface="Symbol" pitchFamily="18" charset="2"/>
              </a:rPr>
              <a:t>p,q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 1024 bits.      Set  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N=</a:t>
            </a:r>
            <a:r>
              <a:rPr lang="en-US" b="1" dirty="0" err="1">
                <a:solidFill>
                  <a:srgbClr val="000000"/>
                </a:solidFill>
                <a:sym typeface="Symbol" pitchFamily="18" charset="2"/>
              </a:rPr>
              <a:t>pq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. 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	</a:t>
            </a:r>
          </a:p>
          <a:p>
            <a:pPr>
              <a:lnSpc>
                <a:spcPct val="110000"/>
              </a:lnSpc>
              <a:tabLst>
                <a:tab pos="681038" algn="l"/>
              </a:tabLst>
            </a:pP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choose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integers   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e , d   </a:t>
            </a:r>
            <a:r>
              <a:rPr lang="en-US" dirty="0" err="1">
                <a:solidFill>
                  <a:srgbClr val="000000"/>
                </a:solidFill>
                <a:sym typeface="Symbol" pitchFamily="18" charset="2"/>
              </a:rPr>
              <a:t>s.t.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   </a:t>
            </a:r>
            <a:r>
              <a:rPr lang="en-US" b="1" dirty="0" err="1">
                <a:solidFill>
                  <a:srgbClr val="000000"/>
                </a:solidFill>
                <a:sym typeface="Symbol" pitchFamily="18" charset="2"/>
              </a:rPr>
              <a:t>e⋅d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 = 1   (mod (N) ) </a:t>
            </a:r>
            <a:endParaRPr lang="en-US" b="1" dirty="0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lnSpc>
                <a:spcPct val="110000"/>
              </a:lnSpc>
              <a:tabLst>
                <a:tab pos="681038" algn="l"/>
              </a:tabLst>
            </a:pPr>
            <a:endParaRPr lang="en-US" b="1" dirty="0">
              <a:solidFill>
                <a:srgbClr val="000000"/>
              </a:solidFill>
              <a:sym typeface="Symbol" pitchFamily="18" charset="2"/>
            </a:endParaRPr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r>
              <a:rPr lang="en-US" b="1" dirty="0" smtClean="0"/>
              <a:t>Define</a:t>
            </a:r>
            <a:r>
              <a:rPr lang="en-US" dirty="0" smtClean="0"/>
              <a:t>:     f:                              as       f(x) =  </a:t>
            </a:r>
            <a:r>
              <a:rPr lang="en-US" dirty="0" err="1" smtClean="0"/>
              <a:t>x</a:t>
            </a:r>
            <a:r>
              <a:rPr lang="en-US" sz="2800" baseline="30000" dirty="0" err="1" smtClean="0"/>
              <a:t>e</a:t>
            </a:r>
            <a:r>
              <a:rPr lang="en-US" dirty="0"/>
              <a:t> </a:t>
            </a:r>
            <a:r>
              <a:rPr lang="en-US" dirty="0" smtClean="0"/>
              <a:t>    in</a:t>
            </a:r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endParaRPr lang="en-US" dirty="0"/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r>
              <a:rPr lang="en-US" b="1" dirty="0" smtClean="0"/>
              <a:t>Lemma</a:t>
            </a:r>
            <a:r>
              <a:rPr lang="en-US" dirty="0" smtClean="0"/>
              <a:t>:     f is one-way under the RSA assumption</a:t>
            </a:r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endParaRPr lang="en-US" dirty="0"/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r>
              <a:rPr lang="en-US" b="1" dirty="0"/>
              <a:t>Properties</a:t>
            </a:r>
            <a:r>
              <a:rPr lang="en-US" dirty="0"/>
              <a:t>:     f(</a:t>
            </a:r>
            <a:r>
              <a:rPr lang="en-US" dirty="0" err="1" smtClean="0"/>
              <a:t>x⋅y</a:t>
            </a:r>
            <a:r>
              <a:rPr lang="en-US" dirty="0"/>
              <a:t>) = f(x) ⋅ f(y)       </a:t>
            </a:r>
            <a:r>
              <a:rPr lang="en-US" dirty="0" smtClean="0"/>
              <a:t>and     </a:t>
            </a:r>
            <a:r>
              <a:rPr lang="en-US" b="1" dirty="0" smtClean="0">
                <a:solidFill>
                  <a:srgbClr val="000090"/>
                </a:solidFill>
              </a:rPr>
              <a:t>f  has a trapdoor</a:t>
            </a:r>
            <a:endParaRPr lang="en-US" b="1" dirty="0">
              <a:solidFill>
                <a:srgbClr val="000090"/>
              </a:solidFill>
            </a:endParaRPr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60" y="2600018"/>
            <a:ext cx="158115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632159"/>
            <a:ext cx="381000" cy="25637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572000" y="2419350"/>
            <a:ext cx="2514600" cy="609600"/>
          </a:xfrm>
          <a:prstGeom prst="roundRect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key encryption: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	made possible by one-way functions </a:t>
            </a:r>
            <a:br>
              <a:rPr lang="en-US" dirty="0" smtClean="0"/>
            </a:br>
            <a:r>
              <a:rPr lang="en-US" dirty="0" smtClean="0"/>
              <a:t>	with special properties</a:t>
            </a:r>
            <a:endParaRPr lang="en-US" dirty="0"/>
          </a:p>
          <a:p>
            <a:pPr marL="0" indent="0">
              <a:spcBef>
                <a:spcPts val="5376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homomorphic</a:t>
            </a:r>
            <a:r>
              <a:rPr lang="en-US" dirty="0" smtClean="0"/>
              <a:t> properties and trapdoors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52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87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9997</TotalTime>
  <Words>272</Words>
  <Application>Microsoft Macintosh PowerPoint</Application>
  <PresentationFormat>On-screen Show (16:9)</PresentationFormat>
  <Paragraphs>48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1_Lecture</vt:lpstr>
      <vt:lpstr>2_Office Theme</vt:lpstr>
      <vt:lpstr>3_Office Theme</vt:lpstr>
      <vt:lpstr>A Unifying Theme</vt:lpstr>
      <vt:lpstr>One-way functions   (informal)</vt:lpstr>
      <vt:lpstr>Ex. 1:    generic one-way functions</vt:lpstr>
      <vt:lpstr>Ex 2:    The DLOG one-way function</vt:lpstr>
      <vt:lpstr>Ex. 3:    The RSA one-way function</vt:lpstr>
      <vt:lpstr>Summary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691</cp:revision>
  <cp:lastPrinted>2012-02-04T02:16:27Z</cp:lastPrinted>
  <dcterms:created xsi:type="dcterms:W3CDTF">2010-11-06T18:36:35Z</dcterms:created>
  <dcterms:modified xsi:type="dcterms:W3CDTF">2012-04-30T05:25:07Z</dcterms:modified>
</cp:coreProperties>
</file>