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1"/>
  </p:notesMasterIdLst>
  <p:handoutMasterIdLst>
    <p:handoutMasterId r:id="rId12"/>
  </p:handoutMasterIdLst>
  <p:sldIdLst>
    <p:sldId id="386" r:id="rId4"/>
    <p:sldId id="388" r:id="rId5"/>
    <p:sldId id="417" r:id="rId6"/>
    <p:sldId id="389" r:id="rId7"/>
    <p:sldId id="390" r:id="rId8"/>
    <p:sldId id="391" r:id="rId9"/>
    <p:sldId id="387" r:id="rId10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4/29/12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4/29/12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a line separating the two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5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14800" y="2535772"/>
            <a:ext cx="44196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Farewell  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(for now)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97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Review:  primitives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00150"/>
            <a:ext cx="9906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PRG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895600" y="120015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PRF, PRP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248400" y="120015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MAC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24000" y="203835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1700817"/>
            <a:ext cx="72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GGM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447800" y="142875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800" y="1047750"/>
            <a:ext cx="585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CTR</a:t>
            </a:r>
            <a:endParaRPr lang="en-US" sz="2000" dirty="0"/>
          </a:p>
        </p:txBody>
      </p: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4419600" y="165735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95800" y="1216435"/>
            <a:ext cx="1670074" cy="825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000" dirty="0" smtClean="0"/>
              <a:t>CMAC,  HMAC</a:t>
            </a:r>
            <a:br>
              <a:rPr lang="en-US" sz="2000" dirty="0" smtClean="0"/>
            </a:br>
            <a:r>
              <a:rPr lang="en-US" sz="2000" dirty="0" smtClean="0"/>
              <a:t>PMAC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6248400" y="226695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Collision</a:t>
            </a:r>
            <a:br>
              <a:rPr lang="en-US" sz="2000" dirty="0" smtClean="0"/>
            </a:br>
            <a:r>
              <a:rPr lang="en-US" sz="2000" dirty="0" smtClean="0"/>
              <a:t>resistance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200400" y="272415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</a:t>
            </a:r>
            <a:r>
              <a:rPr lang="en-US" sz="2000" dirty="0" smtClean="0"/>
              <a:t>ey exchange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457200" y="386715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Trapdoor</a:t>
            </a:r>
            <a:br>
              <a:rPr lang="en-US" sz="2000" dirty="0" smtClean="0"/>
            </a:br>
            <a:r>
              <a:rPr lang="en-US" sz="2000" dirty="0" smtClean="0"/>
              <a:t>Functions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200400" y="386715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</a:t>
            </a:r>
            <a:r>
              <a:rPr lang="en-US" sz="2000" dirty="0" smtClean="0"/>
              <a:t>ublic key</a:t>
            </a:r>
            <a:br>
              <a:rPr lang="en-US" sz="2000" dirty="0" smtClean="0"/>
            </a:br>
            <a:r>
              <a:rPr lang="en-US" sz="2000" dirty="0" smtClean="0"/>
              <a:t>encryption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6019800" y="3862848"/>
            <a:ext cx="1981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Diffie</a:t>
            </a:r>
            <a:r>
              <a:rPr lang="en-US" sz="2000" dirty="0" smtClean="0"/>
              <a:t>-Hellman groups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0" idx="3"/>
            <a:endCxn id="21" idx="1"/>
          </p:cNvCxnSpPr>
          <p:nvPr/>
        </p:nvCxnSpPr>
        <p:spPr>
          <a:xfrm>
            <a:off x="1905000" y="432435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9" idx="1"/>
          </p:cNvCxnSpPr>
          <p:nvPr/>
        </p:nvCxnSpPr>
        <p:spPr>
          <a:xfrm flipV="1">
            <a:off x="1905000" y="3181350"/>
            <a:ext cx="1295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1"/>
            <a:endCxn id="21" idx="3"/>
          </p:cNvCxnSpPr>
          <p:nvPr/>
        </p:nvCxnSpPr>
        <p:spPr>
          <a:xfrm flipH="1">
            <a:off x="4648200" y="4320048"/>
            <a:ext cx="1371600" cy="4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9" idx="3"/>
          </p:cNvCxnSpPr>
          <p:nvPr/>
        </p:nvCxnSpPr>
        <p:spPr>
          <a:xfrm flipH="1" flipV="1">
            <a:off x="4648200" y="3181350"/>
            <a:ext cx="1371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93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Quick Review: 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534400" cy="424815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000090"/>
                </a:solidFill>
              </a:rPr>
              <a:t>To protect non-secret data</a:t>
            </a:r>
            <a:r>
              <a:rPr lang="en-US" dirty="0" smtClean="0"/>
              <a:t>:    </a:t>
            </a:r>
            <a:r>
              <a:rPr lang="en-US" sz="2000" dirty="0" smtClean="0"/>
              <a:t>(data integrity)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small read-only storage:  use collision resistant hash</a:t>
            </a:r>
          </a:p>
          <a:p>
            <a:pPr lvl="1"/>
            <a:r>
              <a:rPr lang="en-US" dirty="0" smtClean="0"/>
              <a:t>without:   use MAC    … requires secret key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000090"/>
                </a:solidFill>
              </a:rPr>
              <a:t>To protect sensitive data</a:t>
            </a:r>
            <a:r>
              <a:rPr lang="en-US" dirty="0" smtClean="0"/>
              <a:t>:    only use authenticated encryption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(eavesdropping security by itself is insufficient)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0090"/>
                </a:solidFill>
              </a:rPr>
              <a:t>Session setup</a:t>
            </a:r>
            <a:r>
              <a:rPr lang="en-US" dirty="0" smtClean="0">
                <a:solidFill>
                  <a:srgbClr val="000090"/>
                </a:solidFill>
              </a:rPr>
              <a:t>:</a:t>
            </a:r>
          </a:p>
          <a:p>
            <a:r>
              <a:rPr lang="en-US" dirty="0" smtClean="0"/>
              <a:t>Interactive settings:    use authenticated key-exchange protocol </a:t>
            </a:r>
          </a:p>
          <a:p>
            <a:r>
              <a:rPr lang="en-US" dirty="0" smtClean="0"/>
              <a:t>When no-interaction allowed:   use public-key 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9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Core Topics  (part 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signatures and certificates</a:t>
            </a:r>
          </a:p>
          <a:p>
            <a:r>
              <a:rPr lang="en-US" dirty="0" smtClean="0"/>
              <a:t>Authenticated key exchange</a:t>
            </a:r>
          </a:p>
          <a:p>
            <a:r>
              <a:rPr lang="en-US" dirty="0" smtClean="0"/>
              <a:t>User authentication: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passwords,  one-time passwords,  challenge-response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Privacy mechanisms</a:t>
            </a:r>
          </a:p>
          <a:p>
            <a:r>
              <a:rPr lang="en-US" dirty="0" smtClean="0"/>
              <a:t>Zero-knowledge protocols</a:t>
            </a:r>
          </a:p>
        </p:txBody>
      </p:sp>
    </p:spTree>
    <p:extLst>
      <p:ext uri="{BB962C8B-B14F-4D97-AF65-F5344CB8AC3E}">
        <p14:creationId xmlns:p14="http://schemas.microsoft.com/office/powerpoint/2010/main" val="318990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Many more topics to cover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095750"/>
          </a:xfrm>
        </p:spPr>
        <p:txBody>
          <a:bodyPr/>
          <a:lstStyle/>
          <a:p>
            <a:r>
              <a:rPr lang="en-US" dirty="0" smtClean="0"/>
              <a:t>Elliptic Curve Crypto</a:t>
            </a:r>
          </a:p>
          <a:p>
            <a:r>
              <a:rPr lang="en-US" dirty="0" smtClean="0"/>
              <a:t>Quantum computing</a:t>
            </a:r>
          </a:p>
          <a:p>
            <a:r>
              <a:rPr lang="en-US" dirty="0" smtClean="0"/>
              <a:t>New key management paradigms: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identity based encryption and functional encryption</a:t>
            </a:r>
          </a:p>
          <a:p>
            <a:r>
              <a:rPr lang="en-US" dirty="0" smtClean="0"/>
              <a:t>Anonymous digital cash</a:t>
            </a:r>
          </a:p>
          <a:p>
            <a:r>
              <a:rPr lang="en-US" dirty="0" smtClean="0"/>
              <a:t>Private voting and auction systems</a:t>
            </a:r>
          </a:p>
          <a:p>
            <a:r>
              <a:rPr lang="en-US" dirty="0" smtClean="0"/>
              <a:t>Computing on </a:t>
            </a:r>
            <a:r>
              <a:rPr lang="en-US" dirty="0" err="1" smtClean="0"/>
              <a:t>ciphertexts</a:t>
            </a:r>
            <a:r>
              <a:rPr lang="en-US" dirty="0" smtClean="0"/>
              <a:t>:  fully </a:t>
            </a:r>
            <a:r>
              <a:rPr lang="en-US" dirty="0" err="1" smtClean="0"/>
              <a:t>homomorphic</a:t>
            </a:r>
            <a:r>
              <a:rPr lang="en-US" dirty="0" smtClean="0"/>
              <a:t> encryption</a:t>
            </a:r>
          </a:p>
          <a:p>
            <a:r>
              <a:rPr lang="en-US" dirty="0" smtClean="0"/>
              <a:t>Lattice-based crypto</a:t>
            </a:r>
          </a:p>
          <a:p>
            <a:r>
              <a:rPr lang="en-US" dirty="0" smtClean="0"/>
              <a:t>Two party and multi-party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1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careful when using crypto:</a:t>
            </a:r>
          </a:p>
          <a:p>
            <a:r>
              <a:rPr lang="en-US" dirty="0" smtClean="0"/>
              <a:t>A tremendous tool, but if incorrectly implemented:</a:t>
            </a:r>
          </a:p>
          <a:p>
            <a:pPr marL="0" indent="0">
              <a:buNone/>
            </a:pPr>
            <a:r>
              <a:rPr lang="en-US" dirty="0"/>
              <a:t>	p</a:t>
            </a:r>
            <a:r>
              <a:rPr lang="en-US" dirty="0" smtClean="0"/>
              <a:t>roducts will work, but may be easily attacked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Make sure to have others review your designs and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Don’t invent your own ciphers or modes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381000" y="3486150"/>
            <a:ext cx="7620000" cy="914400"/>
          </a:xfrm>
          <a:prstGeom prst="cloudCallout">
            <a:avLst>
              <a:gd name="adj1" fmla="val -16057"/>
              <a:gd name="adj2" fmla="val 4820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2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part 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07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87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9997</TotalTime>
  <Words>139</Words>
  <Application>Microsoft Macintosh PowerPoint</Application>
  <PresentationFormat>On-screen Show (16:9)</PresentationFormat>
  <Paragraphs>54</Paragraphs>
  <Slides>7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1_Lecture</vt:lpstr>
      <vt:lpstr>2_Office Theme</vt:lpstr>
      <vt:lpstr>3_Office Theme</vt:lpstr>
      <vt:lpstr>Farewell   (for now)</vt:lpstr>
      <vt:lpstr>Quick Review:  primitives</vt:lpstr>
      <vt:lpstr>Quick Review:  primitives</vt:lpstr>
      <vt:lpstr>Remaining Core Topics  (part II)</vt:lpstr>
      <vt:lpstr>Many more topics to cover …</vt:lpstr>
      <vt:lpstr>Final Words</vt:lpstr>
      <vt:lpstr>End of part 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691</cp:revision>
  <cp:lastPrinted>2012-02-04T02:16:27Z</cp:lastPrinted>
  <dcterms:created xsi:type="dcterms:W3CDTF">2010-11-06T18:36:35Z</dcterms:created>
  <dcterms:modified xsi:type="dcterms:W3CDTF">2012-04-30T05:25:40Z</dcterms:modified>
</cp:coreProperties>
</file>