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28" r:id="rId3"/>
    <p:sldMasterId id="2147483833" r:id="rId4"/>
  </p:sldMasterIdLst>
  <p:notesMasterIdLst>
    <p:notesMasterId r:id="rId13"/>
  </p:notesMasterIdLst>
  <p:handoutMasterIdLst>
    <p:handoutMasterId r:id="rId14"/>
  </p:handoutMasterIdLst>
  <p:sldIdLst>
    <p:sldId id="1197" r:id="rId5"/>
    <p:sldId id="1195" r:id="rId6"/>
    <p:sldId id="1198" r:id="rId7"/>
    <p:sldId id="1199" r:id="rId8"/>
    <p:sldId id="1200" r:id="rId9"/>
    <p:sldId id="1201" r:id="rId10"/>
    <p:sldId id="1202" r:id="rId11"/>
    <p:sldId id="1203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Bold" panose="02000000000000000000" pitchFamily="2" charset="0"/>
      <p:bold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0520" autoAdjust="0"/>
  </p:normalViewPr>
  <p:slideViewPr>
    <p:cSldViewPr snapToGrid="0" snapToObjects="1">
      <p:cViewPr varScale="1">
        <p:scale>
          <a:sx n="115" d="100"/>
          <a:sy n="115" d="100"/>
        </p:scale>
        <p:origin x="4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07.12.2024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37006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7212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615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4B2F2CF-1F6E-4737-8380-2ACFF853EA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84797F9-7539-4EA9-A418-767254923B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427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9A78599F-D79E-4281-BEF4-7422CEEA54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42A86BF5-AF69-48DE-AFDD-C1FAD65027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124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  <p:sldLayoutId id="214748385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BA297-C05B-4A1B-BC54-4DA26B4C6721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8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4" r:id="rId2"/>
    <p:sldLayoutId id="2147483832" r:id="rId3"/>
    <p:sldLayoutId id="214748384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31917-7517-1C44-A177-5AA7AADA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Стабилитроны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6487E-B740-B9DA-C6FE-47A657DF6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Заварзин Владислав</a:t>
            </a:r>
          </a:p>
          <a:p>
            <a:r>
              <a:rPr lang="ru-RU" dirty="0"/>
              <a:t>Цуканов Александр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E3A304-F93D-370E-6BAA-BEE1D98D2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ru-RU" dirty="0"/>
              <a:t>07.12.2024</a:t>
            </a:r>
          </a:p>
        </p:txBody>
      </p:sp>
    </p:spTree>
    <p:extLst>
      <p:ext uri="{BB962C8B-B14F-4D97-AF65-F5344CB8AC3E}">
        <p14:creationId xmlns:p14="http://schemas.microsoft.com/office/powerpoint/2010/main" val="409608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93B891A-77A5-4D74-AF37-CFD642A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</p:spPr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Определение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6E7FFA5D-C895-4F81-A089-1A9AF5F73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652045"/>
            <a:ext cx="5184776" cy="1812698"/>
          </a:xfrm>
        </p:spPr>
        <p:txBody>
          <a:bodyPr>
            <a:normAutofit/>
          </a:bodyPr>
          <a:lstStyle/>
          <a:p>
            <a:pPr lvl="3"/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Стабилитрон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- это полупроводниковый диод, используемый для стабилизации постоянного напряжения на нагрузке.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4168F309-2342-4475-B14B-79BD64C8E9E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6668655" y="2496906"/>
            <a:ext cx="4760191" cy="2958664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C87A949-40EC-4A65-A1CD-ED6532408C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9860" y="5685517"/>
            <a:ext cx="5184775" cy="635000"/>
          </a:xfrm>
        </p:spPr>
        <p:txBody>
          <a:bodyPr/>
          <a:lstStyle/>
          <a:p>
            <a:pPr lvl="2" algn="ctr"/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Внешний вид стабилитронов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E51BB-5813-B3E6-332C-82472648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27" y="3694690"/>
            <a:ext cx="2295845" cy="1629002"/>
          </a:xfrm>
          <a:prstGeom prst="rect">
            <a:avLst/>
          </a:prstGeom>
        </p:spPr>
      </p:pic>
      <p:sp>
        <p:nvSpPr>
          <p:cNvPr id="15" name="Текст 5">
            <a:extLst>
              <a:ext uri="{FF2B5EF4-FFF2-40B4-BE49-F238E27FC236}">
                <a16:creationId xmlns:a16="http://schemas.microsoft.com/office/drawing/2014/main" id="{B20A0386-85CD-0B7C-45EC-6D4C4E27113B}"/>
              </a:ext>
            </a:extLst>
          </p:cNvPr>
          <p:cNvSpPr txBox="1">
            <a:spLocks/>
          </p:cNvSpPr>
          <p:nvPr/>
        </p:nvSpPr>
        <p:spPr>
          <a:xfrm>
            <a:off x="550863" y="5685517"/>
            <a:ext cx="5184775" cy="635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46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/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Обозначение стабилитрона</a:t>
            </a:r>
          </a:p>
        </p:txBody>
      </p:sp>
    </p:spTree>
    <p:extLst>
      <p:ext uri="{BB962C8B-B14F-4D97-AF65-F5344CB8AC3E}">
        <p14:creationId xmlns:p14="http://schemas.microsoft.com/office/powerpoint/2010/main" val="4673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2786-B52F-CEEC-D9E9-71EA16A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Туннельный и лавинный пробои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D8D-FFF2-15EF-45D2-C8A7525FF0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98689" y="6055669"/>
            <a:ext cx="7994621" cy="1009997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Туннельный и лавинный пробои на вольтамперной характеристике стабилитрона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AF134D-796D-FC4B-CD4C-C52E1EBE8DE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58350" y="1230347"/>
            <a:ext cx="6193356" cy="4335350"/>
          </a:xfrm>
        </p:spPr>
      </p:pic>
    </p:spTree>
    <p:extLst>
      <p:ext uri="{BB962C8B-B14F-4D97-AF65-F5344CB8AC3E}">
        <p14:creationId xmlns:p14="http://schemas.microsoft.com/office/powerpoint/2010/main" val="78399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62A0-E197-98B8-EB23-895C4FA8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Основные характеристики стабилитронов</a:t>
            </a:r>
            <a:endParaRPr lang="ru-RU" dirty="0">
              <a:solidFill>
                <a:srgbClr val="005AAA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5FA6-164B-2B47-6832-2CBCCCE310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178" y="6117625"/>
            <a:ext cx="5184775" cy="635000"/>
          </a:xfrm>
        </p:spPr>
        <p:txBody>
          <a:bodyPr>
            <a:normAutofit/>
          </a:bodyPr>
          <a:lstStyle/>
          <a:p>
            <a:pPr algn="ctr"/>
            <a:r>
              <a:rPr lang="ru-RU" sz="12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ВАХ стабилитрона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3015B0-9EAE-9719-6A86-31974FB832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0863" y="1174602"/>
            <a:ext cx="4983407" cy="450879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F4F2CE-BC63-97B6-5EF7-2E974EFD9A10}"/>
              </a:ext>
            </a:extLst>
          </p:cNvPr>
          <p:cNvSpPr txBox="1"/>
          <p:nvPr/>
        </p:nvSpPr>
        <p:spPr>
          <a:xfrm>
            <a:off x="5924897" y="1922183"/>
            <a:ext cx="6097384" cy="37856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1800"/>
              </a:spcAft>
            </a:pPr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U</a:t>
            </a:r>
            <a:r>
              <a:rPr lang="ru-RU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номинальное напряжение стабилизации</a:t>
            </a:r>
          </a:p>
          <a:p>
            <a:pPr>
              <a:spcAft>
                <a:spcPts val="1800"/>
              </a:spcAft>
            </a:pPr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ΔU</a:t>
            </a:r>
            <a:r>
              <a:rPr lang="ru-RU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отклонение напряжения на стабилитроне 	от номинального напряжения стабилизации</a:t>
            </a:r>
          </a:p>
          <a:p>
            <a:pPr>
              <a:spcAft>
                <a:spcPts val="1800"/>
              </a:spcAft>
            </a:pPr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ток, протекающий через стабилитрон при 	номинальном напряжении стабилизации</a:t>
            </a:r>
          </a:p>
          <a:p>
            <a:pPr>
              <a:spcAft>
                <a:spcPts val="1800"/>
              </a:spcAft>
            </a:pPr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СТ.МИН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минимальный ток через стабилитрон, при 	котором напряжение на стабилитроне будет 	в пределах U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± ΔU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</a:t>
            </a:r>
          </a:p>
          <a:p>
            <a:pPr>
              <a:spcAft>
                <a:spcPts val="1800"/>
              </a:spcAft>
            </a:pPr>
            <a:r>
              <a:rPr lang="ru-RU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СТ.МАКС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максимально допустимый ток через 	стабилитрон</a:t>
            </a:r>
          </a:p>
        </p:txBody>
      </p:sp>
    </p:spTree>
    <p:extLst>
      <p:ext uri="{BB962C8B-B14F-4D97-AF65-F5344CB8AC3E}">
        <p14:creationId xmlns:p14="http://schemas.microsoft.com/office/powerpoint/2010/main" val="26505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0D0F-D7B4-4845-4A79-8ABF056C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маркировки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5FEE82-ED26-FF7A-A17B-71DF2B894C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1441721"/>
            <a:ext cx="2396289" cy="45529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DC858-EA74-B854-7D5D-6EC20BD229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0895" y="6063877"/>
            <a:ext cx="1186497" cy="635000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JIS-C-7012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7681C9-3FB3-C99C-B1D3-C2A26715F07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693220" y="1441721"/>
            <a:ext cx="2386627" cy="45529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4488A-5764-46A9-0F2E-032340255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3284" y="6063877"/>
            <a:ext cx="1186497" cy="635000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JEDEC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5F085-FF78-3325-D625-5A459A2AA8AD}"/>
              </a:ext>
            </a:extLst>
          </p:cNvPr>
          <p:cNvSpPr txBox="1"/>
          <p:nvPr/>
        </p:nvSpPr>
        <p:spPr>
          <a:xfrm>
            <a:off x="550863" y="1594537"/>
            <a:ext cx="41042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Единого стандарта маркировки стабилитронов не существует. В наиболее простом случае на поверхности стабилитрона пишут напряжения стабилизации, при этом буква V используется в качестве запятой. Иногда производитель прибегает к собственному способу обозначения, который расшифровывает в своей документации. Часто стабилитрон маркируется цветными кольцами по японскому правилу </a:t>
            </a:r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JIS-C-7012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или американскому правилу </a:t>
            </a:r>
            <a:r>
              <a:rPr lang="ru-RU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JEDEC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5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0C2-5DEB-8ED6-47B1-86C1A690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B508-158B-13B1-F98E-0585475A68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3358" y="1459577"/>
            <a:ext cx="11078642" cy="4552949"/>
          </a:xfrm>
        </p:spPr>
        <p:txBody>
          <a:bodyPr>
            <a:normAutofit/>
          </a:bodyPr>
          <a:lstStyle/>
          <a:p>
            <a:r>
              <a:rPr lang="ru-RU" sz="16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Расчёт  балластного резистора проводится по формуле:</a:t>
            </a:r>
          </a:p>
          <a:p>
            <a:pPr algn="ctr"/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R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Б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= (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V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ВХ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 – 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V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)/(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+ 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Н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)	 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(1)</a:t>
            </a:r>
          </a:p>
          <a:p>
            <a:pPr algn="ctr"/>
            <a:r>
              <a:rPr lang="ru-RU" sz="1600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ru-RU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При расчётах должно выполняться соотношение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sz="16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en-US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CTMIN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&lt; I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&lt; 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en-US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CTMAX</a:t>
            </a:r>
            <a:r>
              <a:rPr lang="ru-RU" sz="1600" baseline="-250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	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	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  <a:endParaRPr lang="ru-RU" sz="1600" b="0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1600" b="0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Расчёт суммарного тока 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по формуле:</a:t>
            </a:r>
          </a:p>
          <a:p>
            <a:pPr algn="ctr"/>
            <a:r>
              <a:rPr lang="nn-NO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 = (V</a:t>
            </a:r>
            <a:r>
              <a:rPr lang="nn-NO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ВХ</a:t>
            </a:r>
            <a:r>
              <a:rPr lang="nn-NO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– V</a:t>
            </a:r>
            <a:r>
              <a:rPr lang="nn-NO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nn-NO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)/ R</a:t>
            </a:r>
            <a:r>
              <a:rPr lang="nn-NO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Б</a:t>
            </a:r>
            <a:r>
              <a:rPr lang="ru-RU" sz="1600" baseline="-250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	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	</a:t>
            </a:r>
            <a:r>
              <a:rPr lang="nn-NO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nn-NO" sz="1600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(3) </a:t>
            </a:r>
            <a:endParaRPr lang="ru-RU" sz="1600" b="0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1600" b="0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Вычисление тока стабилитрона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ru-RU" sz="16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СТ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 = </a:t>
            </a:r>
            <a:r>
              <a:rPr lang="en-US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I – I</a:t>
            </a:r>
            <a:r>
              <a:rPr lang="ru-RU" sz="1600" b="0" i="0" baseline="-2500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Н</a:t>
            </a:r>
            <a:r>
              <a:rPr lang="ru-RU" sz="1600" baseline="-250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			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 </a:t>
            </a:r>
            <a:r>
              <a:rPr lang="ru-RU" sz="1600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(4)</a:t>
            </a:r>
            <a:endParaRPr lang="ru-RU" sz="1600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9840-2C7F-DD80-CD9B-E16551A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Стабилизатор напряжения с проходным транзистором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805F51-6363-E017-1B6C-F723F5222C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18906" y="1761892"/>
            <a:ext cx="3620005" cy="333421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5A5DF-4AF1-00D0-CF94-A05EA08DDF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4383" y="5501652"/>
            <a:ext cx="4814177" cy="635000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solidFill>
                  <a:srgbClr val="005AAA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Стабилизатор напряжения с проходным транзистором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56849-9970-7AD0-DC12-22AA43C0A14F}"/>
              </a:ext>
            </a:extLst>
          </p:cNvPr>
          <p:cNvSpPr txBox="1"/>
          <p:nvPr/>
        </p:nvSpPr>
        <p:spPr>
          <a:xfrm>
            <a:off x="646315" y="2690335"/>
            <a:ext cx="6097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030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 значительной нагрузке или невыполнении неравенства </a:t>
            </a:r>
            <a:r>
              <a:rPr lang="ru-RU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  <a:r>
              <a:rPr lang="ru-RU" dirty="0">
                <a:solidFill>
                  <a:srgbClr val="3030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следует использовать </a:t>
            </a:r>
            <a:r>
              <a:rPr lang="ru-RU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ru-RU" b="0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хему параметрического стабилизатора с усилителем тока (эмиттерный повторитель). </a:t>
            </a:r>
          </a:p>
          <a:p>
            <a:endParaRPr lang="ru-RU" b="0" i="0" dirty="0">
              <a:solidFill>
                <a:srgbClr val="30303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3030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Здесь </a:t>
            </a:r>
            <a:r>
              <a:rPr lang="ru-RU" b="0" i="0" dirty="0">
                <a:solidFill>
                  <a:srgbClr val="30303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проходной транзистор </a:t>
            </a:r>
            <a:r>
              <a:rPr lang="ru-RU" dirty="0">
                <a:solidFill>
                  <a:srgbClr val="3030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как бы </a:t>
            </a:r>
            <a:r>
              <a:rPr lang="ru-RU" b="0" i="0" dirty="0">
                <a:solidFill>
                  <a:srgbClr val="30303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«отрезает» стабилитрон от нагрузки.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D1BE-25FE-8DB3-96EA-24C883E1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напряжения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690826-60B9-4256-F27F-65BD958A2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56364" y="1341438"/>
            <a:ext cx="4572638" cy="3734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5699-D873-4321-48C8-B36AB9E0E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0295" y="5516562"/>
            <a:ext cx="5184775" cy="635000"/>
          </a:xfrm>
        </p:spPr>
        <p:txBody>
          <a:bodyPr>
            <a:normAutofit/>
          </a:bodyPr>
          <a:lstStyle/>
          <a:p>
            <a:pPr algn="ctr"/>
            <a:r>
              <a:rPr lang="ru-RU" sz="1400" b="0" dirty="0">
                <a:solidFill>
                  <a:srgbClr val="005AAA"/>
                </a:solidFill>
                <a:effectLst/>
                <a:latin typeface="Roboto Bold" panose="02000000000000000000" pitchFamily="2" charset="0"/>
                <a:ea typeface="Roboto Bold" panose="02000000000000000000" pitchFamily="2" charset="0"/>
              </a:rPr>
              <a:t>Схемы ограничения напряжения с использованием стабилитрона</a:t>
            </a:r>
            <a:endParaRPr lang="ru-RU" sz="1400" dirty="0">
              <a:solidFill>
                <a:srgbClr val="005AAA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F6921-4CAD-E2BD-B30F-1262FF8630BE}"/>
              </a:ext>
            </a:extLst>
          </p:cNvPr>
          <p:cNvSpPr txBox="1"/>
          <p:nvPr/>
        </p:nvSpPr>
        <p:spPr>
          <a:xfrm>
            <a:off x="550863" y="2668317"/>
            <a:ext cx="51847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Ещё одна возможность стабилитрона – </a:t>
            </a:r>
            <a:r>
              <a:rPr lang="ru-RU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ограничение напряжения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верхней части рисунка показана схема однополярного ограничения синусоидального напряжения, а в нижней части – двухполярного.</a:t>
            </a:r>
          </a:p>
        </p:txBody>
      </p:sp>
    </p:spTree>
    <p:extLst>
      <p:ext uri="{BB962C8B-B14F-4D97-AF65-F5344CB8AC3E}">
        <p14:creationId xmlns:p14="http://schemas.microsoft.com/office/powerpoint/2010/main" val="3430040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001A831C-BEEC-4D03-A706-230513593B8E}"/>
    </a:ext>
  </a:extLst>
</a:theme>
</file>

<file path=ppt/theme/theme4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170</TotalTime>
  <Words>335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Roboto Bold</vt:lpstr>
      <vt:lpstr>Wingdings</vt:lpstr>
      <vt:lpstr>Arial</vt:lpstr>
      <vt:lpstr>Roboto</vt:lpstr>
      <vt:lpstr>Титульная страница</vt:lpstr>
      <vt:lpstr>Текстовые блоки</vt:lpstr>
      <vt:lpstr>Универсальные блоки - таблицы, рисунки, диаграммы</vt:lpstr>
      <vt:lpstr>Дополнительные блоки</vt:lpstr>
      <vt:lpstr>Стабилитроны</vt:lpstr>
      <vt:lpstr>Определение</vt:lpstr>
      <vt:lpstr>Туннельный и лавинный пробои</vt:lpstr>
      <vt:lpstr>Основные характеристики стабилитронов</vt:lpstr>
      <vt:lpstr>Стандарты маркировки</vt:lpstr>
      <vt:lpstr>Формулы</vt:lpstr>
      <vt:lpstr>Стабилизатор напряжения с проходным транзистором</vt:lpstr>
      <vt:lpstr>Ограничение напряжения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Dapstep Datov</cp:lastModifiedBy>
  <cp:revision>13</cp:revision>
  <dcterms:created xsi:type="dcterms:W3CDTF">2023-06-16T08:15:39Z</dcterms:created>
  <dcterms:modified xsi:type="dcterms:W3CDTF">2024-12-06T22:31:01Z</dcterms:modified>
  <cp:category/>
</cp:coreProperties>
</file>