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4" r:id="rId6"/>
    <p:sldId id="269" r:id="rId7"/>
    <p:sldId id="270" r:id="rId8"/>
    <p:sldId id="258" r:id="rId9"/>
    <p:sldId id="259" r:id="rId10"/>
    <p:sldId id="267" r:id="rId11"/>
    <p:sldId id="268" r:id="rId12"/>
    <p:sldId id="265" r:id="rId13"/>
    <p:sldId id="271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F2242-DEFC-2A44-B5EA-906A7BB3926D}" v="1" dt="2022-04-21T00:09:55.081"/>
    <p1510:client id="{1C11BEAF-EF3B-47B0-BD61-33F3D1C92104}" v="1" dt="2022-04-13T21:35:43.312"/>
    <p1510:client id="{5FC189AF-D7F9-EC8F-4F43-E48C7716EDE4}" v="322" dt="2022-04-12T18:29:46.120"/>
    <p1510:client id="{7A811EDF-1D5D-4CCB-8577-29686F2E720A}" v="2776" dt="2022-04-12T20:42:11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8849-B8D4-42D2-B580-17D00A841A3F}" type="doc">
      <dgm:prSet loTypeId="urn:microsoft.com/office/officeart/2005/8/layout/rings+Icon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37346-AC86-4839-BF63-D1C10BA4D1BB}">
      <dgm:prSet phldrT="[Text]" custT="1"/>
      <dgm:spPr>
        <a:solidFill>
          <a:schemeClr val="accent1">
            <a:lumMod val="20000"/>
            <a:lumOff val="80000"/>
            <a:alpha val="26000"/>
          </a:schemeClr>
        </a:solidFill>
        <a:ln>
          <a:solidFill>
            <a:schemeClr val="bg2"/>
          </a:solidFill>
        </a:ln>
      </dgm:spPr>
      <dgm:t>
        <a:bodyPr anchor="b" anchorCtr="0"/>
        <a:lstStyle/>
        <a:p>
          <a:r>
            <a:rPr lang="en-US" sz="3600">
              <a:solidFill>
                <a:schemeClr val="accent1"/>
              </a:solidFill>
            </a:rPr>
            <a:t>ICT</a:t>
          </a:r>
        </a:p>
      </dgm:t>
    </dgm:pt>
    <dgm:pt modelId="{025F77F1-0756-4BBE-B22D-FC533E6E1DF8}" type="parTrans" cxnId="{B31490D0-70C0-4FF4-A24F-7ECD75D49361}">
      <dgm:prSet/>
      <dgm:spPr/>
      <dgm:t>
        <a:bodyPr/>
        <a:lstStyle/>
        <a:p>
          <a:endParaRPr lang="en-US"/>
        </a:p>
      </dgm:t>
    </dgm:pt>
    <dgm:pt modelId="{85330B6B-088F-4E52-90B2-0E34E99D53B6}" type="sibTrans" cxnId="{B31490D0-70C0-4FF4-A24F-7ECD75D49361}">
      <dgm:prSet/>
      <dgm:spPr/>
      <dgm:t>
        <a:bodyPr/>
        <a:lstStyle/>
        <a:p>
          <a:endParaRPr lang="en-US"/>
        </a:p>
      </dgm:t>
    </dgm:pt>
    <dgm:pt modelId="{075D4424-8DDF-452B-ACC8-6C511C3228CD}">
      <dgm:prSet phldrT="[Text]" custT="1"/>
      <dgm:spPr>
        <a:solidFill>
          <a:srgbClr val="4472C4">
            <a:hueOff val="0"/>
            <a:satOff val="0"/>
            <a:lumOff val="0"/>
            <a:alpha val="8000"/>
          </a:srgbClr>
        </a:solidFill>
        <a:ln w="19050" cap="flat" cmpd="sng" algn="ctr">
          <a:solidFill>
            <a:schemeClr val="bg2">
              <a:alpha val="84000"/>
            </a:scheme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Carl Moyer</a:t>
          </a:r>
        </a:p>
      </dgm:t>
    </dgm:pt>
    <dgm:pt modelId="{0F88B3FE-0C83-42B8-AC6D-B4369D7AFB07}" type="parTrans" cxnId="{A1A79821-883A-4A5A-9D81-F6AAE3B42CC6}">
      <dgm:prSet/>
      <dgm:spPr/>
      <dgm:t>
        <a:bodyPr/>
        <a:lstStyle/>
        <a:p>
          <a:endParaRPr lang="en-US"/>
        </a:p>
      </dgm:t>
    </dgm:pt>
    <dgm:pt modelId="{6CF289FA-C151-401E-9C89-F41C5EF901A6}" type="sibTrans" cxnId="{A1A79821-883A-4A5A-9D81-F6AAE3B42CC6}">
      <dgm:prSet/>
      <dgm:spPr/>
      <dgm:t>
        <a:bodyPr/>
        <a:lstStyle/>
        <a:p>
          <a:endParaRPr lang="en-US"/>
        </a:p>
      </dgm:t>
    </dgm:pt>
    <dgm:pt modelId="{9A336518-506B-4EA4-B398-DFE0941BC2C4}">
      <dgm:prSet phldrT="[Text]" custT="1"/>
      <dgm:spPr>
        <a:noFill/>
        <a:ln>
          <a:solidFill>
            <a:schemeClr val="bg2">
              <a:alpha val="97000"/>
            </a:schemeClr>
          </a:solidFill>
        </a:ln>
      </dgm:spPr>
      <dgm:t>
        <a:bodyPr anchor="ctr" anchorCtr="0"/>
        <a:lstStyle/>
        <a:p>
          <a:r>
            <a:rPr lang="en-US" sz="4000">
              <a:solidFill>
                <a:schemeClr val="accent1"/>
              </a:solidFill>
            </a:rPr>
            <a:t>ACF</a:t>
          </a:r>
        </a:p>
      </dgm:t>
    </dgm:pt>
    <dgm:pt modelId="{99AB3603-65CB-44F0-9661-2DB8185BDC57}" type="parTrans" cxnId="{498F6E0B-6FBE-47A2-8EEF-685B7E1E852E}">
      <dgm:prSet/>
      <dgm:spPr/>
      <dgm:t>
        <a:bodyPr/>
        <a:lstStyle/>
        <a:p>
          <a:endParaRPr lang="en-US"/>
        </a:p>
      </dgm:t>
    </dgm:pt>
    <dgm:pt modelId="{3BC36DA6-967D-4F30-9B39-93FC5A638544}" type="sibTrans" cxnId="{498F6E0B-6FBE-47A2-8EEF-685B7E1E852E}">
      <dgm:prSet/>
      <dgm:spPr/>
      <dgm:t>
        <a:bodyPr/>
        <a:lstStyle/>
        <a:p>
          <a:endParaRPr lang="en-US"/>
        </a:p>
      </dgm:t>
    </dgm:pt>
    <dgm:pt modelId="{348927D0-0AFE-433C-B0CE-E46AF00CDC9A}">
      <dgm:prSet phldrT="[Text]" custT="1"/>
      <dgm:spPr>
        <a:solidFill>
          <a:schemeClr val="accent1">
            <a:hueOff val="0"/>
            <a:satOff val="0"/>
            <a:lumOff val="0"/>
            <a:alpha val="8000"/>
          </a:schemeClr>
        </a:solidFill>
        <a:ln>
          <a:solidFill>
            <a:schemeClr val="bg2">
              <a:alpha val="84000"/>
            </a:schemeClr>
          </a:solidFill>
        </a:ln>
      </dgm:spPr>
      <dgm:t>
        <a:bodyPr lIns="0" tIns="2011680" rIns="640080" bIns="0" anchor="b" anchorCtr="0"/>
        <a:lstStyle/>
        <a:p>
          <a:pPr algn="r"/>
          <a:r>
            <a:rPr lang="en-US" sz="4800">
              <a:solidFill>
                <a:schemeClr val="accent1"/>
              </a:solidFill>
            </a:rPr>
            <a:t>ACT</a:t>
          </a:r>
        </a:p>
      </dgm:t>
    </dgm:pt>
    <dgm:pt modelId="{8A53700C-A947-4BDC-932A-579CC9E34385}" type="parTrans" cxnId="{B6BC011E-7A84-4CE9-A2F6-7366678AEF4A}">
      <dgm:prSet/>
      <dgm:spPr/>
      <dgm:t>
        <a:bodyPr/>
        <a:lstStyle/>
        <a:p>
          <a:endParaRPr lang="en-US"/>
        </a:p>
      </dgm:t>
    </dgm:pt>
    <dgm:pt modelId="{3EB6D391-A9BD-48B8-AB14-803D49B7D658}" type="sibTrans" cxnId="{B6BC011E-7A84-4CE9-A2F6-7366678AEF4A}">
      <dgm:prSet/>
      <dgm:spPr/>
      <dgm:t>
        <a:bodyPr/>
        <a:lstStyle/>
        <a:p>
          <a:endParaRPr lang="en-US"/>
        </a:p>
      </dgm:t>
    </dgm:pt>
    <dgm:pt modelId="{6F71F78A-BFF8-4B90-A8D0-88C19E431B61}">
      <dgm:prSet/>
      <dgm:spPr>
        <a:solidFill>
          <a:schemeClr val="accent1">
            <a:hueOff val="0"/>
            <a:satOff val="0"/>
            <a:lumOff val="0"/>
            <a:alpha val="28000"/>
          </a:schemeClr>
        </a:solidFill>
        <a:ln>
          <a:solidFill>
            <a:schemeClr val="bg2"/>
          </a:solidFill>
        </a:ln>
      </dgm:spPr>
      <dgm:t>
        <a:bodyPr anchor="t" anchorCtr="0"/>
        <a:lstStyle/>
        <a:p>
          <a:r>
            <a:rPr lang="en-US">
              <a:solidFill>
                <a:schemeClr val="accent1"/>
              </a:solidFill>
            </a:rPr>
            <a:t>DMV/IHS</a:t>
          </a:r>
          <a:endParaRPr lang="en-US"/>
        </a:p>
      </dgm:t>
    </dgm:pt>
    <dgm:pt modelId="{A135B8B7-9242-4B1D-91AD-83A6D53DAFF0}" type="parTrans" cxnId="{492718F8-8C60-4A34-B662-8A23A3E2D3A1}">
      <dgm:prSet/>
      <dgm:spPr/>
      <dgm:t>
        <a:bodyPr/>
        <a:lstStyle/>
        <a:p>
          <a:endParaRPr lang="en-US"/>
        </a:p>
      </dgm:t>
    </dgm:pt>
    <dgm:pt modelId="{63BA7641-780C-4E5C-876B-99E72E5914AF}" type="sibTrans" cxnId="{492718F8-8C60-4A34-B662-8A23A3E2D3A1}">
      <dgm:prSet/>
      <dgm:spPr/>
      <dgm:t>
        <a:bodyPr/>
        <a:lstStyle/>
        <a:p>
          <a:endParaRPr lang="en-US"/>
        </a:p>
      </dgm:t>
    </dgm:pt>
    <dgm:pt modelId="{EA5B4B2C-B050-4B1F-B68A-ACFB305EEC5C}">
      <dgm:prSet/>
      <dgm:spPr>
        <a:solidFill>
          <a:schemeClr val="accent1">
            <a:hueOff val="0"/>
            <a:satOff val="0"/>
            <a:lumOff val="0"/>
            <a:alpha val="14000"/>
          </a:schemeClr>
        </a:solidFill>
        <a:ln>
          <a:solidFill>
            <a:schemeClr val="bg2"/>
          </a:solidFill>
        </a:ln>
      </dgm:spPr>
      <dgm:t>
        <a:bodyPr lIns="548640" anchor="ctr" anchorCtr="0"/>
        <a:lstStyle/>
        <a:p>
          <a:r>
            <a:rPr lang="en-US">
              <a:ln>
                <a:noFill/>
              </a:ln>
              <a:solidFill>
                <a:schemeClr val="accent1">
                  <a:alpha val="98000"/>
                </a:schemeClr>
              </a:solidFill>
            </a:rPr>
            <a:t>HVIP</a:t>
          </a:r>
        </a:p>
      </dgm:t>
    </dgm:pt>
    <dgm:pt modelId="{AD2631BE-08CD-488E-8DF2-A7D694CB5245}" type="parTrans" cxnId="{7A774273-758D-4BC5-9243-E4F736AC195C}">
      <dgm:prSet/>
      <dgm:spPr/>
      <dgm:t>
        <a:bodyPr/>
        <a:lstStyle/>
        <a:p>
          <a:endParaRPr lang="en-US"/>
        </a:p>
      </dgm:t>
    </dgm:pt>
    <dgm:pt modelId="{A2183227-E1A3-4A81-8CA0-BAE001A9C750}" type="sibTrans" cxnId="{7A774273-758D-4BC5-9243-E4F736AC195C}">
      <dgm:prSet/>
      <dgm:spPr/>
      <dgm:t>
        <a:bodyPr/>
        <a:lstStyle/>
        <a:p>
          <a:endParaRPr lang="en-US"/>
        </a:p>
      </dgm:t>
    </dgm:pt>
    <dgm:pt modelId="{B86FB862-6BEF-4BA6-8A34-C5C4DC5978F8}" type="pres">
      <dgm:prSet presAssocID="{7CF58849-B8D4-42D2-B580-17D00A841A3F}" presName="Name0" presStyleCnt="0">
        <dgm:presLayoutVars>
          <dgm:chMax val="7"/>
          <dgm:dir/>
          <dgm:resizeHandles val="exact"/>
        </dgm:presLayoutVars>
      </dgm:prSet>
      <dgm:spPr/>
    </dgm:pt>
    <dgm:pt modelId="{01F2D3A2-BA10-48DA-8DE1-E2785B4FC522}" type="pres">
      <dgm:prSet presAssocID="{7CF58849-B8D4-42D2-B580-17D00A841A3F}" presName="ellipse1" presStyleLbl="vennNode1" presStyleIdx="0" presStyleCnt="6" custScaleX="78393" custScaleY="76921" custLinFactX="100000" custLinFactNeighborX="129161" custLinFactNeighborY="79813">
        <dgm:presLayoutVars>
          <dgm:bulletEnabled val="1"/>
        </dgm:presLayoutVars>
      </dgm:prSet>
      <dgm:spPr/>
    </dgm:pt>
    <dgm:pt modelId="{2B456928-E6A8-4F49-BDD0-1C82F2498A9F}" type="pres">
      <dgm:prSet presAssocID="{7CF58849-B8D4-42D2-B580-17D00A841A3F}" presName="ellipse2" presStyleLbl="vennNode1" presStyleIdx="1" presStyleCnt="6" custScaleX="70846" custScaleY="74285" custLinFactX="100000" custLinFactNeighborX="116973" custLinFactNeighborY="-23778">
        <dgm:presLayoutVars>
          <dgm:bulletEnabled val="1"/>
        </dgm:presLayoutVars>
      </dgm:prSet>
      <dgm:spPr/>
    </dgm:pt>
    <dgm:pt modelId="{EEDDC03D-AEF6-4FC7-BBA0-0B52AB84C0E0}" type="pres">
      <dgm:prSet presAssocID="{7CF58849-B8D4-42D2-B580-17D00A841A3F}" presName="ellipse3" presStyleLbl="vennNode1" presStyleIdx="2" presStyleCnt="6" custScaleX="82683" custScaleY="88883" custLinFactNeighborX="4261" custLinFactNeighborY="-171">
        <dgm:presLayoutVars>
          <dgm:bulletEnabled val="1"/>
        </dgm:presLayoutVars>
      </dgm:prSet>
      <dgm:spPr/>
    </dgm:pt>
    <dgm:pt modelId="{57954813-E3F8-4149-976B-A186CFAC3857}" type="pres">
      <dgm:prSet presAssocID="{7CF58849-B8D4-42D2-B580-17D00A841A3F}" presName="ellipse4" presStyleLbl="vennNode1" presStyleIdx="3" presStyleCnt="6" custScaleX="121814" custScaleY="124988" custLinFactNeighborX="-51127" custLinFactNeighborY="-48777">
        <dgm:presLayoutVars>
          <dgm:bulletEnabled val="1"/>
        </dgm:presLayoutVars>
      </dgm:prSet>
      <dgm:spPr/>
    </dgm:pt>
    <dgm:pt modelId="{657AAFF6-5A04-4952-A472-50F7FB5E65D4}" type="pres">
      <dgm:prSet presAssocID="{7CF58849-B8D4-42D2-B580-17D00A841A3F}" presName="ellipse5" presStyleLbl="vennNode1" presStyleIdx="4" presStyleCnt="6" custScaleX="212090" custScaleY="212883" custLinFactNeighborX="-27718" custLinFactNeighborY="7192">
        <dgm:presLayoutVars>
          <dgm:bulletEnabled val="1"/>
        </dgm:presLayoutVars>
      </dgm:prSet>
      <dgm:spPr/>
    </dgm:pt>
    <dgm:pt modelId="{C13F9532-B316-48D2-BF66-03F81965C726}" type="pres">
      <dgm:prSet presAssocID="{7CF58849-B8D4-42D2-B580-17D00A841A3F}" presName="ellipse6" presStyleLbl="vennNode1" presStyleIdx="5" presStyleCnt="6" custScaleX="133958" custScaleY="140230" custLinFactX="-1803" custLinFactNeighborX="-100000" custLinFactNeighborY="-187">
        <dgm:presLayoutVars>
          <dgm:bulletEnabled val="1"/>
        </dgm:presLayoutVars>
      </dgm:prSet>
      <dgm:spPr/>
    </dgm:pt>
  </dgm:ptLst>
  <dgm:cxnLst>
    <dgm:cxn modelId="{498F6E0B-6FBE-47A2-8EEF-685B7E1E852E}" srcId="{7CF58849-B8D4-42D2-B580-17D00A841A3F}" destId="{9A336518-506B-4EA4-B398-DFE0941BC2C4}" srcOrd="2" destOrd="0" parTransId="{99AB3603-65CB-44F0-9661-2DB8185BDC57}" sibTransId="{3BC36DA6-967D-4F30-9B39-93FC5A638544}"/>
    <dgm:cxn modelId="{B6BC011E-7A84-4CE9-A2F6-7366678AEF4A}" srcId="{7CF58849-B8D4-42D2-B580-17D00A841A3F}" destId="{348927D0-0AFE-433C-B0CE-E46AF00CDC9A}" srcOrd="3" destOrd="0" parTransId="{8A53700C-A947-4BDC-932A-579CC9E34385}" sibTransId="{3EB6D391-A9BD-48B8-AB14-803D49B7D658}"/>
    <dgm:cxn modelId="{A1A79821-883A-4A5A-9D81-F6AAE3B42CC6}" srcId="{7CF58849-B8D4-42D2-B580-17D00A841A3F}" destId="{075D4424-8DDF-452B-ACC8-6C511C3228CD}" srcOrd="1" destOrd="0" parTransId="{0F88B3FE-0C83-42B8-AC6D-B4369D7AFB07}" sibTransId="{6CF289FA-C151-401E-9C89-F41C5EF901A6}"/>
    <dgm:cxn modelId="{36D43D29-A761-42B1-92B1-DD1A14448A4E}" type="presOf" srcId="{075D4424-8DDF-452B-ACC8-6C511C3228CD}" destId="{2B456928-E6A8-4F49-BDD0-1C82F2498A9F}" srcOrd="0" destOrd="0" presId="urn:microsoft.com/office/officeart/2005/8/layout/rings+Icon"/>
    <dgm:cxn modelId="{A3875533-D64F-4C88-8DA9-D76C6A6A582A}" type="presOf" srcId="{7CF58849-B8D4-42D2-B580-17D00A841A3F}" destId="{B86FB862-6BEF-4BA6-8A34-C5C4DC5978F8}" srcOrd="0" destOrd="0" presId="urn:microsoft.com/office/officeart/2005/8/layout/rings+Icon"/>
    <dgm:cxn modelId="{09F20E39-02FF-4A85-9F03-C03DD2D9F2E6}" type="presOf" srcId="{348927D0-0AFE-433C-B0CE-E46AF00CDC9A}" destId="{57954813-E3F8-4149-976B-A186CFAC3857}" srcOrd="0" destOrd="0" presId="urn:microsoft.com/office/officeart/2005/8/layout/rings+Icon"/>
    <dgm:cxn modelId="{7A774273-758D-4BC5-9243-E4F736AC195C}" srcId="{7CF58849-B8D4-42D2-B580-17D00A841A3F}" destId="{EA5B4B2C-B050-4B1F-B68A-ACFB305EEC5C}" srcOrd="5" destOrd="0" parTransId="{AD2631BE-08CD-488E-8DF2-A7D694CB5245}" sibTransId="{A2183227-E1A3-4A81-8CA0-BAE001A9C750}"/>
    <dgm:cxn modelId="{DE029690-8B5F-490B-9396-6FE5774BEC35}" type="presOf" srcId="{9A336518-506B-4EA4-B398-DFE0941BC2C4}" destId="{EEDDC03D-AEF6-4FC7-BBA0-0B52AB84C0E0}" srcOrd="0" destOrd="0" presId="urn:microsoft.com/office/officeart/2005/8/layout/rings+Icon"/>
    <dgm:cxn modelId="{69E72F97-5159-492F-A26E-300FE6CDF40C}" type="presOf" srcId="{68F37346-AC86-4839-BF63-D1C10BA4D1BB}" destId="{01F2D3A2-BA10-48DA-8DE1-E2785B4FC522}" srcOrd="0" destOrd="0" presId="urn:microsoft.com/office/officeart/2005/8/layout/rings+Icon"/>
    <dgm:cxn modelId="{99433AA3-8776-416F-B35D-9747E81B9590}" type="presOf" srcId="{6F71F78A-BFF8-4B90-A8D0-88C19E431B61}" destId="{657AAFF6-5A04-4952-A472-50F7FB5E65D4}" srcOrd="0" destOrd="0" presId="urn:microsoft.com/office/officeart/2005/8/layout/rings+Icon"/>
    <dgm:cxn modelId="{D71579AD-D69C-4225-9948-38D3F88973CB}" type="presOf" srcId="{EA5B4B2C-B050-4B1F-B68A-ACFB305EEC5C}" destId="{C13F9532-B316-48D2-BF66-03F81965C726}" srcOrd="0" destOrd="0" presId="urn:microsoft.com/office/officeart/2005/8/layout/rings+Icon"/>
    <dgm:cxn modelId="{B31490D0-70C0-4FF4-A24F-7ECD75D49361}" srcId="{7CF58849-B8D4-42D2-B580-17D00A841A3F}" destId="{68F37346-AC86-4839-BF63-D1C10BA4D1BB}" srcOrd="0" destOrd="0" parTransId="{025F77F1-0756-4BBE-B22D-FC533E6E1DF8}" sibTransId="{85330B6B-088F-4E52-90B2-0E34E99D53B6}"/>
    <dgm:cxn modelId="{492718F8-8C60-4A34-B662-8A23A3E2D3A1}" srcId="{7CF58849-B8D4-42D2-B580-17D00A841A3F}" destId="{6F71F78A-BFF8-4B90-A8D0-88C19E431B61}" srcOrd="4" destOrd="0" parTransId="{A135B8B7-9242-4B1D-91AD-83A6D53DAFF0}" sibTransId="{63BA7641-780C-4E5C-876B-99E72E5914AF}"/>
    <dgm:cxn modelId="{46412F32-4B96-4F67-B567-A3B62D703DB8}" type="presParOf" srcId="{B86FB862-6BEF-4BA6-8A34-C5C4DC5978F8}" destId="{01F2D3A2-BA10-48DA-8DE1-E2785B4FC522}" srcOrd="0" destOrd="0" presId="urn:microsoft.com/office/officeart/2005/8/layout/rings+Icon"/>
    <dgm:cxn modelId="{8DCD84E4-E5CC-476F-99AA-1548D3F811E7}" type="presParOf" srcId="{B86FB862-6BEF-4BA6-8A34-C5C4DC5978F8}" destId="{2B456928-E6A8-4F49-BDD0-1C82F2498A9F}" srcOrd="1" destOrd="0" presId="urn:microsoft.com/office/officeart/2005/8/layout/rings+Icon"/>
    <dgm:cxn modelId="{2C898EB6-D1BA-4321-99E7-C173E5C09DC9}" type="presParOf" srcId="{B86FB862-6BEF-4BA6-8A34-C5C4DC5978F8}" destId="{EEDDC03D-AEF6-4FC7-BBA0-0B52AB84C0E0}" srcOrd="2" destOrd="0" presId="urn:microsoft.com/office/officeart/2005/8/layout/rings+Icon"/>
    <dgm:cxn modelId="{52E6A3AB-26A7-4036-B635-F8531B6F1364}" type="presParOf" srcId="{B86FB862-6BEF-4BA6-8A34-C5C4DC5978F8}" destId="{57954813-E3F8-4149-976B-A186CFAC3857}" srcOrd="3" destOrd="0" presId="urn:microsoft.com/office/officeart/2005/8/layout/rings+Icon"/>
    <dgm:cxn modelId="{97B04A8E-FBF2-4173-BF00-1C7D9F8758EC}" type="presParOf" srcId="{B86FB862-6BEF-4BA6-8A34-C5C4DC5978F8}" destId="{657AAFF6-5A04-4952-A472-50F7FB5E65D4}" srcOrd="4" destOrd="0" presId="urn:microsoft.com/office/officeart/2005/8/layout/rings+Icon"/>
    <dgm:cxn modelId="{CD1ECDE1-931B-4F59-BE85-3EAB8F088A67}" type="presParOf" srcId="{B86FB862-6BEF-4BA6-8A34-C5C4DC5978F8}" destId="{C13F9532-B316-48D2-BF66-03F81965C726}" srcOrd="5" destOrd="0" presId="urn:microsoft.com/office/officeart/2005/8/layout/rings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D3A2-BA10-48DA-8DE1-E2785B4FC522}">
      <dsp:nvSpPr>
        <dsp:cNvPr id="0" name=""/>
        <dsp:cNvSpPr/>
      </dsp:nvSpPr>
      <dsp:spPr>
        <a:xfrm>
          <a:off x="5070380" y="3522979"/>
          <a:ext cx="1758201" cy="1725274"/>
        </a:xfrm>
        <a:prstGeom prst="ellipse">
          <a:avLst/>
        </a:prstGeom>
        <a:solidFill>
          <a:schemeClr val="accent1">
            <a:lumMod val="20000"/>
            <a:lumOff val="80000"/>
            <a:alpha val="26000"/>
          </a:schemeClr>
        </a:solidFill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chemeClr val="accent1"/>
              </a:solidFill>
            </a:rPr>
            <a:t>ICT</a:t>
          </a:r>
        </a:p>
      </dsp:txBody>
      <dsp:txXfrm>
        <a:off x="5327863" y="3775640"/>
        <a:ext cx="1243235" cy="1219952"/>
      </dsp:txXfrm>
    </dsp:sp>
    <dsp:sp modelId="{2B456928-E6A8-4F49-BDD0-1C82F2498A9F}">
      <dsp:nvSpPr>
        <dsp:cNvPr id="0" name=""/>
        <dsp:cNvSpPr/>
      </dsp:nvSpPr>
      <dsp:spPr>
        <a:xfrm>
          <a:off x="6046626" y="2674565"/>
          <a:ext cx="1588937" cy="1666150"/>
        </a:xfrm>
        <a:prstGeom prst="ellipse">
          <a:avLst/>
        </a:prstGeom>
        <a:solidFill>
          <a:srgbClr val="4472C4">
            <a:hueOff val="0"/>
            <a:satOff val="0"/>
            <a:lumOff val="0"/>
            <a:alpha val="8000"/>
          </a:srgbClr>
        </a:solidFill>
        <a:ln w="19050" cap="flat" cmpd="sng" algn="ctr">
          <a:solidFill>
            <a:schemeClr val="bg2">
              <a:alpha val="84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Carl Moyer</a:t>
          </a:r>
        </a:p>
      </dsp:txBody>
      <dsp:txXfrm>
        <a:off x="6279320" y="2918567"/>
        <a:ext cx="1123549" cy="1178146"/>
      </dsp:txXfrm>
    </dsp:sp>
    <dsp:sp modelId="{EEDDC03D-AEF6-4FC7-BBA0-0B52AB84C0E0}">
      <dsp:nvSpPr>
        <dsp:cNvPr id="0" name=""/>
        <dsp:cNvSpPr/>
      </dsp:nvSpPr>
      <dsp:spPr>
        <a:xfrm>
          <a:off x="2308140" y="1594855"/>
          <a:ext cx="1854417" cy="1993571"/>
        </a:xfrm>
        <a:prstGeom prst="ellipse">
          <a:avLst/>
        </a:prstGeom>
        <a:noFill/>
        <a:ln w="19050" cap="flat" cmpd="sng" algn="ctr">
          <a:solidFill>
            <a:schemeClr val="bg2">
              <a:alpha val="97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accent1"/>
              </a:solidFill>
            </a:rPr>
            <a:t>ACF</a:t>
          </a:r>
        </a:p>
      </dsp:txBody>
      <dsp:txXfrm>
        <a:off x="2579713" y="1886807"/>
        <a:ext cx="1311271" cy="1409667"/>
      </dsp:txXfrm>
    </dsp:sp>
    <dsp:sp modelId="{57954813-E3F8-4149-976B-A186CFAC3857}">
      <dsp:nvSpPr>
        <dsp:cNvPr id="0" name=""/>
        <dsp:cNvSpPr/>
      </dsp:nvSpPr>
      <dsp:spPr>
        <a:xfrm>
          <a:off x="1792047" y="1545245"/>
          <a:ext cx="2732049" cy="2803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8000"/>
          </a:schemeClr>
        </a:solidFill>
        <a:ln w="19050" cap="flat" cmpd="sng" algn="ctr">
          <a:solidFill>
            <a:schemeClr val="bg2">
              <a:alpha val="84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2011680" rIns="640080" bIns="0" numCol="1" spcCol="1270" anchor="b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chemeClr val="accent1"/>
              </a:solidFill>
            </a:rPr>
            <a:t>ACT</a:t>
          </a:r>
        </a:p>
      </dsp:txBody>
      <dsp:txXfrm>
        <a:off x="2192146" y="1955790"/>
        <a:ext cx="1931851" cy="1982287"/>
      </dsp:txXfrm>
    </dsp:sp>
    <dsp:sp modelId="{657AAFF6-5A04-4952-A472-50F7FB5E65D4}">
      <dsp:nvSpPr>
        <dsp:cNvPr id="0" name=""/>
        <dsp:cNvSpPr/>
      </dsp:nvSpPr>
      <dsp:spPr>
        <a:xfrm>
          <a:off x="2469675" y="369393"/>
          <a:ext cx="4756763" cy="47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8000"/>
          </a:schemeClr>
        </a:solidFill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solidFill>
                <a:schemeClr val="accent1"/>
              </a:solidFill>
            </a:rPr>
            <a:t>DMV/IHS</a:t>
          </a:r>
          <a:endParaRPr lang="en-US" sz="5000" kern="1200"/>
        </a:p>
      </dsp:txBody>
      <dsp:txXfrm>
        <a:off x="3166287" y="1068645"/>
        <a:ext cx="3363539" cy="3376285"/>
      </dsp:txXfrm>
    </dsp:sp>
    <dsp:sp modelId="{C13F9532-B316-48D2-BF66-03F81965C726}">
      <dsp:nvSpPr>
        <dsp:cNvPr id="0" name=""/>
        <dsp:cNvSpPr/>
      </dsp:nvSpPr>
      <dsp:spPr>
        <a:xfrm>
          <a:off x="2849235" y="2464146"/>
          <a:ext cx="3004415" cy="3145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14000"/>
          </a:schemeClr>
        </a:solidFill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864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n>
                <a:noFill/>
              </a:ln>
              <a:solidFill>
                <a:schemeClr val="accent1">
                  <a:alpha val="98000"/>
                </a:schemeClr>
              </a:solidFill>
            </a:rPr>
            <a:t>HVIP</a:t>
          </a:r>
        </a:p>
      </dsp:txBody>
      <dsp:txXfrm>
        <a:off x="3289221" y="2924756"/>
        <a:ext cx="2124443" cy="2224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32C6C-D5D4-44CA-99FC-EB3983F1603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356C-9DF6-42C1-935E-9BE06278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Align internally on the scope of the Super Portal </a:t>
            </a:r>
          </a:p>
          <a:p>
            <a:pPr marL="228600" indent="-228600">
              <a:buAutoNum type="arabicPeriod"/>
            </a:pPr>
            <a:r>
              <a:rPr lang="en-US"/>
              <a:t>Present the concept and timeline that Basil and I have been working on based on our understanding of the SuperPortal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IHS wouldn’t cover off-road or retrofits</a:t>
            </a:r>
          </a:p>
          <a:p>
            <a:r>
              <a:rPr lang="en-US"/>
              <a:t>Did I miss any?</a:t>
            </a:r>
          </a:p>
          <a:p>
            <a:r>
              <a:rPr lang="en-US"/>
              <a:t>AB 617?</a:t>
            </a:r>
          </a:p>
          <a:p>
            <a:r>
              <a:rPr lang="en-US"/>
              <a:t>Interact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Because we know not all dataset has complete information that we want (except maybe HVIP), we will need someway to indicate/communicate to users what might be missing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Aligns with CARB’s timeline (Before end of year) phase 1 functional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356C-9DF6-42C1-935E-9BE062785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ea typeface="+mj-lt"/>
                <a:cs typeface="+mj-lt"/>
              </a:rPr>
              <a:t>Super Portal Concept Review</a:t>
            </a:r>
            <a:endParaRPr lang="en-US" sz="8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22C9-EE13-4B2C-9B6D-158B410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 Headers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AA71EF4-C4A8-7E89-2D25-0974D956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4" y="1840518"/>
            <a:ext cx="105319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uch Does a Semi Truck Weigh?">
            <a:extLst>
              <a:ext uri="{FF2B5EF4-FFF2-40B4-BE49-F238E27FC236}">
                <a16:creationId xmlns:a16="http://schemas.microsoft.com/office/drawing/2014/main" id="{A48EFB22-402C-4B01-97ED-FBA6A589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1" y="1561110"/>
            <a:ext cx="2199217" cy="146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Angeles Metro Bus - Wikipedia">
            <a:extLst>
              <a:ext uri="{FF2B5EF4-FFF2-40B4-BE49-F238E27FC236}">
                <a16:creationId xmlns:a16="http://schemas.microsoft.com/office/drawing/2014/main" id="{E51D6B40-9C71-471D-B16A-4A67FAF7B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5473" r="13856" b="13973"/>
          <a:stretch/>
        </p:blipFill>
        <p:spPr bwMode="auto">
          <a:xfrm>
            <a:off x="822878" y="3534362"/>
            <a:ext cx="2279090" cy="10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.A.F. - big ass forklift. Human for scale of course : r/HumanForScale">
            <a:extLst>
              <a:ext uri="{FF2B5EF4-FFF2-40B4-BE49-F238E27FC236}">
                <a16:creationId xmlns:a16="http://schemas.microsoft.com/office/drawing/2014/main" id="{10504676-C3A1-4B23-9348-97AF5CFF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17" y="5306250"/>
            <a:ext cx="1937141" cy="14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D6BA5F98-546D-4816-9779-538F9F635665}"/>
              </a:ext>
            </a:extLst>
          </p:cNvPr>
          <p:cNvSpPr/>
          <p:nvPr/>
        </p:nvSpPr>
        <p:spPr>
          <a:xfrm>
            <a:off x="5110173" y="1753372"/>
            <a:ext cx="4114368" cy="107828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2D06F-5315-4A6F-BA5A-3B6D3473E0CB}"/>
              </a:ext>
            </a:extLst>
          </p:cNvPr>
          <p:cNvSpPr txBox="1"/>
          <p:nvPr/>
        </p:nvSpPr>
        <p:spPr>
          <a:xfrm>
            <a:off x="4162386" y="1259549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Characteristics: manufacturer, battery size, weight class…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B1089-3BB3-4A9F-A9AC-7CB223D640BF}"/>
              </a:ext>
            </a:extLst>
          </p:cNvPr>
          <p:cNvSpPr txBox="1"/>
          <p:nvPr/>
        </p:nvSpPr>
        <p:spPr>
          <a:xfrm>
            <a:off x="4236330" y="1753653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Truck 1</a:t>
            </a:r>
          </a:p>
          <a:p>
            <a:r>
              <a:rPr lang="en-US"/>
              <a:t>Truck 2</a:t>
            </a:r>
          </a:p>
          <a:p>
            <a:r>
              <a:rPr lang="en-US"/>
              <a:t>Truck 3</a:t>
            </a:r>
          </a:p>
          <a:p>
            <a:r>
              <a:rPr lang="en-US"/>
              <a:t>…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1C0610EC-8AA3-44A8-9D32-6157C7DDB62B}"/>
              </a:ext>
            </a:extLst>
          </p:cNvPr>
          <p:cNvSpPr/>
          <p:nvPr/>
        </p:nvSpPr>
        <p:spPr>
          <a:xfrm>
            <a:off x="5213463" y="3493173"/>
            <a:ext cx="4114368" cy="1078284"/>
          </a:xfrm>
          <a:prstGeom prst="flowChartInternal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68ED25D4-D6C8-4955-9265-DF58EBBDFE42}"/>
              </a:ext>
            </a:extLst>
          </p:cNvPr>
          <p:cNvSpPr/>
          <p:nvPr/>
        </p:nvSpPr>
        <p:spPr>
          <a:xfrm>
            <a:off x="5402075" y="5683922"/>
            <a:ext cx="4114368" cy="1078284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33175-F272-4F32-9530-7F2EB2F361AC}"/>
              </a:ext>
            </a:extLst>
          </p:cNvPr>
          <p:cNvSpPr txBox="1"/>
          <p:nvPr/>
        </p:nvSpPr>
        <p:spPr>
          <a:xfrm>
            <a:off x="4266954" y="3434458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1</a:t>
            </a:r>
          </a:p>
          <a:p>
            <a:r>
              <a:rPr lang="en-US"/>
              <a:t>Bus 2</a:t>
            </a:r>
          </a:p>
          <a:p>
            <a:r>
              <a:rPr lang="en-US"/>
              <a:t>Bus 3</a:t>
            </a:r>
          </a:p>
          <a:p>
            <a:r>
              <a:rPr lang="en-US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1BD7-F10F-4EB5-AC1E-3E43DEC2E455}"/>
              </a:ext>
            </a:extLst>
          </p:cNvPr>
          <p:cNvSpPr txBox="1"/>
          <p:nvPr/>
        </p:nvSpPr>
        <p:spPr>
          <a:xfrm>
            <a:off x="4385083" y="5621322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Truck 1</a:t>
            </a:r>
          </a:p>
          <a:p>
            <a:r>
              <a:rPr lang="en-US"/>
              <a:t>Truck 2</a:t>
            </a:r>
          </a:p>
          <a:p>
            <a:r>
              <a:rPr lang="en-US"/>
              <a:t>Truck 3</a:t>
            </a:r>
          </a:p>
          <a:p>
            <a:r>
              <a:rPr lang="en-US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D889F-EB3F-498F-871D-81201A2414B0}"/>
              </a:ext>
            </a:extLst>
          </p:cNvPr>
          <p:cNvSpPr txBox="1"/>
          <p:nvPr/>
        </p:nvSpPr>
        <p:spPr>
          <a:xfrm>
            <a:off x="4265966" y="3063804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Characteristics: manufacturer, battery size, weight class…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0D679-0D9A-4A9B-942C-F6D8C9A02395}"/>
              </a:ext>
            </a:extLst>
          </p:cNvPr>
          <p:cNvSpPr txBox="1"/>
          <p:nvPr/>
        </p:nvSpPr>
        <p:spPr>
          <a:xfrm>
            <a:off x="4318660" y="5192225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Characteristics: manufacturer, battery size, weight class…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EC7A5-C8DB-2CE9-AA5D-E844C6BDB239}"/>
              </a:ext>
            </a:extLst>
          </p:cNvPr>
          <p:cNvSpPr txBox="1"/>
          <p:nvPr/>
        </p:nvSpPr>
        <p:spPr>
          <a:xfrm>
            <a:off x="718330" y="384118"/>
            <a:ext cx="10826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Vehicle Level Data</a:t>
            </a:r>
          </a:p>
        </p:txBody>
      </p:sp>
    </p:spTree>
    <p:extLst>
      <p:ext uri="{BB962C8B-B14F-4D97-AF65-F5344CB8AC3E}">
        <p14:creationId xmlns:p14="http://schemas.microsoft.com/office/powerpoint/2010/main" val="36173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uch Does a Semi Truck Weigh?">
            <a:extLst>
              <a:ext uri="{FF2B5EF4-FFF2-40B4-BE49-F238E27FC236}">
                <a16:creationId xmlns:a16="http://schemas.microsoft.com/office/drawing/2014/main" id="{A48EFB22-402C-4B01-97ED-FBA6A589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9" y="928339"/>
            <a:ext cx="2876550" cy="19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Angeles Metro Bus - Wikipedia">
            <a:extLst>
              <a:ext uri="{FF2B5EF4-FFF2-40B4-BE49-F238E27FC236}">
                <a16:creationId xmlns:a16="http://schemas.microsoft.com/office/drawing/2014/main" id="{E51D6B40-9C71-471D-B16A-4A67FAF7B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5473" r="13856" b="13973"/>
          <a:stretch/>
        </p:blipFill>
        <p:spPr bwMode="auto">
          <a:xfrm>
            <a:off x="127719" y="3088749"/>
            <a:ext cx="3250528" cy="1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.A.F. - big ass forklift. Human for scale of course : r/HumanForScale">
            <a:extLst>
              <a:ext uri="{FF2B5EF4-FFF2-40B4-BE49-F238E27FC236}">
                <a16:creationId xmlns:a16="http://schemas.microsoft.com/office/drawing/2014/main" id="{10504676-C3A1-4B23-9348-97AF5CFF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5" y="4865092"/>
            <a:ext cx="2543176" cy="19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D6BA5F98-546D-4816-9779-538F9F635665}"/>
              </a:ext>
            </a:extLst>
          </p:cNvPr>
          <p:cNvSpPr/>
          <p:nvPr/>
        </p:nvSpPr>
        <p:spPr>
          <a:xfrm>
            <a:off x="5507625" y="407618"/>
            <a:ext cx="4114368" cy="1078284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2D06F-5315-4A6F-BA5A-3B6D3473E0CB}"/>
              </a:ext>
            </a:extLst>
          </p:cNvPr>
          <p:cNvSpPr txBox="1"/>
          <p:nvPr/>
        </p:nvSpPr>
        <p:spPr>
          <a:xfrm>
            <a:off x="4729171" y="83128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daily avg speed, total distance per day, efficiency…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B1089-3BB3-4A9F-A9AC-7CB223D640BF}"/>
              </a:ext>
            </a:extLst>
          </p:cNvPr>
          <p:cNvSpPr txBox="1"/>
          <p:nvPr/>
        </p:nvSpPr>
        <p:spPr>
          <a:xfrm>
            <a:off x="3472076" y="407618"/>
            <a:ext cx="94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Truck 1</a:t>
            </a:r>
          </a:p>
          <a:p>
            <a:r>
              <a:rPr lang="en-US"/>
              <a:t>Truck 1</a:t>
            </a:r>
          </a:p>
          <a:p>
            <a:r>
              <a:rPr lang="en-US"/>
              <a:t>Truck 3</a:t>
            </a:r>
          </a:p>
          <a:p>
            <a:r>
              <a:rPr lang="en-US"/>
              <a:t>Truck 4</a:t>
            </a:r>
          </a:p>
          <a:p>
            <a:r>
              <a:rPr lang="en-US"/>
              <a:t>…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1C0610EC-8AA3-44A8-9D32-6157C7DDB62B}"/>
              </a:ext>
            </a:extLst>
          </p:cNvPr>
          <p:cNvSpPr/>
          <p:nvPr/>
        </p:nvSpPr>
        <p:spPr>
          <a:xfrm>
            <a:off x="5627181" y="2882682"/>
            <a:ext cx="4114368" cy="1078284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68ED25D4-D6C8-4955-9265-DF58EBBDFE42}"/>
              </a:ext>
            </a:extLst>
          </p:cNvPr>
          <p:cNvSpPr/>
          <p:nvPr/>
        </p:nvSpPr>
        <p:spPr>
          <a:xfrm>
            <a:off x="5649417" y="5104624"/>
            <a:ext cx="4114368" cy="1078284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33175-F272-4F32-9530-7F2EB2F361AC}"/>
              </a:ext>
            </a:extLst>
          </p:cNvPr>
          <p:cNvSpPr txBox="1"/>
          <p:nvPr/>
        </p:nvSpPr>
        <p:spPr>
          <a:xfrm>
            <a:off x="3641061" y="2877669"/>
            <a:ext cx="94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1</a:t>
            </a:r>
          </a:p>
          <a:p>
            <a:r>
              <a:rPr lang="en-US"/>
              <a:t>Bus 3</a:t>
            </a:r>
          </a:p>
          <a:p>
            <a:r>
              <a:rPr lang="en-US"/>
              <a:t>Bus 3</a:t>
            </a:r>
          </a:p>
          <a:p>
            <a:r>
              <a:rPr lang="en-US"/>
              <a:t>Bus 4</a:t>
            </a:r>
          </a:p>
          <a:p>
            <a:r>
              <a:rPr lang="en-US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1BD7-F10F-4EB5-AC1E-3E43DEC2E455}"/>
              </a:ext>
            </a:extLst>
          </p:cNvPr>
          <p:cNvSpPr txBox="1"/>
          <p:nvPr/>
        </p:nvSpPr>
        <p:spPr>
          <a:xfrm>
            <a:off x="3524893" y="5104624"/>
            <a:ext cx="1061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Vehicle 1</a:t>
            </a:r>
          </a:p>
          <a:p>
            <a:r>
              <a:rPr lang="en-US"/>
              <a:t>Vehicle 2</a:t>
            </a:r>
          </a:p>
          <a:p>
            <a:r>
              <a:rPr lang="en-US"/>
              <a:t>Vehicle 2</a:t>
            </a:r>
          </a:p>
          <a:p>
            <a:r>
              <a:rPr lang="en-US"/>
              <a:t>Vehicle 2</a:t>
            </a:r>
          </a:p>
          <a:p>
            <a:r>
              <a:rPr lang="en-US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D889F-EB3F-498F-871D-81201A2414B0}"/>
              </a:ext>
            </a:extLst>
          </p:cNvPr>
          <p:cNvSpPr txBox="1"/>
          <p:nvPr/>
        </p:nvSpPr>
        <p:spPr>
          <a:xfrm>
            <a:off x="4849017" y="2457769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daily avg speed, total distance per day, efficiency…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0D679-0D9A-4A9B-942C-F6D8C9A02395}"/>
              </a:ext>
            </a:extLst>
          </p:cNvPr>
          <p:cNvSpPr txBox="1"/>
          <p:nvPr/>
        </p:nvSpPr>
        <p:spPr>
          <a:xfrm>
            <a:off x="4659681" y="4702050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daily avg speed, total distance per day, efficiency…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96125-510D-4CE5-9BA3-F3715E03C6D8}"/>
              </a:ext>
            </a:extLst>
          </p:cNvPr>
          <p:cNvSpPr txBox="1"/>
          <p:nvPr/>
        </p:nvSpPr>
        <p:spPr>
          <a:xfrm>
            <a:off x="4417217" y="407248"/>
            <a:ext cx="94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2</a:t>
            </a:r>
          </a:p>
          <a:p>
            <a:r>
              <a:rPr lang="en-US"/>
              <a:t>Day 2</a:t>
            </a:r>
          </a:p>
          <a:p>
            <a:r>
              <a:rPr lang="en-US"/>
              <a:t>Day 4</a:t>
            </a:r>
          </a:p>
          <a:p>
            <a:r>
              <a:rPr lang="en-US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2872B-DF78-49C2-B722-FCC25CCCB746}"/>
              </a:ext>
            </a:extLst>
          </p:cNvPr>
          <p:cNvSpPr txBox="1"/>
          <p:nvPr/>
        </p:nvSpPr>
        <p:spPr>
          <a:xfrm>
            <a:off x="4551227" y="2882682"/>
            <a:ext cx="94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3</a:t>
            </a:r>
          </a:p>
          <a:p>
            <a:r>
              <a:rPr lang="en-US"/>
              <a:t>Day 1</a:t>
            </a:r>
          </a:p>
          <a:p>
            <a:r>
              <a:rPr lang="en-US"/>
              <a:t>Day 1</a:t>
            </a:r>
          </a:p>
          <a:p>
            <a:r>
              <a:rPr lang="en-US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C1CF2A-AC22-442B-A92D-A87824588BB8}"/>
              </a:ext>
            </a:extLst>
          </p:cNvPr>
          <p:cNvSpPr txBox="1"/>
          <p:nvPr/>
        </p:nvSpPr>
        <p:spPr>
          <a:xfrm>
            <a:off x="4551227" y="5090271"/>
            <a:ext cx="10613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1</a:t>
            </a:r>
          </a:p>
          <a:p>
            <a:r>
              <a:rPr lang="en-US"/>
              <a:t>Day 2</a:t>
            </a:r>
          </a:p>
          <a:p>
            <a:r>
              <a:rPr lang="en-US"/>
              <a:t>Day 3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41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uch Does a Semi Truck Weigh?">
            <a:extLst>
              <a:ext uri="{FF2B5EF4-FFF2-40B4-BE49-F238E27FC236}">
                <a16:creationId xmlns:a16="http://schemas.microsoft.com/office/drawing/2014/main" id="{A48EFB22-402C-4B01-97ED-FBA6A589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9" y="86128"/>
            <a:ext cx="2876550" cy="19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Angeles Metro Bus - Wikipedia">
            <a:extLst>
              <a:ext uri="{FF2B5EF4-FFF2-40B4-BE49-F238E27FC236}">
                <a16:creationId xmlns:a16="http://schemas.microsoft.com/office/drawing/2014/main" id="{E51D6B40-9C71-471D-B16A-4A67FAF7B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5473" r="13856" b="13973"/>
          <a:stretch/>
        </p:blipFill>
        <p:spPr bwMode="auto">
          <a:xfrm>
            <a:off x="127719" y="2705521"/>
            <a:ext cx="3250528" cy="1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.A.F. - big ass forklift. Human for scale of course : r/HumanForScale">
            <a:extLst>
              <a:ext uri="{FF2B5EF4-FFF2-40B4-BE49-F238E27FC236}">
                <a16:creationId xmlns:a16="http://schemas.microsoft.com/office/drawing/2014/main" id="{10504676-C3A1-4B23-9348-97AF5CFF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4691303"/>
            <a:ext cx="2543176" cy="19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D6BA5F98-546D-4816-9779-538F9F635665}"/>
              </a:ext>
            </a:extLst>
          </p:cNvPr>
          <p:cNvSpPr/>
          <p:nvPr/>
        </p:nvSpPr>
        <p:spPr>
          <a:xfrm>
            <a:off x="5860493" y="376830"/>
            <a:ext cx="4114368" cy="1078284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2D06F-5315-4A6F-BA5A-3B6D3473E0CB}"/>
              </a:ext>
            </a:extLst>
          </p:cNvPr>
          <p:cNvSpPr txBox="1"/>
          <p:nvPr/>
        </p:nvSpPr>
        <p:spPr>
          <a:xfrm>
            <a:off x="4510959" y="83128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trip avg speed, trip distance, efficiency…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B1089-3BB3-4A9F-A9AC-7CB223D640BF}"/>
              </a:ext>
            </a:extLst>
          </p:cNvPr>
          <p:cNvSpPr txBox="1"/>
          <p:nvPr/>
        </p:nvSpPr>
        <p:spPr>
          <a:xfrm>
            <a:off x="3408662" y="360151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Truck 1</a:t>
            </a:r>
          </a:p>
          <a:p>
            <a:r>
              <a:rPr lang="en-US"/>
              <a:t>Truck 1</a:t>
            </a:r>
          </a:p>
          <a:p>
            <a:r>
              <a:rPr lang="en-US"/>
              <a:t>Truck 2</a:t>
            </a:r>
          </a:p>
          <a:p>
            <a:r>
              <a:rPr lang="en-US"/>
              <a:t>…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1C0610EC-8AA3-44A8-9D32-6157C7DDB62B}"/>
              </a:ext>
            </a:extLst>
          </p:cNvPr>
          <p:cNvSpPr/>
          <p:nvPr/>
        </p:nvSpPr>
        <p:spPr>
          <a:xfrm>
            <a:off x="6096000" y="2921281"/>
            <a:ext cx="4114368" cy="1078284"/>
          </a:xfrm>
          <a:prstGeom prst="flowChartInternal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68ED25D4-D6C8-4955-9265-DF58EBBDFE42}"/>
              </a:ext>
            </a:extLst>
          </p:cNvPr>
          <p:cNvSpPr/>
          <p:nvPr/>
        </p:nvSpPr>
        <p:spPr>
          <a:xfrm>
            <a:off x="6251354" y="5124889"/>
            <a:ext cx="4114368" cy="1078284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33175-F272-4F32-9530-7F2EB2F361AC}"/>
              </a:ext>
            </a:extLst>
          </p:cNvPr>
          <p:cNvSpPr txBox="1"/>
          <p:nvPr/>
        </p:nvSpPr>
        <p:spPr>
          <a:xfrm>
            <a:off x="3675997" y="2890809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1</a:t>
            </a:r>
          </a:p>
          <a:p>
            <a:r>
              <a:rPr lang="en-US"/>
              <a:t>Bus 1</a:t>
            </a:r>
          </a:p>
          <a:p>
            <a:r>
              <a:rPr lang="en-US"/>
              <a:t>Bus 1</a:t>
            </a:r>
          </a:p>
          <a:p>
            <a:r>
              <a:rPr lang="en-US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1BD7-F10F-4EB5-AC1E-3E43DEC2E455}"/>
              </a:ext>
            </a:extLst>
          </p:cNvPr>
          <p:cNvSpPr txBox="1"/>
          <p:nvPr/>
        </p:nvSpPr>
        <p:spPr>
          <a:xfrm>
            <a:off x="3364355" y="5117703"/>
            <a:ext cx="106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Vehicle 1</a:t>
            </a:r>
          </a:p>
          <a:p>
            <a:r>
              <a:rPr lang="en-US"/>
              <a:t>Vehicle 2</a:t>
            </a:r>
          </a:p>
          <a:p>
            <a:r>
              <a:rPr lang="en-US"/>
              <a:t>Vehicle 2</a:t>
            </a:r>
          </a:p>
          <a:p>
            <a:r>
              <a:rPr lang="en-US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D889F-EB3F-498F-871D-81201A2414B0}"/>
              </a:ext>
            </a:extLst>
          </p:cNvPr>
          <p:cNvSpPr txBox="1"/>
          <p:nvPr/>
        </p:nvSpPr>
        <p:spPr>
          <a:xfrm>
            <a:off x="4630805" y="2457769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trip avg speed, trip distance, efficiency…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0D679-0D9A-4A9B-942C-F6D8C9A02395}"/>
              </a:ext>
            </a:extLst>
          </p:cNvPr>
          <p:cNvSpPr txBox="1"/>
          <p:nvPr/>
        </p:nvSpPr>
        <p:spPr>
          <a:xfrm>
            <a:off x="4441469" y="4702050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Performance: trip avg speed, trip distance, efficiency…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1E38-D8AE-4CA1-BAEE-686E6287F796}"/>
              </a:ext>
            </a:extLst>
          </p:cNvPr>
          <p:cNvSpPr txBox="1"/>
          <p:nvPr/>
        </p:nvSpPr>
        <p:spPr>
          <a:xfrm>
            <a:off x="4265694" y="360150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Trip 1</a:t>
            </a:r>
          </a:p>
          <a:p>
            <a:r>
              <a:rPr lang="en-US"/>
              <a:t>Trip 2</a:t>
            </a:r>
          </a:p>
          <a:p>
            <a:r>
              <a:rPr lang="en-US"/>
              <a:t>Trip 1</a:t>
            </a:r>
          </a:p>
          <a:p>
            <a:r>
              <a:rPr lang="en-US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FD691-892E-42CC-AB0C-CF517BC3201B}"/>
              </a:ext>
            </a:extLst>
          </p:cNvPr>
          <p:cNvSpPr txBox="1"/>
          <p:nvPr/>
        </p:nvSpPr>
        <p:spPr>
          <a:xfrm>
            <a:off x="4391098" y="2890809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Trip 1</a:t>
            </a:r>
          </a:p>
          <a:p>
            <a:r>
              <a:rPr lang="en-US"/>
              <a:t>Trip 2</a:t>
            </a:r>
          </a:p>
          <a:p>
            <a:r>
              <a:rPr lang="en-US"/>
              <a:t>Trip 3</a:t>
            </a:r>
          </a:p>
          <a:p>
            <a:r>
              <a:rPr lang="en-US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FE58B-A0B3-428B-9B3B-CA87D2CFB616}"/>
              </a:ext>
            </a:extLst>
          </p:cNvPr>
          <p:cNvSpPr txBox="1"/>
          <p:nvPr/>
        </p:nvSpPr>
        <p:spPr>
          <a:xfrm>
            <a:off x="4391098" y="5137866"/>
            <a:ext cx="106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Trip 1</a:t>
            </a:r>
          </a:p>
          <a:p>
            <a:r>
              <a:rPr lang="en-US"/>
              <a:t>Trip 3</a:t>
            </a:r>
          </a:p>
          <a:p>
            <a:r>
              <a:rPr lang="en-US"/>
              <a:t>Trip 6</a:t>
            </a:r>
          </a:p>
          <a:p>
            <a:r>
              <a:rPr lang="en-US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7B55C-8177-4BB9-A0AA-E6E8E1880395}"/>
              </a:ext>
            </a:extLst>
          </p:cNvPr>
          <p:cNvSpPr txBox="1"/>
          <p:nvPr/>
        </p:nvSpPr>
        <p:spPr>
          <a:xfrm>
            <a:off x="4914353" y="360150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2</a:t>
            </a:r>
          </a:p>
          <a:p>
            <a:r>
              <a:rPr lang="en-US"/>
              <a:t>Day 3</a:t>
            </a:r>
          </a:p>
          <a:p>
            <a:r>
              <a:rPr lang="en-US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9BAD0-DD79-4A5B-9B82-09DB5B8D09AF}"/>
              </a:ext>
            </a:extLst>
          </p:cNvPr>
          <p:cNvSpPr txBox="1"/>
          <p:nvPr/>
        </p:nvSpPr>
        <p:spPr>
          <a:xfrm>
            <a:off x="5134508" y="2884936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2</a:t>
            </a:r>
          </a:p>
          <a:p>
            <a:r>
              <a:rPr lang="en-US"/>
              <a:t>Day 3</a:t>
            </a:r>
          </a:p>
          <a:p>
            <a:r>
              <a:rPr lang="en-US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40177-81D2-4E71-9E4E-5980C6711AB9}"/>
              </a:ext>
            </a:extLst>
          </p:cNvPr>
          <p:cNvSpPr txBox="1"/>
          <p:nvPr/>
        </p:nvSpPr>
        <p:spPr>
          <a:xfrm>
            <a:off x="5210835" y="5146527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 1</a:t>
            </a:r>
          </a:p>
          <a:p>
            <a:r>
              <a:rPr lang="en-US"/>
              <a:t>Day 2</a:t>
            </a:r>
          </a:p>
          <a:p>
            <a:r>
              <a:rPr lang="en-US"/>
              <a:t>Day 3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833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349F4364-24F2-4467-8762-D60493CEF60A}"/>
              </a:ext>
            </a:extLst>
          </p:cNvPr>
          <p:cNvSpPr/>
          <p:nvPr/>
        </p:nvSpPr>
        <p:spPr>
          <a:xfrm>
            <a:off x="3865856" y="397228"/>
            <a:ext cx="4114368" cy="107828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DCA2-B593-4B10-B73B-0243C4170C97}"/>
              </a:ext>
            </a:extLst>
          </p:cNvPr>
          <p:cNvSpPr txBox="1"/>
          <p:nvPr/>
        </p:nvSpPr>
        <p:spPr>
          <a:xfrm>
            <a:off x="3890127" y="40355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Characteristics: manufacturer, battery size, weight class…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5E5A7-024B-4186-9D2E-A4A7BB43232D}"/>
              </a:ext>
            </a:extLst>
          </p:cNvPr>
          <p:cNvSpPr txBox="1"/>
          <p:nvPr/>
        </p:nvSpPr>
        <p:spPr>
          <a:xfrm>
            <a:off x="2969097" y="432728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Truck 1</a:t>
            </a:r>
          </a:p>
          <a:p>
            <a:r>
              <a:rPr lang="en-US"/>
              <a:t>Truck 2</a:t>
            </a:r>
          </a:p>
          <a:p>
            <a:r>
              <a:rPr lang="en-US"/>
              <a:t>Truck 3</a:t>
            </a:r>
          </a:p>
          <a:p>
            <a:r>
              <a:rPr lang="en-US"/>
              <a:t>…</a:t>
            </a: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71967BC4-24E7-44DC-A564-B21ED4D7EFF1}"/>
              </a:ext>
            </a:extLst>
          </p:cNvPr>
          <p:cNvSpPr/>
          <p:nvPr/>
        </p:nvSpPr>
        <p:spPr>
          <a:xfrm>
            <a:off x="4214011" y="4048401"/>
            <a:ext cx="4114368" cy="1078284"/>
          </a:xfrm>
          <a:prstGeom prst="flowChartInternal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7D09F-45AA-42DC-8957-5515656EA0E2}"/>
              </a:ext>
            </a:extLst>
          </p:cNvPr>
          <p:cNvSpPr txBox="1"/>
          <p:nvPr/>
        </p:nvSpPr>
        <p:spPr>
          <a:xfrm>
            <a:off x="3396730" y="4056528"/>
            <a:ext cx="9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1</a:t>
            </a:r>
          </a:p>
          <a:p>
            <a:r>
              <a:rPr lang="en-US"/>
              <a:t>Bus 2</a:t>
            </a:r>
          </a:p>
          <a:p>
            <a:r>
              <a:rPr lang="en-US"/>
              <a:t>Bus 3</a:t>
            </a:r>
          </a:p>
          <a:p>
            <a:r>
              <a:rPr lang="en-US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4924-303B-405B-827C-451EED4A5CB8}"/>
              </a:ext>
            </a:extLst>
          </p:cNvPr>
          <p:cNvSpPr txBox="1"/>
          <p:nvPr/>
        </p:nvSpPr>
        <p:spPr>
          <a:xfrm>
            <a:off x="3435847" y="3623488"/>
            <a:ext cx="73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Characteristics: manufacturer, battery size, weight class…</a:t>
            </a: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74EDB68A-34F7-404D-BA52-1CA914C76161}"/>
              </a:ext>
            </a:extLst>
          </p:cNvPr>
          <p:cNvSpPr/>
          <p:nvPr/>
        </p:nvSpPr>
        <p:spPr>
          <a:xfrm>
            <a:off x="1625375" y="1859361"/>
            <a:ext cx="3171048" cy="779516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67655-3F78-417A-A65C-D32F2894F4F7}"/>
              </a:ext>
            </a:extLst>
          </p:cNvPr>
          <p:cNvSpPr txBox="1"/>
          <p:nvPr/>
        </p:nvSpPr>
        <p:spPr>
          <a:xfrm>
            <a:off x="1507349" y="1558598"/>
            <a:ext cx="566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Performance: daily avg speed, total distance per day, efficiency…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C0F99-9701-448E-91C8-BBA0E5076B04}"/>
              </a:ext>
            </a:extLst>
          </p:cNvPr>
          <p:cNvSpPr txBox="1"/>
          <p:nvPr/>
        </p:nvSpPr>
        <p:spPr>
          <a:xfrm>
            <a:off x="41132" y="1849888"/>
            <a:ext cx="72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Truck 1</a:t>
            </a:r>
          </a:p>
          <a:p>
            <a:r>
              <a:rPr lang="en-US" sz="1200"/>
              <a:t>Truck 1</a:t>
            </a:r>
          </a:p>
          <a:p>
            <a:r>
              <a:rPr lang="en-US" sz="1200"/>
              <a:t>Truck 3</a:t>
            </a:r>
          </a:p>
          <a:p>
            <a:r>
              <a:rPr lang="en-US" sz="1200"/>
              <a:t>Truck 4</a:t>
            </a:r>
          </a:p>
          <a:p>
            <a:r>
              <a:rPr lang="en-US" sz="1200"/>
              <a:t>…</a:t>
            </a:r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7F82A57B-405E-4203-975D-88421AE9BCD3}"/>
              </a:ext>
            </a:extLst>
          </p:cNvPr>
          <p:cNvSpPr/>
          <p:nvPr/>
        </p:nvSpPr>
        <p:spPr>
          <a:xfrm>
            <a:off x="1807761" y="5495234"/>
            <a:ext cx="3171048" cy="779516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EE7C0-6B41-40A5-941A-06030C1AD1CB}"/>
              </a:ext>
            </a:extLst>
          </p:cNvPr>
          <p:cNvSpPr txBox="1"/>
          <p:nvPr/>
        </p:nvSpPr>
        <p:spPr>
          <a:xfrm>
            <a:off x="299824" y="5465835"/>
            <a:ext cx="72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Bus 1</a:t>
            </a:r>
          </a:p>
          <a:p>
            <a:r>
              <a:rPr lang="en-US" sz="1200"/>
              <a:t>Bus 3</a:t>
            </a:r>
          </a:p>
          <a:p>
            <a:r>
              <a:rPr lang="en-US" sz="1200"/>
              <a:t>Bus 3</a:t>
            </a:r>
          </a:p>
          <a:p>
            <a:r>
              <a:rPr lang="en-US" sz="1200"/>
              <a:t>Bus 4</a:t>
            </a:r>
          </a:p>
          <a:p>
            <a:r>
              <a:rPr lang="en-US" sz="120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54BBB-ED6B-47C7-9E5D-081A129CB1CE}"/>
              </a:ext>
            </a:extLst>
          </p:cNvPr>
          <p:cNvSpPr txBox="1"/>
          <p:nvPr/>
        </p:nvSpPr>
        <p:spPr>
          <a:xfrm>
            <a:off x="986273" y="1849518"/>
            <a:ext cx="72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Day 1</a:t>
            </a:r>
          </a:p>
          <a:p>
            <a:r>
              <a:rPr lang="en-US" sz="1200"/>
              <a:t>Day 2</a:t>
            </a:r>
          </a:p>
          <a:p>
            <a:r>
              <a:rPr lang="en-US" sz="1200"/>
              <a:t>Day 2</a:t>
            </a:r>
          </a:p>
          <a:p>
            <a:r>
              <a:rPr lang="en-US" sz="1200"/>
              <a:t>Day 4</a:t>
            </a:r>
          </a:p>
          <a:p>
            <a:r>
              <a:rPr lang="en-US" sz="120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0142E-BDDC-431C-8819-CFFEC2639BA5}"/>
              </a:ext>
            </a:extLst>
          </p:cNvPr>
          <p:cNvSpPr txBox="1"/>
          <p:nvPr/>
        </p:nvSpPr>
        <p:spPr>
          <a:xfrm>
            <a:off x="1209990" y="5470848"/>
            <a:ext cx="72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Day 1</a:t>
            </a:r>
          </a:p>
          <a:p>
            <a:r>
              <a:rPr lang="en-US" sz="1200"/>
              <a:t>Day 3</a:t>
            </a:r>
          </a:p>
          <a:p>
            <a:r>
              <a:rPr lang="en-US" sz="1200"/>
              <a:t>Day 1</a:t>
            </a:r>
          </a:p>
          <a:p>
            <a:r>
              <a:rPr lang="en-US" sz="1200"/>
              <a:t>Day 1</a:t>
            </a:r>
          </a:p>
          <a:p>
            <a:r>
              <a:rPr lang="en-US" sz="120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10BA3-2B78-4FCE-BD6F-B3C58952C6DF}"/>
              </a:ext>
            </a:extLst>
          </p:cNvPr>
          <p:cNvSpPr txBox="1"/>
          <p:nvPr/>
        </p:nvSpPr>
        <p:spPr>
          <a:xfrm>
            <a:off x="1756712" y="5190393"/>
            <a:ext cx="566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Performance: daily avg speed, total distance per day, efficiency…</a:t>
            </a:r>
          </a:p>
        </p:txBody>
      </p:sp>
      <p:sp>
        <p:nvSpPr>
          <p:cNvPr id="25" name="Flowchart: Internal Storage 24">
            <a:extLst>
              <a:ext uri="{FF2B5EF4-FFF2-40B4-BE49-F238E27FC236}">
                <a16:creationId xmlns:a16="http://schemas.microsoft.com/office/drawing/2014/main" id="{EED4F0F6-1E72-488C-BBDC-42395264C25A}"/>
              </a:ext>
            </a:extLst>
          </p:cNvPr>
          <p:cNvSpPr/>
          <p:nvPr/>
        </p:nvSpPr>
        <p:spPr>
          <a:xfrm>
            <a:off x="7620267" y="1870785"/>
            <a:ext cx="3171047" cy="858757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DE2BA-6F3E-4F33-8163-48E7030D5F9E}"/>
              </a:ext>
            </a:extLst>
          </p:cNvPr>
          <p:cNvSpPr txBox="1"/>
          <p:nvPr/>
        </p:nvSpPr>
        <p:spPr>
          <a:xfrm>
            <a:off x="7567861" y="1566292"/>
            <a:ext cx="5669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Performance: trip avg speed, trip distance, efficiency…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18F94-738B-49C9-B5CB-32AF48967ED6}"/>
              </a:ext>
            </a:extLst>
          </p:cNvPr>
          <p:cNvSpPr txBox="1"/>
          <p:nvPr/>
        </p:nvSpPr>
        <p:spPr>
          <a:xfrm>
            <a:off x="5982385" y="1873985"/>
            <a:ext cx="728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Truck 1</a:t>
            </a:r>
          </a:p>
          <a:p>
            <a:r>
              <a:rPr lang="en-US" sz="1100"/>
              <a:t>Truck 1</a:t>
            </a:r>
          </a:p>
          <a:p>
            <a:r>
              <a:rPr lang="en-US" sz="1100"/>
              <a:t>Truck 2</a:t>
            </a:r>
          </a:p>
          <a:p>
            <a:r>
              <a:rPr lang="en-US" sz="110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F6440-AD98-437A-BE2F-51611C76F3DA}"/>
              </a:ext>
            </a:extLst>
          </p:cNvPr>
          <p:cNvSpPr txBox="1"/>
          <p:nvPr/>
        </p:nvSpPr>
        <p:spPr>
          <a:xfrm>
            <a:off x="6517556" y="1854272"/>
            <a:ext cx="728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Trip 1</a:t>
            </a:r>
          </a:p>
          <a:p>
            <a:r>
              <a:rPr lang="en-US" sz="1100"/>
              <a:t>Trip 2</a:t>
            </a:r>
          </a:p>
          <a:p>
            <a:r>
              <a:rPr lang="en-US" sz="1100"/>
              <a:t>Trip 1</a:t>
            </a:r>
          </a:p>
          <a:p>
            <a:r>
              <a:rPr lang="en-US" sz="1100"/>
              <a:t>…</a:t>
            </a:r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6D52C06B-6FCA-4276-AE97-2D8DFE1FB2D8}"/>
              </a:ext>
            </a:extLst>
          </p:cNvPr>
          <p:cNvSpPr/>
          <p:nvPr/>
        </p:nvSpPr>
        <p:spPr>
          <a:xfrm>
            <a:off x="8328379" y="5530606"/>
            <a:ext cx="2347826" cy="1015664"/>
          </a:xfrm>
          <a:prstGeom prst="flowChartInternal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2A5D8-D46E-4261-9F4F-811446B8F332}"/>
              </a:ext>
            </a:extLst>
          </p:cNvPr>
          <p:cNvSpPr txBox="1"/>
          <p:nvPr/>
        </p:nvSpPr>
        <p:spPr>
          <a:xfrm>
            <a:off x="6531728" y="5701982"/>
            <a:ext cx="539336" cy="77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Bus 1</a:t>
            </a:r>
          </a:p>
          <a:p>
            <a:r>
              <a:rPr lang="en-US" sz="1100"/>
              <a:t>Bus 1</a:t>
            </a:r>
          </a:p>
          <a:p>
            <a:r>
              <a:rPr lang="en-US" sz="1100"/>
              <a:t>Bus 1</a:t>
            </a:r>
          </a:p>
          <a:p>
            <a:r>
              <a:rPr lang="en-US" sz="110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F0252-FFB4-4155-9D42-55BC90A5EF78}"/>
              </a:ext>
            </a:extLst>
          </p:cNvPr>
          <p:cNvSpPr txBox="1"/>
          <p:nvPr/>
        </p:nvSpPr>
        <p:spPr>
          <a:xfrm>
            <a:off x="7926387" y="5242535"/>
            <a:ext cx="4197329" cy="2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Performance: trip avg speed, trip distance, efficiency…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694344-CB93-4CEC-B094-2496970A6555}"/>
              </a:ext>
            </a:extLst>
          </p:cNvPr>
          <p:cNvSpPr txBox="1"/>
          <p:nvPr/>
        </p:nvSpPr>
        <p:spPr>
          <a:xfrm>
            <a:off x="7094302" y="5701982"/>
            <a:ext cx="539336" cy="77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Trip 1</a:t>
            </a:r>
          </a:p>
          <a:p>
            <a:r>
              <a:rPr lang="en-US" sz="1100"/>
              <a:t>Trip 2</a:t>
            </a:r>
          </a:p>
          <a:p>
            <a:r>
              <a:rPr lang="en-US" sz="1100"/>
              <a:t>Trip 3</a:t>
            </a:r>
          </a:p>
          <a:p>
            <a:r>
              <a:rPr lang="en-US" sz="110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0B9996-BCFD-4FD4-913D-07E1364AA70D}"/>
              </a:ext>
            </a:extLst>
          </p:cNvPr>
          <p:cNvCxnSpPr/>
          <p:nvPr/>
        </p:nvCxnSpPr>
        <p:spPr>
          <a:xfrm flipH="1">
            <a:off x="581891" y="644236"/>
            <a:ext cx="2338824" cy="105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70309-3193-44E6-9E28-28399FA5C2FE}"/>
              </a:ext>
            </a:extLst>
          </p:cNvPr>
          <p:cNvCxnSpPr/>
          <p:nvPr/>
        </p:nvCxnSpPr>
        <p:spPr>
          <a:xfrm>
            <a:off x="3792682" y="664652"/>
            <a:ext cx="2189703" cy="13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BE80C7-08C6-4C1D-B55B-0086FBA386C6}"/>
              </a:ext>
            </a:extLst>
          </p:cNvPr>
          <p:cNvCxnSpPr>
            <a:cxnSpLocks/>
          </p:cNvCxnSpPr>
          <p:nvPr/>
        </p:nvCxnSpPr>
        <p:spPr>
          <a:xfrm>
            <a:off x="3772700" y="898059"/>
            <a:ext cx="2209685" cy="14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65ED57-43C2-43E8-9E8B-9894AB2FE4AC}"/>
              </a:ext>
            </a:extLst>
          </p:cNvPr>
          <p:cNvCxnSpPr/>
          <p:nvPr/>
        </p:nvCxnSpPr>
        <p:spPr>
          <a:xfrm flipH="1">
            <a:off x="664046" y="1201032"/>
            <a:ext cx="2385257" cy="11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B149DA-48E4-462D-BEED-1E03765C7449}"/>
              </a:ext>
            </a:extLst>
          </p:cNvPr>
          <p:cNvCxnSpPr/>
          <p:nvPr/>
        </p:nvCxnSpPr>
        <p:spPr>
          <a:xfrm flipH="1">
            <a:off x="842750" y="4248613"/>
            <a:ext cx="2579708" cy="128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36CB75-057C-47B1-9E9C-B877E65EA478}"/>
              </a:ext>
            </a:extLst>
          </p:cNvPr>
          <p:cNvCxnSpPr/>
          <p:nvPr/>
        </p:nvCxnSpPr>
        <p:spPr>
          <a:xfrm>
            <a:off x="4052455" y="4297381"/>
            <a:ext cx="2333763" cy="14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011DBC-778D-4FE4-B5B3-8DB61EA34D9E}"/>
              </a:ext>
            </a:extLst>
          </p:cNvPr>
          <p:cNvCxnSpPr>
            <a:cxnSpLocks/>
          </p:cNvCxnSpPr>
          <p:nvPr/>
        </p:nvCxnSpPr>
        <p:spPr>
          <a:xfrm>
            <a:off x="4029966" y="4338424"/>
            <a:ext cx="2517808" cy="163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ABD7A4-85F2-4A36-ACA5-A54B60250965}"/>
              </a:ext>
            </a:extLst>
          </p:cNvPr>
          <p:cNvCxnSpPr>
            <a:cxnSpLocks/>
          </p:cNvCxnSpPr>
          <p:nvPr/>
        </p:nvCxnSpPr>
        <p:spPr>
          <a:xfrm>
            <a:off x="4019692" y="4322834"/>
            <a:ext cx="2553492" cy="18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E5C0C3-C47F-458A-90E5-154F50EEA8F1}"/>
              </a:ext>
            </a:extLst>
          </p:cNvPr>
          <p:cNvCxnSpPr>
            <a:cxnSpLocks/>
          </p:cNvCxnSpPr>
          <p:nvPr/>
        </p:nvCxnSpPr>
        <p:spPr>
          <a:xfrm>
            <a:off x="3757527" y="638802"/>
            <a:ext cx="2277264" cy="1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3B3F9B-077C-4C4B-B56A-406973DD3556}"/>
              </a:ext>
            </a:extLst>
          </p:cNvPr>
          <p:cNvCxnSpPr/>
          <p:nvPr/>
        </p:nvCxnSpPr>
        <p:spPr>
          <a:xfrm flipH="1">
            <a:off x="817958" y="4816195"/>
            <a:ext cx="2596810" cy="9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CC951C-9706-4A39-9AE2-E0CCAE74CA70}"/>
              </a:ext>
            </a:extLst>
          </p:cNvPr>
          <p:cNvCxnSpPr>
            <a:cxnSpLocks/>
          </p:cNvCxnSpPr>
          <p:nvPr/>
        </p:nvCxnSpPr>
        <p:spPr>
          <a:xfrm flipH="1">
            <a:off x="792548" y="4815981"/>
            <a:ext cx="2670942" cy="11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4C0A08-5CC5-4769-BAD3-FC74317F8405}"/>
              </a:ext>
            </a:extLst>
          </p:cNvPr>
          <p:cNvSpPr txBox="1"/>
          <p:nvPr/>
        </p:nvSpPr>
        <p:spPr>
          <a:xfrm>
            <a:off x="7000671" y="1857489"/>
            <a:ext cx="945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Day 1</a:t>
            </a:r>
          </a:p>
          <a:p>
            <a:r>
              <a:rPr lang="en-US" sz="1100"/>
              <a:t>Day 2</a:t>
            </a:r>
          </a:p>
          <a:p>
            <a:r>
              <a:rPr lang="en-US" sz="1100"/>
              <a:t>Day 3</a:t>
            </a:r>
          </a:p>
          <a:p>
            <a:r>
              <a:rPr lang="en-US" sz="110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28A0D-412E-4C41-BBFD-80275C61C917}"/>
              </a:ext>
            </a:extLst>
          </p:cNvPr>
          <p:cNvSpPr txBox="1"/>
          <p:nvPr/>
        </p:nvSpPr>
        <p:spPr>
          <a:xfrm>
            <a:off x="7678842" y="5703265"/>
            <a:ext cx="945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Day 1</a:t>
            </a:r>
          </a:p>
          <a:p>
            <a:r>
              <a:rPr lang="en-US" sz="1050"/>
              <a:t>Day 2</a:t>
            </a:r>
          </a:p>
          <a:p>
            <a:r>
              <a:rPr lang="en-US" sz="1050"/>
              <a:t>Day 3</a:t>
            </a:r>
          </a:p>
          <a:p>
            <a:r>
              <a:rPr lang="en-US" sz="105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98D011-CE52-4E25-AD88-543C8BCE001D}"/>
              </a:ext>
            </a:extLst>
          </p:cNvPr>
          <p:cNvCxnSpPr>
            <a:cxnSpLocks/>
          </p:cNvCxnSpPr>
          <p:nvPr/>
        </p:nvCxnSpPr>
        <p:spPr>
          <a:xfrm flipV="1">
            <a:off x="1445573" y="1899081"/>
            <a:ext cx="5730820" cy="477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EDF8CB-81ED-4212-A806-0203A0A94EF7}"/>
              </a:ext>
            </a:extLst>
          </p:cNvPr>
          <p:cNvCxnSpPr>
            <a:cxnSpLocks/>
          </p:cNvCxnSpPr>
          <p:nvPr/>
        </p:nvCxnSpPr>
        <p:spPr>
          <a:xfrm flipV="1">
            <a:off x="1350495" y="2130165"/>
            <a:ext cx="5763085" cy="30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804FAD-203E-4413-84C7-441B329A6402}"/>
              </a:ext>
            </a:extLst>
          </p:cNvPr>
          <p:cNvCxnSpPr>
            <a:cxnSpLocks/>
          </p:cNvCxnSpPr>
          <p:nvPr/>
        </p:nvCxnSpPr>
        <p:spPr>
          <a:xfrm flipV="1">
            <a:off x="1377620" y="2179052"/>
            <a:ext cx="5735960" cy="2002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F4187A-6140-4D82-8B24-773F811A9ADF}"/>
              </a:ext>
            </a:extLst>
          </p:cNvPr>
          <p:cNvCxnSpPr>
            <a:cxnSpLocks/>
          </p:cNvCxnSpPr>
          <p:nvPr/>
        </p:nvCxnSpPr>
        <p:spPr>
          <a:xfrm>
            <a:off x="1684897" y="5605378"/>
            <a:ext cx="6066721" cy="205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1F4D4B-53F5-4257-ABAD-5B058AD29CB7}"/>
              </a:ext>
            </a:extLst>
          </p:cNvPr>
          <p:cNvCxnSpPr>
            <a:cxnSpLocks/>
          </p:cNvCxnSpPr>
          <p:nvPr/>
        </p:nvCxnSpPr>
        <p:spPr>
          <a:xfrm flipV="1">
            <a:off x="1673671" y="5863024"/>
            <a:ext cx="6077947" cy="1364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1061C-AA2B-4B30-A815-9AEAA6E32D4F}"/>
              </a:ext>
            </a:extLst>
          </p:cNvPr>
          <p:cNvCxnSpPr>
            <a:cxnSpLocks/>
          </p:cNvCxnSpPr>
          <p:nvPr/>
        </p:nvCxnSpPr>
        <p:spPr>
          <a:xfrm flipV="1">
            <a:off x="1684897" y="5901743"/>
            <a:ext cx="6066721" cy="250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002CDAD-99D5-4E76-86B3-FC5A0DCDEE0A}"/>
              </a:ext>
            </a:extLst>
          </p:cNvPr>
          <p:cNvCxnSpPr>
            <a:cxnSpLocks/>
          </p:cNvCxnSpPr>
          <p:nvPr/>
        </p:nvCxnSpPr>
        <p:spPr>
          <a:xfrm>
            <a:off x="1697467" y="5791367"/>
            <a:ext cx="6077389" cy="385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62865BD5-E742-43DE-B246-98FDCAE80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A581-8E0A-490D-BAB2-A75908AB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3"/>
            <a:ext cx="6645999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Scope: What data we want to capture?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BEA14-F45D-F54C-0016-1D53A6BB347B}"/>
              </a:ext>
            </a:extLst>
          </p:cNvPr>
          <p:cNvSpPr txBox="1"/>
          <p:nvPr/>
        </p:nvSpPr>
        <p:spPr>
          <a:xfrm>
            <a:off x="1024128" y="2194102"/>
            <a:ext cx="6758905" cy="4343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Medium- and Heavy-Duty On- and Off-Road Vehicles: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Counts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Makes/Model/MY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Location (legislative district)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Specs (fuel type, battery, range, etc. </a:t>
            </a:r>
            <a:r>
              <a:rPr lang="en-US" sz="1900">
                <a:sym typeface="Wingdings" panose="05000000000000000000" pitchFamily="2" charset="2"/>
              </a:rPr>
              <a:t>from ZETI</a:t>
            </a:r>
            <a:r>
              <a:rPr lang="en-US" sz="1900"/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Funding Amount ($)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Fleet/Application (aggregated/anonymized)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Possible inclusions?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Light Duty Vehicles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Infrastructure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Funding Programs?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Performance Data?</a:t>
            </a:r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C9CA9023-BAAF-4DBD-BB8F-8034130A5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6080" y="0"/>
            <a:ext cx="3175920" cy="6858000"/>
          </a:xfrm>
          <a:custGeom>
            <a:avLst/>
            <a:gdLst>
              <a:gd name="connsiteX0" fmla="*/ 317159 w 3175920"/>
              <a:gd name="connsiteY0" fmla="*/ 0 h 6858000"/>
              <a:gd name="connsiteX1" fmla="*/ 3175920 w 3175920"/>
              <a:gd name="connsiteY1" fmla="*/ 0 h 6858000"/>
              <a:gd name="connsiteX2" fmla="*/ 3175920 w 3175920"/>
              <a:gd name="connsiteY2" fmla="*/ 6858000 h 6858000"/>
              <a:gd name="connsiteX3" fmla="*/ 0 w 3175920"/>
              <a:gd name="connsiteY3" fmla="*/ 6858000 h 6858000"/>
              <a:gd name="connsiteX4" fmla="*/ 5197 w 3175920"/>
              <a:gd name="connsiteY4" fmla="*/ 6832807 h 6858000"/>
              <a:gd name="connsiteX5" fmla="*/ 17588 w 3175920"/>
              <a:gd name="connsiteY5" fmla="*/ 6757019 h 6858000"/>
              <a:gd name="connsiteX6" fmla="*/ 22192 w 3175920"/>
              <a:gd name="connsiteY6" fmla="*/ 6556607 h 6858000"/>
              <a:gd name="connsiteX7" fmla="*/ 67516 w 3175920"/>
              <a:gd name="connsiteY7" fmla="*/ 6418419 h 6858000"/>
              <a:gd name="connsiteX8" fmla="*/ 98399 w 3175920"/>
              <a:gd name="connsiteY8" fmla="*/ 6295252 h 6858000"/>
              <a:gd name="connsiteX9" fmla="*/ 79265 w 3175920"/>
              <a:gd name="connsiteY9" fmla="*/ 6155310 h 6858000"/>
              <a:gd name="connsiteX10" fmla="*/ 141676 w 3175920"/>
              <a:gd name="connsiteY10" fmla="*/ 5922400 h 6858000"/>
              <a:gd name="connsiteX11" fmla="*/ 130334 w 3175920"/>
              <a:gd name="connsiteY11" fmla="*/ 5811823 h 6858000"/>
              <a:gd name="connsiteX12" fmla="*/ 112525 w 3175920"/>
              <a:gd name="connsiteY12" fmla="*/ 5729439 h 6858000"/>
              <a:gd name="connsiteX13" fmla="*/ 105340 w 3175920"/>
              <a:gd name="connsiteY13" fmla="*/ 5724921 h 6858000"/>
              <a:gd name="connsiteX14" fmla="*/ 106513 w 3175920"/>
              <a:gd name="connsiteY14" fmla="*/ 5718702 h 6858000"/>
              <a:gd name="connsiteX15" fmla="*/ 114161 w 3175920"/>
              <a:gd name="connsiteY15" fmla="*/ 5715875 h 6858000"/>
              <a:gd name="connsiteX16" fmla="*/ 117483 w 3175920"/>
              <a:gd name="connsiteY16" fmla="*/ 5666628 h 6858000"/>
              <a:gd name="connsiteX17" fmla="*/ 108504 w 3175920"/>
              <a:gd name="connsiteY17" fmla="*/ 5608013 h 6858000"/>
              <a:gd name="connsiteX18" fmla="*/ 139625 w 3175920"/>
              <a:gd name="connsiteY18" fmla="*/ 5554636 h 6858000"/>
              <a:gd name="connsiteX19" fmla="*/ 160357 w 3175920"/>
              <a:gd name="connsiteY19" fmla="*/ 5493332 h 6858000"/>
              <a:gd name="connsiteX20" fmla="*/ 173017 w 3175920"/>
              <a:gd name="connsiteY20" fmla="*/ 5456802 h 6858000"/>
              <a:gd name="connsiteX21" fmla="*/ 187139 w 3175920"/>
              <a:gd name="connsiteY21" fmla="*/ 5349474 h 6858000"/>
              <a:gd name="connsiteX22" fmla="*/ 190246 w 3175920"/>
              <a:gd name="connsiteY22" fmla="*/ 5184781 h 6858000"/>
              <a:gd name="connsiteX23" fmla="*/ 195449 w 3175920"/>
              <a:gd name="connsiteY23" fmla="*/ 5095639 h 6858000"/>
              <a:gd name="connsiteX24" fmla="*/ 190491 w 3175920"/>
              <a:gd name="connsiteY24" fmla="*/ 5027235 h 6858000"/>
              <a:gd name="connsiteX25" fmla="*/ 201931 w 3175920"/>
              <a:gd name="connsiteY25" fmla="*/ 4928776 h 6858000"/>
              <a:gd name="connsiteX26" fmla="*/ 218523 w 3175920"/>
              <a:gd name="connsiteY26" fmla="*/ 4817422 h 6858000"/>
              <a:gd name="connsiteX27" fmla="*/ 231882 w 3175920"/>
              <a:gd name="connsiteY27" fmla="*/ 4772889 h 6858000"/>
              <a:gd name="connsiteX28" fmla="*/ 245879 w 3175920"/>
              <a:gd name="connsiteY28" fmla="*/ 4741933 h 6858000"/>
              <a:gd name="connsiteX29" fmla="*/ 276431 w 3175920"/>
              <a:gd name="connsiteY29" fmla="*/ 4652694 h 6858000"/>
              <a:gd name="connsiteX30" fmla="*/ 277917 w 3175920"/>
              <a:gd name="connsiteY30" fmla="*/ 4527083 h 6858000"/>
              <a:gd name="connsiteX31" fmla="*/ 286746 w 3175920"/>
              <a:gd name="connsiteY31" fmla="*/ 4455173 h 6858000"/>
              <a:gd name="connsiteX32" fmla="*/ 300860 w 3175920"/>
              <a:gd name="connsiteY32" fmla="*/ 4436473 h 6858000"/>
              <a:gd name="connsiteX33" fmla="*/ 310726 w 3175920"/>
              <a:gd name="connsiteY33" fmla="*/ 4366606 h 6858000"/>
              <a:gd name="connsiteX34" fmla="*/ 323936 w 3175920"/>
              <a:gd name="connsiteY34" fmla="*/ 4285079 h 6858000"/>
              <a:gd name="connsiteX35" fmla="*/ 313204 w 3175920"/>
              <a:gd name="connsiteY35" fmla="*/ 4025740 h 6858000"/>
              <a:gd name="connsiteX36" fmla="*/ 347900 w 3175920"/>
              <a:gd name="connsiteY36" fmla="*/ 3714140 h 6858000"/>
              <a:gd name="connsiteX37" fmla="*/ 398345 w 3175920"/>
              <a:gd name="connsiteY37" fmla="*/ 3526597 h 6858000"/>
              <a:gd name="connsiteX38" fmla="*/ 386650 w 3175920"/>
              <a:gd name="connsiteY38" fmla="*/ 3507911 h 6858000"/>
              <a:gd name="connsiteX39" fmla="*/ 381539 w 3175920"/>
              <a:gd name="connsiteY39" fmla="*/ 3487634 h 6858000"/>
              <a:gd name="connsiteX40" fmla="*/ 383327 w 3175920"/>
              <a:gd name="connsiteY40" fmla="*/ 3485379 h 6858000"/>
              <a:gd name="connsiteX41" fmla="*/ 384562 w 3175920"/>
              <a:gd name="connsiteY41" fmla="*/ 3462486 h 6858000"/>
              <a:gd name="connsiteX42" fmla="*/ 374589 w 3175920"/>
              <a:gd name="connsiteY42" fmla="*/ 3356886 h 6858000"/>
              <a:gd name="connsiteX43" fmla="*/ 376375 w 3175920"/>
              <a:gd name="connsiteY43" fmla="*/ 3356408 h 6858000"/>
              <a:gd name="connsiteX44" fmla="*/ 380057 w 3175920"/>
              <a:gd name="connsiteY44" fmla="*/ 3350107 h 6858000"/>
              <a:gd name="connsiteX45" fmla="*/ 364817 w 3175920"/>
              <a:gd name="connsiteY45" fmla="*/ 3313078 h 6858000"/>
              <a:gd name="connsiteX46" fmla="*/ 311189 w 3175920"/>
              <a:gd name="connsiteY46" fmla="*/ 3184522 h 6858000"/>
              <a:gd name="connsiteX47" fmla="*/ 249353 w 3175920"/>
              <a:gd name="connsiteY47" fmla="*/ 3001490 h 6858000"/>
              <a:gd name="connsiteX48" fmla="*/ 224173 w 3175920"/>
              <a:gd name="connsiteY48" fmla="*/ 2901905 h 6858000"/>
              <a:gd name="connsiteX49" fmla="*/ 211862 w 3175920"/>
              <a:gd name="connsiteY49" fmla="*/ 2854757 h 6858000"/>
              <a:gd name="connsiteX50" fmla="*/ 169434 w 3175920"/>
              <a:gd name="connsiteY50" fmla="*/ 2709815 h 6858000"/>
              <a:gd name="connsiteX51" fmla="*/ 92687 w 3175920"/>
              <a:gd name="connsiteY51" fmla="*/ 2537032 h 6858000"/>
              <a:gd name="connsiteX52" fmla="*/ 74381 w 3175920"/>
              <a:gd name="connsiteY52" fmla="*/ 2407140 h 6858000"/>
              <a:gd name="connsiteX53" fmla="*/ 63419 w 3175920"/>
              <a:gd name="connsiteY53" fmla="*/ 2330427 h 6858000"/>
              <a:gd name="connsiteX54" fmla="*/ 78092 w 3175920"/>
              <a:gd name="connsiteY54" fmla="*/ 2060724 h 6858000"/>
              <a:gd name="connsiteX55" fmla="*/ 92082 w 3175920"/>
              <a:gd name="connsiteY55" fmla="*/ 1960023 h 6858000"/>
              <a:gd name="connsiteX56" fmla="*/ 100031 w 3175920"/>
              <a:gd name="connsiteY56" fmla="*/ 1830572 h 6858000"/>
              <a:gd name="connsiteX57" fmla="*/ 103232 w 3175920"/>
              <a:gd name="connsiteY57" fmla="*/ 1825764 h 6858000"/>
              <a:gd name="connsiteX58" fmla="*/ 107046 w 3175920"/>
              <a:gd name="connsiteY58" fmla="*/ 1804691 h 6858000"/>
              <a:gd name="connsiteX59" fmla="*/ 128223 w 3175920"/>
              <a:gd name="connsiteY59" fmla="*/ 1761628 h 6858000"/>
              <a:gd name="connsiteX60" fmla="*/ 142864 w 3175920"/>
              <a:gd name="connsiteY60" fmla="*/ 1712372 h 6858000"/>
              <a:gd name="connsiteX61" fmla="*/ 150072 w 3175920"/>
              <a:gd name="connsiteY61" fmla="*/ 1645798 h 6858000"/>
              <a:gd name="connsiteX62" fmla="*/ 160555 w 3175920"/>
              <a:gd name="connsiteY62" fmla="*/ 1512607 h 6858000"/>
              <a:gd name="connsiteX63" fmla="*/ 168895 w 3175920"/>
              <a:gd name="connsiteY63" fmla="*/ 1389212 h 6858000"/>
              <a:gd name="connsiteX64" fmla="*/ 182726 w 3175920"/>
              <a:gd name="connsiteY64" fmla="*/ 1331228 h 6858000"/>
              <a:gd name="connsiteX65" fmla="*/ 215865 w 3175920"/>
              <a:gd name="connsiteY65" fmla="*/ 1230505 h 6858000"/>
              <a:gd name="connsiteX66" fmla="*/ 226441 w 3175920"/>
              <a:gd name="connsiteY66" fmla="*/ 1114190 h 6858000"/>
              <a:gd name="connsiteX67" fmla="*/ 218413 w 3175920"/>
              <a:gd name="connsiteY67" fmla="*/ 982912 h 6858000"/>
              <a:gd name="connsiteX68" fmla="*/ 213463 w 3175920"/>
              <a:gd name="connsiteY68" fmla="*/ 922259 h 6858000"/>
              <a:gd name="connsiteX69" fmla="*/ 192168 w 3175920"/>
              <a:gd name="connsiteY69" fmla="*/ 644384 h 6858000"/>
              <a:gd name="connsiteX70" fmla="*/ 207930 w 3175920"/>
              <a:gd name="connsiteY70" fmla="*/ 535308 h 6858000"/>
              <a:gd name="connsiteX71" fmla="*/ 216948 w 3175920"/>
              <a:gd name="connsiteY71" fmla="*/ 457831 h 6858000"/>
              <a:gd name="connsiteX72" fmla="*/ 238829 w 3175920"/>
              <a:gd name="connsiteY72" fmla="*/ 377903 h 6858000"/>
              <a:gd name="connsiteX73" fmla="*/ 275225 w 3175920"/>
              <a:gd name="connsiteY73" fmla="*/ 326502 h 6858000"/>
              <a:gd name="connsiteX74" fmla="*/ 278852 w 3175920"/>
              <a:gd name="connsiteY74" fmla="*/ 270294 h 6858000"/>
              <a:gd name="connsiteX75" fmla="*/ 259692 w 3175920"/>
              <a:gd name="connsiteY75" fmla="*/ 232617 h 6858000"/>
              <a:gd name="connsiteX76" fmla="*/ 296289 w 3175920"/>
              <a:gd name="connsiteY76" fmla="*/ 128113 h 6858000"/>
              <a:gd name="connsiteX77" fmla="*/ 311987 w 3175920"/>
              <a:gd name="connsiteY77" fmla="*/ 53213 h 6858000"/>
              <a:gd name="connsiteX78" fmla="*/ 306887 w 3175920"/>
              <a:gd name="connsiteY78" fmla="*/ 17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175920" h="6858000">
                <a:moveTo>
                  <a:pt x="317159" y="0"/>
                </a:moveTo>
                <a:lnTo>
                  <a:pt x="3175920" y="0"/>
                </a:lnTo>
                <a:lnTo>
                  <a:pt x="3175920" y="6858000"/>
                </a:lnTo>
                <a:lnTo>
                  <a:pt x="0" y="6858000"/>
                </a:lnTo>
                <a:lnTo>
                  <a:pt x="5197" y="6832807"/>
                </a:lnTo>
                <a:cubicBezTo>
                  <a:pt x="10968" y="6804797"/>
                  <a:pt x="16782" y="6774794"/>
                  <a:pt x="17588" y="6757019"/>
                </a:cubicBezTo>
                <a:cubicBezTo>
                  <a:pt x="-7384" y="6667150"/>
                  <a:pt x="36229" y="6613590"/>
                  <a:pt x="22192" y="6556607"/>
                </a:cubicBezTo>
                <a:cubicBezTo>
                  <a:pt x="23283" y="6486803"/>
                  <a:pt x="24988" y="6458664"/>
                  <a:pt x="67516" y="6418419"/>
                </a:cubicBezTo>
                <a:cubicBezTo>
                  <a:pt x="102716" y="6395349"/>
                  <a:pt x="60949" y="6324232"/>
                  <a:pt x="98399" y="6295252"/>
                </a:cubicBezTo>
                <a:cubicBezTo>
                  <a:pt x="92021" y="6248605"/>
                  <a:pt x="85642" y="6201958"/>
                  <a:pt x="79265" y="6155310"/>
                </a:cubicBezTo>
                <a:lnTo>
                  <a:pt x="141676" y="5922400"/>
                </a:lnTo>
                <a:cubicBezTo>
                  <a:pt x="142736" y="5867368"/>
                  <a:pt x="110750" y="5832134"/>
                  <a:pt x="130334" y="5811823"/>
                </a:cubicBezTo>
                <a:cubicBezTo>
                  <a:pt x="124292" y="5785482"/>
                  <a:pt x="92180" y="5756011"/>
                  <a:pt x="112525" y="5729439"/>
                </a:cubicBezTo>
                <a:cubicBezTo>
                  <a:pt x="107526" y="5730083"/>
                  <a:pt x="105624" y="5728238"/>
                  <a:pt x="105340" y="5724921"/>
                </a:cubicBezTo>
                <a:lnTo>
                  <a:pt x="106513" y="5718702"/>
                </a:lnTo>
                <a:lnTo>
                  <a:pt x="114161" y="5715875"/>
                </a:lnTo>
                <a:cubicBezTo>
                  <a:pt x="141029" y="5703474"/>
                  <a:pt x="112819" y="5694644"/>
                  <a:pt x="117483" y="5666628"/>
                </a:cubicBezTo>
                <a:cubicBezTo>
                  <a:pt x="118156" y="5653136"/>
                  <a:pt x="114981" y="5606024"/>
                  <a:pt x="108504" y="5608013"/>
                </a:cubicBezTo>
                <a:lnTo>
                  <a:pt x="139625" y="5554636"/>
                </a:lnTo>
                <a:cubicBezTo>
                  <a:pt x="120203" y="5516971"/>
                  <a:pt x="158100" y="5526620"/>
                  <a:pt x="160357" y="5493332"/>
                </a:cubicBezTo>
                <a:cubicBezTo>
                  <a:pt x="155011" y="5473811"/>
                  <a:pt x="156871" y="5463157"/>
                  <a:pt x="173017" y="5456802"/>
                </a:cubicBezTo>
                <a:cubicBezTo>
                  <a:pt x="145675" y="5365256"/>
                  <a:pt x="184828" y="5418416"/>
                  <a:pt x="187139" y="5349474"/>
                </a:cubicBezTo>
                <a:cubicBezTo>
                  <a:pt x="185433" y="5287854"/>
                  <a:pt x="220961" y="5261807"/>
                  <a:pt x="190246" y="5184781"/>
                </a:cubicBezTo>
                <a:cubicBezTo>
                  <a:pt x="179732" y="5167720"/>
                  <a:pt x="195409" y="5121898"/>
                  <a:pt x="195449" y="5095639"/>
                </a:cubicBezTo>
                <a:cubicBezTo>
                  <a:pt x="195490" y="5069381"/>
                  <a:pt x="187650" y="5028614"/>
                  <a:pt x="190491" y="5027235"/>
                </a:cubicBezTo>
                <a:cubicBezTo>
                  <a:pt x="193586" y="4994341"/>
                  <a:pt x="195047" y="4973594"/>
                  <a:pt x="201931" y="4928776"/>
                </a:cubicBezTo>
                <a:cubicBezTo>
                  <a:pt x="212087" y="4904203"/>
                  <a:pt x="234253" y="4847933"/>
                  <a:pt x="218523" y="4817422"/>
                </a:cubicBezTo>
                <a:cubicBezTo>
                  <a:pt x="237752" y="4824280"/>
                  <a:pt x="214698" y="4781276"/>
                  <a:pt x="231882" y="4772889"/>
                </a:cubicBezTo>
                <a:cubicBezTo>
                  <a:pt x="246032" y="4767983"/>
                  <a:pt x="242336" y="4753793"/>
                  <a:pt x="245879" y="4741933"/>
                </a:cubicBezTo>
                <a:cubicBezTo>
                  <a:pt x="259448" y="4731644"/>
                  <a:pt x="281769" y="4671558"/>
                  <a:pt x="276431" y="4652694"/>
                </a:cubicBezTo>
                <a:cubicBezTo>
                  <a:pt x="281179" y="4608719"/>
                  <a:pt x="273210" y="4560443"/>
                  <a:pt x="277917" y="4527083"/>
                </a:cubicBezTo>
                <a:lnTo>
                  <a:pt x="286746" y="4455173"/>
                </a:lnTo>
                <a:lnTo>
                  <a:pt x="300860" y="4436473"/>
                </a:lnTo>
                <a:lnTo>
                  <a:pt x="310726" y="4366606"/>
                </a:lnTo>
                <a:cubicBezTo>
                  <a:pt x="324504" y="4322668"/>
                  <a:pt x="277211" y="4319806"/>
                  <a:pt x="323936" y="4285079"/>
                </a:cubicBezTo>
                <a:cubicBezTo>
                  <a:pt x="317935" y="4200440"/>
                  <a:pt x="340723" y="4105712"/>
                  <a:pt x="313204" y="4025740"/>
                </a:cubicBezTo>
                <a:cubicBezTo>
                  <a:pt x="319988" y="3930888"/>
                  <a:pt x="338430" y="3796937"/>
                  <a:pt x="347900" y="3714140"/>
                </a:cubicBezTo>
                <a:cubicBezTo>
                  <a:pt x="362474" y="3646846"/>
                  <a:pt x="358876" y="3582642"/>
                  <a:pt x="398345" y="3526597"/>
                </a:cubicBezTo>
                <a:cubicBezTo>
                  <a:pt x="393121" y="3520991"/>
                  <a:pt x="389363" y="3514681"/>
                  <a:pt x="386650" y="3507911"/>
                </a:cubicBezTo>
                <a:lnTo>
                  <a:pt x="381539" y="3487634"/>
                </a:lnTo>
                <a:lnTo>
                  <a:pt x="383327" y="3485379"/>
                </a:lnTo>
                <a:cubicBezTo>
                  <a:pt x="387508" y="3474818"/>
                  <a:pt x="387057" y="3467849"/>
                  <a:pt x="384562" y="3462486"/>
                </a:cubicBezTo>
                <a:lnTo>
                  <a:pt x="374589" y="3356886"/>
                </a:lnTo>
                <a:lnTo>
                  <a:pt x="376375" y="3356408"/>
                </a:lnTo>
                <a:lnTo>
                  <a:pt x="380057" y="3350107"/>
                </a:lnTo>
                <a:lnTo>
                  <a:pt x="364817" y="3313078"/>
                </a:lnTo>
                <a:cubicBezTo>
                  <a:pt x="349102" y="3280246"/>
                  <a:pt x="320097" y="3214981"/>
                  <a:pt x="311189" y="3184522"/>
                </a:cubicBezTo>
                <a:cubicBezTo>
                  <a:pt x="272610" y="3079202"/>
                  <a:pt x="265828" y="3054450"/>
                  <a:pt x="249353" y="3001490"/>
                </a:cubicBezTo>
                <a:cubicBezTo>
                  <a:pt x="237071" y="2969079"/>
                  <a:pt x="233768" y="2917264"/>
                  <a:pt x="224173" y="2901905"/>
                </a:cubicBezTo>
                <a:cubicBezTo>
                  <a:pt x="219018" y="2888682"/>
                  <a:pt x="186394" y="2869616"/>
                  <a:pt x="211862" y="2854757"/>
                </a:cubicBezTo>
                <a:cubicBezTo>
                  <a:pt x="166317" y="2786043"/>
                  <a:pt x="195235" y="2768599"/>
                  <a:pt x="169434" y="2709815"/>
                </a:cubicBezTo>
                <a:cubicBezTo>
                  <a:pt x="98520" y="2647463"/>
                  <a:pt x="140544" y="2572834"/>
                  <a:pt x="92687" y="2537032"/>
                </a:cubicBezTo>
                <a:cubicBezTo>
                  <a:pt x="83838" y="2476034"/>
                  <a:pt x="77882" y="2440508"/>
                  <a:pt x="74381" y="2407140"/>
                </a:cubicBezTo>
                <a:cubicBezTo>
                  <a:pt x="76250" y="2386886"/>
                  <a:pt x="53165" y="2350892"/>
                  <a:pt x="63419" y="2330427"/>
                </a:cubicBezTo>
                <a:cubicBezTo>
                  <a:pt x="58198" y="2202994"/>
                  <a:pt x="58849" y="2169243"/>
                  <a:pt x="78092" y="2060724"/>
                </a:cubicBezTo>
                <a:cubicBezTo>
                  <a:pt x="89421" y="2016439"/>
                  <a:pt x="77714" y="2017257"/>
                  <a:pt x="92082" y="1960023"/>
                </a:cubicBezTo>
                <a:cubicBezTo>
                  <a:pt x="95739" y="1921663"/>
                  <a:pt x="99826" y="1855879"/>
                  <a:pt x="100031" y="1830572"/>
                </a:cubicBezTo>
                <a:lnTo>
                  <a:pt x="103232" y="1825764"/>
                </a:lnTo>
                <a:lnTo>
                  <a:pt x="107046" y="1804691"/>
                </a:lnTo>
                <a:lnTo>
                  <a:pt x="128223" y="1761628"/>
                </a:lnTo>
                <a:lnTo>
                  <a:pt x="142864" y="1712372"/>
                </a:lnTo>
                <a:cubicBezTo>
                  <a:pt x="146294" y="1700755"/>
                  <a:pt x="151281" y="1660684"/>
                  <a:pt x="150072" y="1645798"/>
                </a:cubicBezTo>
                <a:cubicBezTo>
                  <a:pt x="158293" y="1584545"/>
                  <a:pt x="143175" y="1592964"/>
                  <a:pt x="160555" y="1512607"/>
                </a:cubicBezTo>
                <a:cubicBezTo>
                  <a:pt x="165863" y="1455555"/>
                  <a:pt x="162255" y="1424319"/>
                  <a:pt x="168895" y="1389212"/>
                </a:cubicBezTo>
                <a:cubicBezTo>
                  <a:pt x="189319" y="1377618"/>
                  <a:pt x="158994" y="1323277"/>
                  <a:pt x="182726" y="1331228"/>
                </a:cubicBezTo>
                <a:cubicBezTo>
                  <a:pt x="161969" y="1292649"/>
                  <a:pt x="204851" y="1262628"/>
                  <a:pt x="215865" y="1230505"/>
                </a:cubicBezTo>
                <a:cubicBezTo>
                  <a:pt x="226854" y="1191599"/>
                  <a:pt x="219920" y="1184498"/>
                  <a:pt x="226441" y="1114190"/>
                </a:cubicBezTo>
                <a:cubicBezTo>
                  <a:pt x="202446" y="1080713"/>
                  <a:pt x="249935" y="1045042"/>
                  <a:pt x="218413" y="982912"/>
                </a:cubicBezTo>
                <a:cubicBezTo>
                  <a:pt x="216341" y="951545"/>
                  <a:pt x="217836" y="978681"/>
                  <a:pt x="213463" y="922259"/>
                </a:cubicBezTo>
                <a:cubicBezTo>
                  <a:pt x="199026" y="809041"/>
                  <a:pt x="197562" y="723686"/>
                  <a:pt x="192168" y="644384"/>
                </a:cubicBezTo>
                <a:cubicBezTo>
                  <a:pt x="191259" y="555465"/>
                  <a:pt x="204193" y="616233"/>
                  <a:pt x="207930" y="535308"/>
                </a:cubicBezTo>
                <a:cubicBezTo>
                  <a:pt x="227198" y="526371"/>
                  <a:pt x="224495" y="482731"/>
                  <a:pt x="216948" y="457831"/>
                </a:cubicBezTo>
                <a:cubicBezTo>
                  <a:pt x="217896" y="414844"/>
                  <a:pt x="264455" y="425530"/>
                  <a:pt x="238829" y="377903"/>
                </a:cubicBezTo>
                <a:cubicBezTo>
                  <a:pt x="263496" y="389616"/>
                  <a:pt x="264568" y="350035"/>
                  <a:pt x="275225" y="326502"/>
                </a:cubicBezTo>
                <a:cubicBezTo>
                  <a:pt x="275192" y="309703"/>
                  <a:pt x="257343" y="294788"/>
                  <a:pt x="278852" y="270294"/>
                </a:cubicBezTo>
                <a:cubicBezTo>
                  <a:pt x="285322" y="239846"/>
                  <a:pt x="259515" y="267433"/>
                  <a:pt x="259692" y="232617"/>
                </a:cubicBezTo>
                <a:cubicBezTo>
                  <a:pt x="264440" y="191124"/>
                  <a:pt x="272699" y="179707"/>
                  <a:pt x="296289" y="128113"/>
                </a:cubicBezTo>
                <a:cubicBezTo>
                  <a:pt x="284849" y="82071"/>
                  <a:pt x="294689" y="110818"/>
                  <a:pt x="311987" y="53213"/>
                </a:cubicBezTo>
                <a:cubicBezTo>
                  <a:pt x="305500" y="39514"/>
                  <a:pt x="304408" y="27940"/>
                  <a:pt x="306887" y="176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57C2BAEA-A1DF-44AB-A262-24DE22D47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7433" y="639827"/>
            <a:ext cx="2847571" cy="557999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How Much Does a Semi Truck Weigh?">
            <a:extLst>
              <a:ext uri="{FF2B5EF4-FFF2-40B4-BE49-F238E27FC236}">
                <a16:creationId xmlns:a16="http://schemas.microsoft.com/office/drawing/2014/main" id="{ABF447C8-6873-4F84-893D-41DF260FC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" r="-2" b="-2"/>
          <a:stretch/>
        </p:blipFill>
        <p:spPr bwMode="auto">
          <a:xfrm>
            <a:off x="8878186" y="799042"/>
            <a:ext cx="2505951" cy="17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s Angeles Metro Bus - Wikipedia">
            <a:extLst>
              <a:ext uri="{FF2B5EF4-FFF2-40B4-BE49-F238E27FC236}">
                <a16:creationId xmlns:a16="http://schemas.microsoft.com/office/drawing/2014/main" id="{BC3E6779-BDBD-4DA8-A873-C2A4E770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1124" b="2"/>
          <a:stretch/>
        </p:blipFill>
        <p:spPr bwMode="auto">
          <a:xfrm>
            <a:off x="8878186" y="2568556"/>
            <a:ext cx="2505951" cy="17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.A.F. - big ass forklift. Human for scale of course : r/HumanForScale">
            <a:extLst>
              <a:ext uri="{FF2B5EF4-FFF2-40B4-BE49-F238E27FC236}">
                <a16:creationId xmlns:a16="http://schemas.microsoft.com/office/drawing/2014/main" id="{4E6AFDE5-5A8F-452D-806B-C331B6A8B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r="-5" b="3442"/>
          <a:stretch/>
        </p:blipFill>
        <p:spPr bwMode="auto">
          <a:xfrm>
            <a:off x="8878186" y="4350992"/>
            <a:ext cx="2505951" cy="17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AF192013-562E-4457-BDA2-D9BA745A0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2865" y="59820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5BAF-FD58-4EC3-B34B-83D08A9E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83" y="170039"/>
            <a:ext cx="4607225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Data Resources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A72A7E-2F2C-4898-9347-FC145CEB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94228"/>
              </p:ext>
            </p:extLst>
          </p:nvPr>
        </p:nvGraphicFramePr>
        <p:xfrm>
          <a:off x="530883" y="2011259"/>
          <a:ext cx="52218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629">
                  <a:extLst>
                    <a:ext uri="{9D8B030D-6E8A-4147-A177-3AD203B41FA5}">
                      <a16:colId xmlns:a16="http://schemas.microsoft.com/office/drawing/2014/main" val="2942753421"/>
                    </a:ext>
                  </a:extLst>
                </a:gridCol>
                <a:gridCol w="1013322">
                  <a:extLst>
                    <a:ext uri="{9D8B030D-6E8A-4147-A177-3AD203B41FA5}">
                      <a16:colId xmlns:a16="http://schemas.microsoft.com/office/drawing/2014/main" val="1594884325"/>
                    </a:ext>
                  </a:extLst>
                </a:gridCol>
                <a:gridCol w="1013322">
                  <a:extLst>
                    <a:ext uri="{9D8B030D-6E8A-4147-A177-3AD203B41FA5}">
                      <a16:colId xmlns:a16="http://schemas.microsoft.com/office/drawing/2014/main" val="3878434123"/>
                    </a:ext>
                  </a:extLst>
                </a:gridCol>
                <a:gridCol w="991584">
                  <a:extLst>
                    <a:ext uri="{9D8B030D-6E8A-4147-A177-3AD203B41FA5}">
                      <a16:colId xmlns:a16="http://schemas.microsoft.com/office/drawing/2014/main" val="295681348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Data Source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Information 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00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Vehicle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Funding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Carl Moyer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5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ACF (Future)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6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0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VW Settlement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1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DMV/IHS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1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 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6857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A47132B-99AC-4FAB-8CAD-DF61A43DA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2468"/>
              </p:ext>
            </p:extLst>
          </p:nvPr>
        </p:nvGraphicFramePr>
        <p:xfrm>
          <a:off x="4377445" y="1036334"/>
          <a:ext cx="8067641" cy="582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A40FF76-CB90-4D2F-A79E-6431DC865514}"/>
              </a:ext>
            </a:extLst>
          </p:cNvPr>
          <p:cNvSpPr txBox="1">
            <a:spLocks/>
          </p:cNvSpPr>
          <p:nvPr/>
        </p:nvSpPr>
        <p:spPr>
          <a:xfrm>
            <a:off x="7607030" y="170571"/>
            <a:ext cx="5183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Data Hierarchy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E6B2-DD7B-4F07-87DF-53BF8DDB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9" y="313753"/>
            <a:ext cx="10515600" cy="1325563"/>
          </a:xfrm>
        </p:spPr>
        <p:txBody>
          <a:bodyPr/>
          <a:lstStyle/>
          <a:p>
            <a:r>
              <a:rPr lang="en-US"/>
              <a:t>Integrating/Uploading Data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A8DB99-AF02-4481-B4B6-849532C63F32}"/>
              </a:ext>
            </a:extLst>
          </p:cNvPr>
          <p:cNvSpPr/>
          <p:nvPr/>
        </p:nvSpPr>
        <p:spPr>
          <a:xfrm>
            <a:off x="1043459" y="2130639"/>
            <a:ext cx="1027416" cy="81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DMV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30DB40-C1E6-4BF8-9ED9-801DDEB86758}"/>
              </a:ext>
            </a:extLst>
          </p:cNvPr>
          <p:cNvSpPr/>
          <p:nvPr/>
        </p:nvSpPr>
        <p:spPr>
          <a:xfrm>
            <a:off x="397692" y="2842991"/>
            <a:ext cx="1027416" cy="81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8490C-1E6E-49C4-9DA8-4F5844AA512C}"/>
              </a:ext>
            </a:extLst>
          </p:cNvPr>
          <p:cNvSpPr/>
          <p:nvPr/>
        </p:nvSpPr>
        <p:spPr>
          <a:xfrm>
            <a:off x="1718672" y="2863200"/>
            <a:ext cx="1027416" cy="81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0CA53F-AB09-465F-B62F-6E1096BE2203}"/>
              </a:ext>
            </a:extLst>
          </p:cNvPr>
          <p:cNvSpPr/>
          <p:nvPr/>
        </p:nvSpPr>
        <p:spPr>
          <a:xfrm>
            <a:off x="1040093" y="3575552"/>
            <a:ext cx="1027416" cy="81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8800EA-82BE-4640-A606-A63C266532D1}"/>
              </a:ext>
            </a:extLst>
          </p:cNvPr>
          <p:cNvSpPr/>
          <p:nvPr/>
        </p:nvSpPr>
        <p:spPr>
          <a:xfrm>
            <a:off x="2905448" y="2849897"/>
            <a:ext cx="1626749" cy="83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Automated Integration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295071-1FC4-4113-8C02-E44082A7C80C}"/>
              </a:ext>
            </a:extLst>
          </p:cNvPr>
          <p:cNvSpPr/>
          <p:nvPr/>
        </p:nvSpPr>
        <p:spPr>
          <a:xfrm>
            <a:off x="4570069" y="2439614"/>
            <a:ext cx="2404791" cy="1757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Super Portal DB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82F998-EBF6-4DAA-8A0D-63F9A67B97B3}"/>
              </a:ext>
            </a:extLst>
          </p:cNvPr>
          <p:cNvSpPr/>
          <p:nvPr/>
        </p:nvSpPr>
        <p:spPr>
          <a:xfrm>
            <a:off x="7058984" y="2942297"/>
            <a:ext cx="1517585" cy="71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Publish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3B21B-6E87-4BC7-B83D-E9727452BC46}"/>
              </a:ext>
            </a:extLst>
          </p:cNvPr>
          <p:cNvSpPr/>
          <p:nvPr/>
        </p:nvSpPr>
        <p:spPr>
          <a:xfrm>
            <a:off x="8710772" y="2563142"/>
            <a:ext cx="2270588" cy="1633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SuperPortal Web Dashboard</a:t>
            </a:r>
          </a:p>
        </p:txBody>
      </p:sp>
    </p:spTree>
    <p:extLst>
      <p:ext uri="{BB962C8B-B14F-4D97-AF65-F5344CB8AC3E}">
        <p14:creationId xmlns:p14="http://schemas.microsoft.com/office/powerpoint/2010/main" val="17273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C901-BC4C-43A8-8BA8-04E1DB73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52" y="637252"/>
            <a:ext cx="10515600" cy="509946"/>
          </a:xfrm>
        </p:spPr>
        <p:txBody>
          <a:bodyPr>
            <a:normAutofit fontScale="90000"/>
          </a:bodyPr>
          <a:lstStyle/>
          <a:p>
            <a:r>
              <a:rPr lang="en-US"/>
              <a:t>Example Dashboards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E9A84A-58EA-413C-A6E2-770113480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" b="36640"/>
          <a:stretch/>
        </p:blipFill>
        <p:spPr>
          <a:xfrm>
            <a:off x="3991804" y="2347352"/>
            <a:ext cx="3558053" cy="308894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3B90C6-2A65-4013-9388-17CDD7D59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02" y="2347352"/>
            <a:ext cx="4116841" cy="326036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2C7BA0C-D34C-476D-A178-5E62F6801E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6688"/>
          <a:stretch/>
        </p:blipFill>
        <p:spPr>
          <a:xfrm>
            <a:off x="112690" y="2347352"/>
            <a:ext cx="3801777" cy="29457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446C3-61BB-4E6F-BFA0-C23EEF550CBB}"/>
              </a:ext>
            </a:extLst>
          </p:cNvPr>
          <p:cNvCxnSpPr>
            <a:cxnSpLocks/>
          </p:cNvCxnSpPr>
          <p:nvPr/>
        </p:nvCxnSpPr>
        <p:spPr>
          <a:xfrm flipV="1">
            <a:off x="1754935" y="2866030"/>
            <a:ext cx="222914" cy="7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44484C-E9D9-4691-934D-999AE3F72DE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436721" y="3745569"/>
            <a:ext cx="414909" cy="1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160CB9-6B81-4451-855B-B4D4AC271353}"/>
              </a:ext>
            </a:extLst>
          </p:cNvPr>
          <p:cNvCxnSpPr>
            <a:cxnSpLocks/>
          </p:cNvCxnSpPr>
          <p:nvPr/>
        </p:nvCxnSpPr>
        <p:spPr>
          <a:xfrm>
            <a:off x="8136639" y="2101098"/>
            <a:ext cx="1966612" cy="64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DBCA3-2F37-487D-9B37-355E800CBF92}"/>
              </a:ext>
            </a:extLst>
          </p:cNvPr>
          <p:cNvSpPr txBox="1"/>
          <p:nvPr/>
        </p:nvSpPr>
        <p:spPr>
          <a:xfrm>
            <a:off x="1132420" y="3573766"/>
            <a:ext cx="134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Drop Down Filters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6AA93-1191-490D-8E6B-4714D109DDE8}"/>
              </a:ext>
            </a:extLst>
          </p:cNvPr>
          <p:cNvSpPr txBox="1"/>
          <p:nvPr/>
        </p:nvSpPr>
        <p:spPr>
          <a:xfrm>
            <a:off x="4766439" y="5607717"/>
            <a:ext cx="134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Dynamic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838F2-C1B1-4664-B3BA-0F3F311A1CD8}"/>
              </a:ext>
            </a:extLst>
          </p:cNvPr>
          <p:cNvSpPr txBox="1"/>
          <p:nvPr/>
        </p:nvSpPr>
        <p:spPr>
          <a:xfrm>
            <a:off x="7627193" y="1824099"/>
            <a:ext cx="134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Key Statistics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FFCA42-B8CD-4C86-A176-682721EBF2C4}"/>
              </a:ext>
            </a:extLst>
          </p:cNvPr>
          <p:cNvCxnSpPr>
            <a:cxnSpLocks/>
          </p:cNvCxnSpPr>
          <p:nvPr/>
        </p:nvCxnSpPr>
        <p:spPr>
          <a:xfrm flipH="1" flipV="1">
            <a:off x="6689036" y="5100467"/>
            <a:ext cx="357758" cy="68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594E22-E5D3-4560-83DF-CF3000EA60F6}"/>
              </a:ext>
            </a:extLst>
          </p:cNvPr>
          <p:cNvSpPr txBox="1"/>
          <p:nvPr/>
        </p:nvSpPr>
        <p:spPr>
          <a:xfrm>
            <a:off x="6499433" y="5746216"/>
            <a:ext cx="134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Dynamic Graphs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DB9EE9-560A-4D8C-AEC8-3DD5C8D6E7D4}"/>
              </a:ext>
            </a:extLst>
          </p:cNvPr>
          <p:cNvSpPr txBox="1"/>
          <p:nvPr/>
        </p:nvSpPr>
        <p:spPr>
          <a:xfrm>
            <a:off x="603650" y="2022434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IEA Global EV Data Explorer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A606E2-589A-4651-847D-6B9D1AD668A6}"/>
              </a:ext>
            </a:extLst>
          </p:cNvPr>
          <p:cNvSpPr txBox="1"/>
          <p:nvPr/>
        </p:nvSpPr>
        <p:spPr>
          <a:xfrm>
            <a:off x="3949558" y="2022434"/>
            <a:ext cx="375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Atlas EV Hub: State Registration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10AF3-7D74-492E-9C93-032E4B242465}"/>
              </a:ext>
            </a:extLst>
          </p:cNvPr>
          <p:cNvSpPr txBox="1"/>
          <p:nvPr/>
        </p:nvSpPr>
        <p:spPr>
          <a:xfrm>
            <a:off x="8708675" y="2022434"/>
            <a:ext cx="264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CEC Light Duty Dashboard</a:t>
            </a:r>
          </a:p>
        </p:txBody>
      </p:sp>
    </p:spTree>
    <p:extLst>
      <p:ext uri="{BB962C8B-B14F-4D97-AF65-F5344CB8AC3E}">
        <p14:creationId xmlns:p14="http://schemas.microsoft.com/office/powerpoint/2010/main" val="328067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3F7C-4A5C-42D3-AB82-A6AF4DC4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137120"/>
            <a:ext cx="10515600" cy="510640"/>
          </a:xfrm>
        </p:spPr>
        <p:txBody>
          <a:bodyPr>
            <a:normAutofit fontScale="90000"/>
          </a:bodyPr>
          <a:lstStyle/>
          <a:p>
            <a:r>
              <a:rPr lang="en-US"/>
              <a:t>Dashboard Mockup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BED9E-C516-4FBC-83C4-F835CACB3AF7}"/>
              </a:ext>
            </a:extLst>
          </p:cNvPr>
          <p:cNvSpPr/>
          <p:nvPr/>
        </p:nvSpPr>
        <p:spPr>
          <a:xfrm>
            <a:off x="701722" y="2518200"/>
            <a:ext cx="5329719" cy="391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E8E00-3CC2-4D0A-93CF-55CC8F854515}"/>
              </a:ext>
            </a:extLst>
          </p:cNvPr>
          <p:cNvSpPr txBox="1"/>
          <p:nvPr/>
        </p:nvSpPr>
        <p:spPr>
          <a:xfrm>
            <a:off x="619836" y="778347"/>
            <a:ext cx="146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Dropdown 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3A2917-7437-44AD-B6B4-5836710872FF}"/>
              </a:ext>
            </a:extLst>
          </p:cNvPr>
          <p:cNvGrpSpPr/>
          <p:nvPr/>
        </p:nvGrpSpPr>
        <p:grpSpPr>
          <a:xfrm>
            <a:off x="697173" y="1059972"/>
            <a:ext cx="1772203" cy="510639"/>
            <a:chOff x="843618" y="1376353"/>
            <a:chExt cx="1772203" cy="5106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5D2377-5687-4D60-AE21-1D0D4113BCCC}"/>
                </a:ext>
              </a:extLst>
            </p:cNvPr>
            <p:cNvSpPr/>
            <p:nvPr/>
          </p:nvSpPr>
          <p:spPr>
            <a:xfrm>
              <a:off x="843618" y="1376353"/>
              <a:ext cx="1772203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9526C3-D8EA-485A-ABED-B59184115B63}"/>
                </a:ext>
              </a:extLst>
            </p:cNvPr>
            <p:cNvSpPr txBox="1"/>
            <p:nvPr/>
          </p:nvSpPr>
          <p:spPr>
            <a:xfrm>
              <a:off x="962611" y="1499609"/>
              <a:ext cx="14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Vehicle Type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0EBAF-1601-4569-BC27-FF7909299985}"/>
              </a:ext>
            </a:extLst>
          </p:cNvPr>
          <p:cNvSpPr/>
          <p:nvPr/>
        </p:nvSpPr>
        <p:spPr>
          <a:xfrm>
            <a:off x="6260889" y="2518200"/>
            <a:ext cx="5329719" cy="2034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8AB98-16BC-4A6B-A83C-61F8478E3C0D}"/>
              </a:ext>
            </a:extLst>
          </p:cNvPr>
          <p:cNvSpPr/>
          <p:nvPr/>
        </p:nvSpPr>
        <p:spPr>
          <a:xfrm>
            <a:off x="6260889" y="4694129"/>
            <a:ext cx="5329719" cy="173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92A2A-DBAF-4065-AB1C-9B1D91BF7D57}"/>
              </a:ext>
            </a:extLst>
          </p:cNvPr>
          <p:cNvSpPr/>
          <p:nvPr/>
        </p:nvSpPr>
        <p:spPr>
          <a:xfrm>
            <a:off x="697173" y="1755792"/>
            <a:ext cx="10857063" cy="60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1EFE3-77C8-4518-A999-FFFE4AC675E3}"/>
              </a:ext>
            </a:extLst>
          </p:cNvPr>
          <p:cNvSpPr txBox="1"/>
          <p:nvPr/>
        </p:nvSpPr>
        <p:spPr>
          <a:xfrm>
            <a:off x="-756" y="1942955"/>
            <a:ext cx="743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Key Stats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D6AC-10E7-42FD-AF7D-D66C0D7CD389}"/>
              </a:ext>
            </a:extLst>
          </p:cNvPr>
          <p:cNvSpPr txBox="1"/>
          <p:nvPr/>
        </p:nvSpPr>
        <p:spPr>
          <a:xfrm>
            <a:off x="816166" y="1898443"/>
            <a:ext cx="146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1500</a:t>
            </a:r>
            <a:r>
              <a:rPr lang="en-US" sz="1600"/>
              <a:t> </a:t>
            </a:r>
            <a:r>
              <a:rPr lang="en-US" sz="1200"/>
              <a:t>vehicles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FE52B-44AC-4BDF-92F2-51FEDD806B86}"/>
              </a:ext>
            </a:extLst>
          </p:cNvPr>
          <p:cNvGrpSpPr/>
          <p:nvPr/>
        </p:nvGrpSpPr>
        <p:grpSpPr>
          <a:xfrm>
            <a:off x="2958405" y="1059972"/>
            <a:ext cx="1772203" cy="510639"/>
            <a:chOff x="843618" y="1376353"/>
            <a:chExt cx="1772203" cy="5106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8DC9E-E0C3-400E-AD28-4E3B61817B47}"/>
                </a:ext>
              </a:extLst>
            </p:cNvPr>
            <p:cNvSpPr/>
            <p:nvPr/>
          </p:nvSpPr>
          <p:spPr>
            <a:xfrm>
              <a:off x="843618" y="1376353"/>
              <a:ext cx="1772203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B3542-E548-43BA-BA10-E0817B40471A}"/>
                </a:ext>
              </a:extLst>
            </p:cNvPr>
            <p:cNvSpPr txBox="1"/>
            <p:nvPr/>
          </p:nvSpPr>
          <p:spPr>
            <a:xfrm>
              <a:off x="962611" y="1499609"/>
              <a:ext cx="14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GVWR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320083-0B9D-4757-9E9B-5DDBD0055FC8}"/>
              </a:ext>
            </a:extLst>
          </p:cNvPr>
          <p:cNvGrpSpPr/>
          <p:nvPr/>
        </p:nvGrpSpPr>
        <p:grpSpPr>
          <a:xfrm>
            <a:off x="5219637" y="1059972"/>
            <a:ext cx="1772203" cy="510639"/>
            <a:chOff x="843618" y="1376353"/>
            <a:chExt cx="1772203" cy="5106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BDECBE-7DD2-4B44-894A-E53ECFE79E9B}"/>
                </a:ext>
              </a:extLst>
            </p:cNvPr>
            <p:cNvSpPr/>
            <p:nvPr/>
          </p:nvSpPr>
          <p:spPr>
            <a:xfrm>
              <a:off x="843618" y="1376353"/>
              <a:ext cx="1772203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4FDBE4-3249-4996-A80B-7E1F261AFBF7}"/>
                </a:ext>
              </a:extLst>
            </p:cNvPr>
            <p:cNvSpPr txBox="1"/>
            <p:nvPr/>
          </p:nvSpPr>
          <p:spPr>
            <a:xfrm>
              <a:off x="962611" y="1499609"/>
              <a:ext cx="14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Fuel Type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546A41-29BC-4B79-96CF-B3A3943A758A}"/>
              </a:ext>
            </a:extLst>
          </p:cNvPr>
          <p:cNvGrpSpPr/>
          <p:nvPr/>
        </p:nvGrpSpPr>
        <p:grpSpPr>
          <a:xfrm>
            <a:off x="7480869" y="1059972"/>
            <a:ext cx="1772203" cy="513554"/>
            <a:chOff x="843618" y="1376353"/>
            <a:chExt cx="1772203" cy="513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0F0978-6538-4E18-B694-DFF65F517873}"/>
                </a:ext>
              </a:extLst>
            </p:cNvPr>
            <p:cNvSpPr/>
            <p:nvPr/>
          </p:nvSpPr>
          <p:spPr>
            <a:xfrm>
              <a:off x="843618" y="1376353"/>
              <a:ext cx="1772203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19D20-E235-44F8-9F52-BD01327747CB}"/>
                </a:ext>
              </a:extLst>
            </p:cNvPr>
            <p:cNvSpPr txBox="1"/>
            <p:nvPr/>
          </p:nvSpPr>
          <p:spPr>
            <a:xfrm>
              <a:off x="970065" y="1428242"/>
              <a:ext cx="1462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County/Legislative District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22C4D5-DB30-4298-B3B6-1D82612A92D0}"/>
              </a:ext>
            </a:extLst>
          </p:cNvPr>
          <p:cNvGrpSpPr/>
          <p:nvPr/>
        </p:nvGrpSpPr>
        <p:grpSpPr>
          <a:xfrm>
            <a:off x="9742101" y="1059972"/>
            <a:ext cx="1772203" cy="510639"/>
            <a:chOff x="843618" y="1376353"/>
            <a:chExt cx="1772203" cy="5106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0B107F-6632-4554-9730-4893392F0594}"/>
                </a:ext>
              </a:extLst>
            </p:cNvPr>
            <p:cNvSpPr/>
            <p:nvPr/>
          </p:nvSpPr>
          <p:spPr>
            <a:xfrm>
              <a:off x="843618" y="1376353"/>
              <a:ext cx="1772203" cy="51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9D7318-44A0-4B4E-89C2-487398CB4E7D}"/>
                </a:ext>
              </a:extLst>
            </p:cNvPr>
            <p:cNvSpPr txBox="1"/>
            <p:nvPr/>
          </p:nvSpPr>
          <p:spPr>
            <a:xfrm>
              <a:off x="962610" y="1499609"/>
              <a:ext cx="1597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Application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9FF0CC-3A46-4933-9C96-E914BA036B57}"/>
              </a:ext>
            </a:extLst>
          </p:cNvPr>
          <p:cNvSpPr txBox="1"/>
          <p:nvPr/>
        </p:nvSpPr>
        <p:spPr>
          <a:xfrm>
            <a:off x="3031402" y="1898443"/>
            <a:ext cx="146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20</a:t>
            </a:r>
            <a:r>
              <a:rPr lang="en-US" sz="1600"/>
              <a:t> </a:t>
            </a:r>
            <a:r>
              <a:rPr lang="en-US" sz="1200"/>
              <a:t>brands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67B34-DE12-488E-BE1D-7B5A73DCD509}"/>
              </a:ext>
            </a:extLst>
          </p:cNvPr>
          <p:cNvSpPr txBox="1"/>
          <p:nvPr/>
        </p:nvSpPr>
        <p:spPr>
          <a:xfrm>
            <a:off x="5246638" y="1898443"/>
            <a:ext cx="174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95%</a:t>
            </a:r>
            <a:r>
              <a:rPr lang="en-US" sz="1600"/>
              <a:t> </a:t>
            </a:r>
            <a:r>
              <a:rPr lang="en-US" sz="1200"/>
              <a:t>battery electric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8739-953C-44F0-923A-58595DE79545}"/>
              </a:ext>
            </a:extLst>
          </p:cNvPr>
          <p:cNvSpPr txBox="1"/>
          <p:nvPr/>
        </p:nvSpPr>
        <p:spPr>
          <a:xfrm>
            <a:off x="7562417" y="1898443"/>
            <a:ext cx="156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5%</a:t>
            </a:r>
            <a:r>
              <a:rPr lang="en-US" sz="1600"/>
              <a:t> </a:t>
            </a:r>
            <a:r>
              <a:rPr lang="en-US" sz="1200"/>
              <a:t>fuel cell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1AB58-2193-41F0-92CE-436C7C95968F}"/>
              </a:ext>
            </a:extLst>
          </p:cNvPr>
          <p:cNvSpPr txBox="1"/>
          <p:nvPr/>
        </p:nvSpPr>
        <p:spPr>
          <a:xfrm>
            <a:off x="9552565" y="1898443"/>
            <a:ext cx="188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$400M</a:t>
            </a:r>
            <a:r>
              <a:rPr lang="en-US" sz="1600"/>
              <a:t> </a:t>
            </a:r>
            <a:r>
              <a:rPr lang="en-US" sz="1200"/>
              <a:t>in funding</a:t>
            </a:r>
          </a:p>
        </p:txBody>
      </p:sp>
      <p:pic>
        <p:nvPicPr>
          <p:cNvPr id="37" name="Picture 36" descr="Map&#10;&#10;Description automatically generated">
            <a:extLst>
              <a:ext uri="{FF2B5EF4-FFF2-40B4-BE49-F238E27FC236}">
                <a16:creationId xmlns:a16="http://schemas.microsoft.com/office/drawing/2014/main" id="{754D596A-8235-448C-8BAB-53B4E2E9D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03" y="2568425"/>
            <a:ext cx="4289367" cy="37830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07239DA-68CD-4DAC-8D99-6EC6A1870084}"/>
              </a:ext>
            </a:extLst>
          </p:cNvPr>
          <p:cNvSpPr txBox="1"/>
          <p:nvPr/>
        </p:nvSpPr>
        <p:spPr>
          <a:xfrm>
            <a:off x="11226" y="4159471"/>
            <a:ext cx="743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Dynamic</a:t>
            </a:r>
          </a:p>
          <a:p>
            <a:r>
              <a:rPr lang="en-US" sz="1100">
                <a:solidFill>
                  <a:srgbClr val="FF0000"/>
                </a:solidFill>
              </a:rPr>
              <a:t>Map</a:t>
            </a:r>
          </a:p>
        </p:txBody>
      </p:sp>
      <p:pic>
        <p:nvPicPr>
          <p:cNvPr id="40" name="Picture 39" descr="Chart, funnel chart, surface chart&#10;&#10;Description automatically generated">
            <a:extLst>
              <a:ext uri="{FF2B5EF4-FFF2-40B4-BE49-F238E27FC236}">
                <a16:creationId xmlns:a16="http://schemas.microsoft.com/office/drawing/2014/main" id="{8F4CD65B-9E21-4611-989E-C52B4C5E1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36" y="2681318"/>
            <a:ext cx="4520821" cy="1832707"/>
          </a:xfrm>
          <a:prstGeom prst="rect">
            <a:avLst/>
          </a:prstGeom>
        </p:spPr>
      </p:pic>
      <p:pic>
        <p:nvPicPr>
          <p:cNvPr id="42" name="Picture 41" descr="Chart, bar chart&#10;&#10;Description automatically generated">
            <a:extLst>
              <a:ext uri="{FF2B5EF4-FFF2-40B4-BE49-F238E27FC236}">
                <a16:creationId xmlns:a16="http://schemas.microsoft.com/office/drawing/2014/main" id="{968CEBCD-04A7-4F64-A23F-C058D8DD1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16" y="4907494"/>
            <a:ext cx="4939863" cy="14440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25B01F-235F-4774-A0FC-897C2B41359A}"/>
              </a:ext>
            </a:extLst>
          </p:cNvPr>
          <p:cNvSpPr txBox="1"/>
          <p:nvPr/>
        </p:nvSpPr>
        <p:spPr>
          <a:xfrm rot="5400000">
            <a:off x="11171331" y="4459553"/>
            <a:ext cx="131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Dynamic Graphs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038269-A54C-4750-95A6-64C1BA04A3E0}"/>
              </a:ext>
            </a:extLst>
          </p:cNvPr>
          <p:cNvSpPr txBox="1"/>
          <p:nvPr/>
        </p:nvSpPr>
        <p:spPr>
          <a:xfrm>
            <a:off x="7003686" y="2550093"/>
            <a:ext cx="384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Cumulative Deployments by Year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C4B32F-AAD7-4B5F-A87B-BC86277A7CAA}"/>
              </a:ext>
            </a:extLst>
          </p:cNvPr>
          <p:cNvSpPr txBox="1"/>
          <p:nvPr/>
        </p:nvSpPr>
        <p:spPr>
          <a:xfrm>
            <a:off x="7046904" y="4727390"/>
            <a:ext cx="384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Deployments by OEM and Vehicle Type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582AD-73D6-407E-9550-1BD8FF45070B}"/>
              </a:ext>
            </a:extLst>
          </p:cNvPr>
          <p:cNvSpPr/>
          <p:nvPr/>
        </p:nvSpPr>
        <p:spPr>
          <a:xfrm>
            <a:off x="10891023" y="6531610"/>
            <a:ext cx="746348" cy="1826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47549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ECFD-2E21-4982-A517-73BC7E9D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2364-6DE2-49AF-B8DC-C86F0A7B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pPr marL="285750" indent="-285750"/>
            <a:r>
              <a:rPr lang="en-US">
                <a:cs typeface="Calibri" panose="020F0502020204030204"/>
              </a:rPr>
              <a:t>Identify data sources (1 week)</a:t>
            </a:r>
          </a:p>
          <a:p>
            <a:pPr marL="285750" indent="-285750"/>
            <a:r>
              <a:rPr lang="en-US">
                <a:cs typeface="Calibri" panose="020F0502020204030204"/>
              </a:rPr>
              <a:t>Collect data sources (1 month)</a:t>
            </a:r>
          </a:p>
          <a:p>
            <a:pPr marL="285750" indent="-285750"/>
            <a:r>
              <a:rPr lang="en-US">
                <a:cs typeface="Calibri" panose="020F0502020204030204"/>
              </a:rPr>
              <a:t>Integrate data (1 month)</a:t>
            </a:r>
          </a:p>
          <a:p>
            <a:pPr marL="285750" indent="-285750"/>
            <a:r>
              <a:rPr lang="en-US">
                <a:cs typeface="Calibri" panose="020F0502020204030204"/>
              </a:rPr>
              <a:t>Dashboard draft (1 month)</a:t>
            </a:r>
          </a:p>
        </p:txBody>
      </p:sp>
    </p:spTree>
    <p:extLst>
      <p:ext uri="{BB962C8B-B14F-4D97-AF65-F5344CB8AC3E}">
        <p14:creationId xmlns:p14="http://schemas.microsoft.com/office/powerpoint/2010/main" val="230938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22C9-EE13-4B2C-9B6D-158B410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339E-A325-4779-861B-C12CFE97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4" y="1354683"/>
            <a:ext cx="10524836" cy="5415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Carl Moyer - Have June 2021 Bus</a:t>
            </a:r>
            <a:endParaRPr lang="en-US">
              <a:cs typeface="Calibri"/>
            </a:endParaRPr>
          </a:p>
          <a:p>
            <a:r>
              <a:rPr lang="en-US"/>
              <a:t>HVIP</a:t>
            </a:r>
            <a:r>
              <a:rPr lang="en-US">
                <a:cs typeface="Calibri"/>
              </a:rPr>
              <a:t> – as of March 30</a:t>
            </a:r>
            <a:r>
              <a:rPr lang="en-US" baseline="30000">
                <a:cs typeface="Calibri"/>
              </a:rPr>
              <a:t>th</a:t>
            </a:r>
            <a:endParaRPr lang="en-US">
              <a:cs typeface="Calibri"/>
            </a:endParaRPr>
          </a:p>
          <a:p>
            <a:r>
              <a:rPr lang="en-US"/>
              <a:t>IHS (DMV)</a:t>
            </a:r>
            <a:r>
              <a:rPr lang="en-US">
                <a:cs typeface="Calibri"/>
              </a:rPr>
              <a:t> - </a:t>
            </a:r>
            <a:r>
              <a:rPr lang="en-US"/>
              <a:t>Updated to December 2021; updated biannually</a:t>
            </a:r>
            <a:endParaRPr lang="en-US">
              <a:cs typeface="Calibri"/>
            </a:endParaRPr>
          </a:p>
          <a:p>
            <a:r>
              <a:rPr lang="en-US"/>
              <a:t>ACT</a:t>
            </a:r>
            <a:r>
              <a:rPr lang="en-US">
                <a:cs typeface="Calibri"/>
              </a:rPr>
              <a:t> - </a:t>
            </a:r>
            <a:r>
              <a:rPr lang="en-US"/>
              <a:t>First batch received (10/30 OEMs), updated every year end of March</a:t>
            </a:r>
          </a:p>
          <a:p>
            <a:r>
              <a:rPr lang="en-US">
                <a:cs typeface="Calibri"/>
              </a:rPr>
              <a:t>Innovative Clean Transit</a:t>
            </a:r>
          </a:p>
          <a:p>
            <a:r>
              <a:rPr lang="en-US"/>
              <a:t>VW Settlement</a:t>
            </a:r>
            <a:r>
              <a:rPr lang="en-US">
                <a:cs typeface="Calibri"/>
              </a:rPr>
              <a:t> - </a:t>
            </a:r>
            <a:r>
              <a:rPr lang="en-US"/>
              <a:t>We have school bus data from CARB</a:t>
            </a:r>
          </a:p>
          <a:p>
            <a:r>
              <a:rPr lang="en-US">
                <a:cs typeface="Calibri"/>
              </a:rPr>
              <a:t>CORE – Jacob/Niki</a:t>
            </a:r>
            <a:endParaRPr lang="en-US"/>
          </a:p>
          <a:p>
            <a:r>
              <a:rPr lang="en-US"/>
              <a:t>ACF – not passed yet therefore no tracking</a:t>
            </a:r>
          </a:p>
          <a:p>
            <a:r>
              <a:rPr lang="en-US"/>
              <a:t>Supplementing with interviews – ZEI ZEBs/ZETs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22C9-EE13-4B2C-9B6D-158B410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 Headers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CBF82-0C9E-4E44-9A8E-59DF3608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176" y="1676273"/>
            <a:ext cx="3395472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HVIP</a:t>
            </a:r>
          </a:p>
          <a:p>
            <a:pPr lvl="1"/>
            <a:r>
              <a:rPr lang="en-US"/>
              <a:t>CAP Identifier</a:t>
            </a:r>
          </a:p>
          <a:p>
            <a:pPr lvl="1"/>
            <a:r>
              <a:rPr lang="en-US"/>
              <a:t>Equipment ID</a:t>
            </a:r>
          </a:p>
          <a:p>
            <a:pPr lvl="1"/>
            <a:r>
              <a:rPr lang="en-US"/>
              <a:t>GVWR</a:t>
            </a:r>
          </a:p>
          <a:p>
            <a:pPr lvl="1"/>
            <a:r>
              <a:rPr lang="en-US"/>
              <a:t>Recipient School District</a:t>
            </a:r>
          </a:p>
          <a:p>
            <a:pPr lvl="1"/>
            <a:r>
              <a:rPr lang="en-US"/>
              <a:t>Address</a:t>
            </a:r>
          </a:p>
          <a:p>
            <a:pPr lvl="1"/>
            <a:r>
              <a:rPr lang="en-US"/>
              <a:t>Zip Code</a:t>
            </a:r>
          </a:p>
          <a:p>
            <a:pPr lvl="1"/>
            <a:r>
              <a:rPr lang="en-US"/>
              <a:t>Manufacturer</a:t>
            </a:r>
          </a:p>
          <a:p>
            <a:pPr lvl="1"/>
            <a:r>
              <a:rPr lang="en-US"/>
              <a:t>Model</a:t>
            </a:r>
          </a:p>
          <a:p>
            <a:pPr lvl="1"/>
            <a:r>
              <a:rPr lang="en-US"/>
              <a:t>Model Year</a:t>
            </a:r>
          </a:p>
          <a:p>
            <a:pPr lvl="1"/>
            <a:r>
              <a:rPr lang="en-US"/>
              <a:t>Vendor</a:t>
            </a:r>
          </a:p>
          <a:p>
            <a:pPr lvl="1"/>
            <a:r>
              <a:rPr lang="en-US"/>
              <a:t>Bus Status</a:t>
            </a:r>
          </a:p>
          <a:p>
            <a:pPr lvl="1"/>
            <a:r>
              <a:rPr lang="en-US"/>
              <a:t>Moyer/CAP Grant</a:t>
            </a:r>
          </a:p>
          <a:p>
            <a:pPr lvl="1"/>
            <a:r>
              <a:rPr lang="en-US"/>
              <a:t>HVIP Funding</a:t>
            </a:r>
          </a:p>
          <a:p>
            <a:pPr lvl="1"/>
            <a:r>
              <a:rPr lang="en-US"/>
              <a:t>Total Equipment Cost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99C52B9-F80C-46F2-AA76-8D99288C3B99}"/>
              </a:ext>
            </a:extLst>
          </p:cNvPr>
          <p:cNvSpPr txBox="1">
            <a:spLocks/>
          </p:cNvSpPr>
          <p:nvPr/>
        </p:nvSpPr>
        <p:spPr>
          <a:xfrm>
            <a:off x="505968" y="1676273"/>
            <a:ext cx="3395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Carl Moyer</a:t>
            </a:r>
          </a:p>
          <a:p>
            <a:pPr lvl="1"/>
            <a:r>
              <a:rPr lang="en-US"/>
              <a:t>CAP Identifier</a:t>
            </a:r>
          </a:p>
          <a:p>
            <a:pPr lvl="1"/>
            <a:r>
              <a:rPr lang="en-US"/>
              <a:t>Equipment ID</a:t>
            </a:r>
          </a:p>
          <a:p>
            <a:pPr lvl="1"/>
            <a:r>
              <a:rPr lang="en-US"/>
              <a:t>GVWR</a:t>
            </a:r>
          </a:p>
          <a:p>
            <a:pPr lvl="1"/>
            <a:r>
              <a:rPr lang="en-US"/>
              <a:t>Recipient School District</a:t>
            </a:r>
          </a:p>
          <a:p>
            <a:pPr lvl="1"/>
            <a:r>
              <a:rPr lang="en-US"/>
              <a:t>Address</a:t>
            </a:r>
          </a:p>
          <a:p>
            <a:pPr lvl="1"/>
            <a:r>
              <a:rPr lang="en-US"/>
              <a:t>Zip Code</a:t>
            </a:r>
          </a:p>
          <a:p>
            <a:pPr lvl="1"/>
            <a:r>
              <a:rPr lang="en-US"/>
              <a:t>Manufacturer</a:t>
            </a:r>
          </a:p>
          <a:p>
            <a:pPr lvl="1"/>
            <a:r>
              <a:rPr lang="en-US"/>
              <a:t>Model</a:t>
            </a:r>
          </a:p>
          <a:p>
            <a:pPr lvl="1"/>
            <a:r>
              <a:rPr lang="en-US"/>
              <a:t>Model Year</a:t>
            </a:r>
          </a:p>
          <a:p>
            <a:pPr lvl="1"/>
            <a:r>
              <a:rPr lang="en-US"/>
              <a:t>Vendor</a:t>
            </a:r>
          </a:p>
          <a:p>
            <a:pPr lvl="1"/>
            <a:r>
              <a:rPr lang="en-US"/>
              <a:t>Bus Status</a:t>
            </a:r>
          </a:p>
          <a:p>
            <a:pPr lvl="1"/>
            <a:r>
              <a:rPr lang="en-US"/>
              <a:t>Moyer/CAP Grant</a:t>
            </a:r>
          </a:p>
          <a:p>
            <a:pPr lvl="1"/>
            <a:r>
              <a:rPr lang="en-US"/>
              <a:t>HVIP Funding</a:t>
            </a:r>
          </a:p>
          <a:p>
            <a:pPr lvl="1"/>
            <a:r>
              <a:rPr lang="en-US"/>
              <a:t>Total Equipment Cost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08AE6B9-D581-4514-9FC3-C65E5CC419C2}"/>
              </a:ext>
            </a:extLst>
          </p:cNvPr>
          <p:cNvSpPr txBox="1">
            <a:spLocks/>
          </p:cNvSpPr>
          <p:nvPr/>
        </p:nvSpPr>
        <p:spPr>
          <a:xfrm>
            <a:off x="7470648" y="1676273"/>
            <a:ext cx="3395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DMV/IHS</a:t>
            </a:r>
          </a:p>
          <a:p>
            <a:pPr lvl="1"/>
            <a:r>
              <a:rPr lang="en-US"/>
              <a:t>CAP Identifier</a:t>
            </a:r>
          </a:p>
          <a:p>
            <a:pPr lvl="1"/>
            <a:r>
              <a:rPr lang="en-US"/>
              <a:t>Equipment ID</a:t>
            </a:r>
          </a:p>
          <a:p>
            <a:pPr lvl="1"/>
            <a:r>
              <a:rPr lang="en-US"/>
              <a:t>GVWR</a:t>
            </a:r>
          </a:p>
          <a:p>
            <a:pPr lvl="1"/>
            <a:r>
              <a:rPr lang="en-US"/>
              <a:t>Recipient School District</a:t>
            </a:r>
          </a:p>
          <a:p>
            <a:pPr lvl="1"/>
            <a:r>
              <a:rPr lang="en-US"/>
              <a:t>Address</a:t>
            </a:r>
          </a:p>
          <a:p>
            <a:pPr lvl="1"/>
            <a:r>
              <a:rPr lang="en-US"/>
              <a:t>Zip Code</a:t>
            </a:r>
          </a:p>
          <a:p>
            <a:pPr lvl="1"/>
            <a:r>
              <a:rPr lang="en-US"/>
              <a:t>Manufacturer</a:t>
            </a:r>
          </a:p>
          <a:p>
            <a:pPr lvl="1"/>
            <a:r>
              <a:rPr lang="en-US"/>
              <a:t>Model</a:t>
            </a:r>
          </a:p>
          <a:p>
            <a:pPr lvl="1"/>
            <a:r>
              <a:rPr lang="en-US"/>
              <a:t>Model Year</a:t>
            </a:r>
          </a:p>
          <a:p>
            <a:pPr lvl="1"/>
            <a:r>
              <a:rPr lang="en-US"/>
              <a:t>Vendor</a:t>
            </a:r>
          </a:p>
          <a:p>
            <a:pPr lvl="1"/>
            <a:r>
              <a:rPr lang="en-US"/>
              <a:t>Bus Status</a:t>
            </a:r>
          </a:p>
          <a:p>
            <a:pPr lvl="1"/>
            <a:r>
              <a:rPr lang="en-US"/>
              <a:t>Moyer/CAP Grant</a:t>
            </a:r>
          </a:p>
          <a:p>
            <a:pPr lvl="1"/>
            <a:r>
              <a:rPr lang="en-US"/>
              <a:t>HVIP Funding</a:t>
            </a:r>
          </a:p>
          <a:p>
            <a:pPr lvl="1"/>
            <a:r>
              <a:rPr lang="en-US"/>
              <a:t>Total Equipment Cost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39C6038D2EC41BA2F27DD52F6123D" ma:contentTypeVersion="2" ma:contentTypeDescription="Create a new document." ma:contentTypeScope="" ma:versionID="4505845d9c6768b3198d14bd3edc0148">
  <xsd:schema xmlns:xsd="http://www.w3.org/2001/XMLSchema" xmlns:xs="http://www.w3.org/2001/XMLSchema" xmlns:p="http://schemas.microsoft.com/office/2006/metadata/properties" xmlns:ns2="fee84ea4-5b53-435b-932d-03f265082de6" targetNamespace="http://schemas.microsoft.com/office/2006/metadata/properties" ma:root="true" ma:fieldsID="f5e568a958765640f59579d47bb474c5" ns2:_="">
    <xsd:import namespace="fee84ea4-5b53-435b-932d-03f265082d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4ea4-5b53-435b-932d-03f265082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9221BC-541A-44E9-82C8-DEC6795515DC}">
  <ds:schemaRefs>
    <ds:schemaRef ds:uri="fee84ea4-5b53-435b-932d-03f265082d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4D0277B-1455-4296-A962-98B59CD72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A4C1F-D546-411F-B35C-F0528E8DACB8}">
  <ds:schemaRefs>
    <ds:schemaRef ds:uri="fee84ea4-5b53-435b-932d-03f265082de6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899</Words>
  <Application>Microsoft Macintosh PowerPoint</Application>
  <PresentationFormat>Widescreen</PresentationFormat>
  <Paragraphs>316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Super Portal Concept Review</vt:lpstr>
      <vt:lpstr>Project Scope: What data we want to capture?  </vt:lpstr>
      <vt:lpstr>Data Resources</vt:lpstr>
      <vt:lpstr>Integrating/Uploading Data Sources</vt:lpstr>
      <vt:lpstr>Example Dashboards</vt:lpstr>
      <vt:lpstr>Dashboard Mockup</vt:lpstr>
      <vt:lpstr>Timeline</vt:lpstr>
      <vt:lpstr>Data Sources</vt:lpstr>
      <vt:lpstr>Data Sources Headers</vt:lpstr>
      <vt:lpstr>Data Sources Headers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Basil Latif</cp:lastModifiedBy>
  <cp:revision>1</cp:revision>
  <dcterms:created xsi:type="dcterms:W3CDTF">2022-03-16T17:42:53Z</dcterms:created>
  <dcterms:modified xsi:type="dcterms:W3CDTF">2022-04-21T00:09:55Z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0x0101002B839C6038D2EC41BA2F27DD52F6123D</vt:lpwstr>
  </property>
</Properties>
</file>