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86400" cy="11887200"/>
  <p:notesSz cx="6858000" cy="9144000"/>
  <p:defaultTextStyle>
    <a:defPPr>
      <a:defRPr lang="en-US"/>
    </a:defPPr>
    <a:lvl1pPr marL="0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1pPr>
    <a:lvl2pPr marL="643363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2pPr>
    <a:lvl3pPr marL="1286725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3pPr>
    <a:lvl4pPr marL="1930089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4pPr>
    <a:lvl5pPr marL="2573452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5pPr>
    <a:lvl6pPr marL="3216814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6pPr>
    <a:lvl7pPr marL="3860177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7pPr>
    <a:lvl8pPr marL="4503541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8pPr>
    <a:lvl9pPr marL="5146903" algn="l" defTabSz="1286725" rtl="0" eaLnBrk="1" latinLnBrk="0" hangingPunct="1">
      <a:defRPr sz="25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/>
    <p:restoredTop sz="94649"/>
  </p:normalViewPr>
  <p:slideViewPr>
    <p:cSldViewPr snapToGrid="0" snapToObjects="1">
      <p:cViewPr>
        <p:scale>
          <a:sx n="130" d="100"/>
          <a:sy n="130" d="100"/>
        </p:scale>
        <p:origin x="1808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945429"/>
            <a:ext cx="4663440" cy="413850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243533"/>
            <a:ext cx="4114800" cy="286998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8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632883"/>
            <a:ext cx="118300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632883"/>
            <a:ext cx="3480435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3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963549"/>
            <a:ext cx="4732020" cy="494474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955072"/>
            <a:ext cx="4732020" cy="26003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3164417"/>
            <a:ext cx="233172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3164417"/>
            <a:ext cx="233172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632886"/>
            <a:ext cx="473202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914016"/>
            <a:ext cx="2321004" cy="142811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4342130"/>
            <a:ext cx="2321004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914016"/>
            <a:ext cx="2332435" cy="142811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4342130"/>
            <a:ext cx="2332435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92480"/>
            <a:ext cx="1769507" cy="27736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711539"/>
            <a:ext cx="2777490" cy="844761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566160"/>
            <a:ext cx="1769507" cy="66067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5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92480"/>
            <a:ext cx="1769507" cy="27736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711539"/>
            <a:ext cx="2777490" cy="844761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566160"/>
            <a:ext cx="1769507" cy="66067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632886"/>
            <a:ext cx="473202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3164417"/>
            <a:ext cx="473202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1017676"/>
            <a:ext cx="12344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EE25-B5FA-E74A-AF79-0800997B111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1017676"/>
            <a:ext cx="12344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C71B-96AE-8D44-84A0-E079690C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088C0DB-7531-0346-AC0B-7CB721669445}"/>
              </a:ext>
            </a:extLst>
          </p:cNvPr>
          <p:cNvGrpSpPr/>
          <p:nvPr/>
        </p:nvGrpSpPr>
        <p:grpSpPr>
          <a:xfrm>
            <a:off x="436374" y="66993"/>
            <a:ext cx="4769007" cy="4003290"/>
            <a:chOff x="1377227" y="349904"/>
            <a:chExt cx="5450292" cy="457518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DF8969-A81C-B148-BFB7-6C394A9FC4FA}"/>
                </a:ext>
              </a:extLst>
            </p:cNvPr>
            <p:cNvSpPr/>
            <p:nvPr/>
          </p:nvSpPr>
          <p:spPr>
            <a:xfrm>
              <a:off x="3771900" y="1312062"/>
              <a:ext cx="2964178" cy="52801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0005" tIns="0" rIns="0" bIns="0" rtlCol="0" anchor="ctr"/>
            <a:lstStyle/>
            <a:p>
              <a:pPr algn="ctr"/>
              <a:r>
                <a:rPr lang="en-US" sz="1225" b="1" i="1" dirty="0"/>
                <a:t>in silico</a:t>
              </a:r>
              <a:r>
                <a:rPr lang="en-US" sz="1225" b="1" dirty="0"/>
                <a:t> PCR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Make BLAST seed using </a:t>
              </a:r>
              <a:r>
                <a:rPr lang="en-US" sz="1050" i="1" dirty="0" err="1"/>
                <a:t>Obitools</a:t>
              </a:r>
              <a:r>
                <a:rPr lang="en-US" sz="1050" dirty="0"/>
                <a:t> </a:t>
              </a:r>
              <a:r>
                <a:rPr lang="en-US" sz="1050" i="1" dirty="0" err="1"/>
                <a:t>ecoPCR</a:t>
              </a:r>
              <a:endParaRPr lang="en-US" sz="1050" i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ADE33F-A0E3-B346-869A-F0D8FF0AC643}"/>
                </a:ext>
              </a:extLst>
            </p:cNvPr>
            <p:cNvSpPr/>
            <p:nvPr/>
          </p:nvSpPr>
          <p:spPr>
            <a:xfrm>
              <a:off x="1405716" y="1042259"/>
              <a:ext cx="2228852" cy="8640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25" b="1" dirty="0"/>
                <a:t>Input </a:t>
              </a:r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28CB3C-4D31-3940-A678-23C83071B40F}"/>
                </a:ext>
              </a:extLst>
            </p:cNvPr>
            <p:cNvSpPr/>
            <p:nvPr/>
          </p:nvSpPr>
          <p:spPr>
            <a:xfrm>
              <a:off x="1377227" y="1715165"/>
              <a:ext cx="2228850" cy="4992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25" b="1" dirty="0"/>
                <a:t>Databases</a:t>
              </a:r>
              <a:r>
                <a:rPr lang="en-US" sz="1050" b="1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95F845-D25A-6449-8F70-C3982500C30D}"/>
                </a:ext>
              </a:extLst>
            </p:cNvPr>
            <p:cNvSpPr/>
            <p:nvPr/>
          </p:nvSpPr>
          <p:spPr>
            <a:xfrm>
              <a:off x="3771899" y="2031382"/>
              <a:ext cx="2964179" cy="67457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25" b="1" dirty="0"/>
                <a:t>Clean BLAST Seed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i="1" dirty="0" err="1"/>
                <a:t>cutadapt</a:t>
              </a:r>
              <a:r>
                <a:rPr lang="en-US" sz="1050" dirty="0"/>
                <a:t> to verify hit and trim primers</a:t>
              </a:r>
              <a:endParaRPr lang="en-US" sz="700" dirty="0"/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Filter redundant reads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539C06-2F5F-B24D-9A28-B8D936BB3E78}"/>
                </a:ext>
              </a:extLst>
            </p:cNvPr>
            <p:cNvSpPr/>
            <p:nvPr/>
          </p:nvSpPr>
          <p:spPr>
            <a:xfrm>
              <a:off x="3771900" y="2896056"/>
              <a:ext cx="2964178" cy="88140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25" b="1" dirty="0"/>
                <a:t>BLASTN 1 and 2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Collect full length BLAST hits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Repeat to collect partial to full BLAST hits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</a:rPr>
                <a:t>Remove redundant hits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331BE2-6726-D140-9186-71BD34853843}"/>
                </a:ext>
              </a:extLst>
            </p:cNvPr>
            <p:cNvSpPr/>
            <p:nvPr/>
          </p:nvSpPr>
          <p:spPr>
            <a:xfrm>
              <a:off x="3771899" y="3972923"/>
              <a:ext cx="2964179" cy="2678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25" b="1" dirty="0"/>
                <a:t>Taxonomic Assignment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E6CC5D-AC5D-A540-898B-E126C8639FEE}"/>
                </a:ext>
              </a:extLst>
            </p:cNvPr>
            <p:cNvSpPr/>
            <p:nvPr/>
          </p:nvSpPr>
          <p:spPr>
            <a:xfrm>
              <a:off x="3771899" y="4436924"/>
              <a:ext cx="2964179" cy="34459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25" b="1" dirty="0"/>
                <a:t>Build Bowtie 2 Index Database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359190-8572-2A45-9A2E-3D012428E281}"/>
                </a:ext>
              </a:extLst>
            </p:cNvPr>
            <p:cNvSpPr/>
            <p:nvPr/>
          </p:nvSpPr>
          <p:spPr>
            <a:xfrm>
              <a:off x="1407372" y="3892825"/>
              <a:ext cx="2147131" cy="10322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</a:rPr>
                <a:t>Unfiltered database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</a:rPr>
                <a:t>Filtered database</a:t>
              </a:r>
            </a:p>
            <a:p>
              <a:pPr lvl="0"/>
              <a:r>
                <a:rPr lang="en-US" sz="1050" dirty="0">
                  <a:solidFill>
                    <a:prstClr val="black"/>
                  </a:solidFill>
                </a:rPr>
                <a:t>[Each includes a </a:t>
              </a:r>
              <a:r>
                <a:rPr lang="en-US" sz="1050" dirty="0" err="1">
                  <a:solidFill>
                    <a:prstClr val="black"/>
                  </a:solidFill>
                </a:rPr>
                <a:t>fasta</a:t>
              </a:r>
              <a:r>
                <a:rPr lang="en-US" sz="1050" dirty="0">
                  <a:solidFill>
                    <a:prstClr val="black"/>
                  </a:solidFill>
                </a:rPr>
                <a:t> file, taxonomy text file, and </a:t>
              </a:r>
              <a:r>
                <a:rPr lang="en-US" sz="1050" i="1" dirty="0">
                  <a:solidFill>
                    <a:prstClr val="black"/>
                  </a:solidFill>
                </a:rPr>
                <a:t>Bowtie2</a:t>
              </a:r>
              <a:r>
                <a:rPr lang="en-US" sz="1050" dirty="0">
                  <a:solidFill>
                    <a:prstClr val="black"/>
                  </a:solidFill>
                </a:rPr>
                <a:t> index database]</a:t>
              </a:r>
              <a:endParaRPr lang="en-US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9CF80F-2923-AF4D-B11F-FBD1A9599894}"/>
                </a:ext>
              </a:extLst>
            </p:cNvPr>
            <p:cNvSpPr/>
            <p:nvPr/>
          </p:nvSpPr>
          <p:spPr>
            <a:xfrm>
              <a:off x="1486158" y="349904"/>
              <a:ext cx="4686150" cy="536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50" b="1" dirty="0"/>
                <a:t>CRUX database generation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ABF62B-A4EA-904E-B366-D84A6EBA4529}"/>
                </a:ext>
              </a:extLst>
            </p:cNvPr>
            <p:cNvSpPr/>
            <p:nvPr/>
          </p:nvSpPr>
          <p:spPr>
            <a:xfrm>
              <a:off x="1412972" y="2585283"/>
              <a:ext cx="2141533" cy="1028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NCBI non-redundant nucleotide database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NCBI taxonomy dump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NCBI nucleotide accession to taxonomy key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C7F4A8-F249-4943-AD0C-3F35B9C2DC40}"/>
                </a:ext>
              </a:extLst>
            </p:cNvPr>
            <p:cNvSpPr/>
            <p:nvPr/>
          </p:nvSpPr>
          <p:spPr>
            <a:xfrm>
              <a:off x="3678806" y="787258"/>
              <a:ext cx="3148713" cy="7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25" b="1" dirty="0"/>
                <a:t>Actions</a:t>
              </a:r>
              <a:endParaRPr lang="en-US" sz="105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775971-084A-384B-9C45-1B7640F54CFD}"/>
                </a:ext>
              </a:extLst>
            </p:cNvPr>
            <p:cNvSpPr/>
            <p:nvPr/>
          </p:nvSpPr>
          <p:spPr>
            <a:xfrm>
              <a:off x="1385178" y="3392098"/>
              <a:ext cx="2228850" cy="7637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25" b="1" dirty="0"/>
                <a:t>Outputs</a:t>
              </a:r>
              <a:endParaRPr lang="en-US" sz="105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EF89A9-73C6-EC41-A7F6-AA2858136900}"/>
                </a:ext>
              </a:extLst>
            </p:cNvPr>
            <p:cNvSpPr/>
            <p:nvPr/>
          </p:nvSpPr>
          <p:spPr>
            <a:xfrm>
              <a:off x="1409276" y="1331118"/>
              <a:ext cx="2145229" cy="474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Primer sequences</a:t>
              </a:r>
              <a:endParaRPr lang="en-US" sz="700" dirty="0"/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Amplicon size in base pairs 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E61D93-8758-ED4E-922B-5F6643F09AC7}"/>
                </a:ext>
              </a:extLst>
            </p:cNvPr>
            <p:cNvCxnSpPr>
              <a:cxnSpLocks/>
              <a:stCxn id="41" idx="3"/>
              <a:endCxn id="29" idx="1"/>
            </p:cNvCxnSpPr>
            <p:nvPr/>
          </p:nvCxnSpPr>
          <p:spPr>
            <a:xfrm>
              <a:off x="3554505" y="1568545"/>
              <a:ext cx="217395" cy="7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CF5488F-EE15-364E-9682-5A6E53DDD145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3554503" y="1616847"/>
              <a:ext cx="207203" cy="716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3F5FE1B-4C6D-CE42-B745-5C7ED2105EE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989" y="3770093"/>
              <a:ext cx="0" cy="198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C7A57A-6DED-F045-8DAF-42AE1D746126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3554503" y="3069742"/>
              <a:ext cx="217397" cy="2670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46FE7EF-4B99-1649-B166-9D5D3172532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245" y="2704214"/>
              <a:ext cx="0" cy="198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C2EE20-8FCA-9546-B137-A5F0CF9AF26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246" y="4241805"/>
              <a:ext cx="0" cy="198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268B41-E201-6A4B-B5C3-7B81F7222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4503" y="4597403"/>
              <a:ext cx="219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34A3DF-89F1-064E-8DAC-AA8A31CF20F8}"/>
                </a:ext>
              </a:extLst>
            </p:cNvPr>
            <p:cNvSpPr/>
            <p:nvPr/>
          </p:nvSpPr>
          <p:spPr>
            <a:xfrm>
              <a:off x="1419816" y="2095824"/>
              <a:ext cx="2134687" cy="4748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EMBL, </a:t>
              </a:r>
              <a:r>
                <a:rPr lang="en-US" sz="1050" dirty="0" err="1"/>
                <a:t>Genbank</a:t>
              </a:r>
              <a:r>
                <a:rPr lang="en-US" sz="1050" dirty="0"/>
                <a:t>, or Fasta format sequences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30387AA-BAF3-9B40-AC78-43D097C52730}"/>
                </a:ext>
              </a:extLst>
            </p:cNvPr>
            <p:cNvCxnSpPr>
              <a:cxnSpLocks/>
            </p:cNvCxnSpPr>
            <p:nvPr/>
          </p:nvCxnSpPr>
          <p:spPr>
            <a:xfrm>
              <a:off x="5248755" y="1836361"/>
              <a:ext cx="0" cy="198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66834D7-3B2D-944E-A9E7-05015AE60702}"/>
              </a:ext>
            </a:extLst>
          </p:cNvPr>
          <p:cNvSpPr txBox="1"/>
          <p:nvPr/>
        </p:nvSpPr>
        <p:spPr>
          <a:xfrm>
            <a:off x="147094" y="40822"/>
            <a:ext cx="423514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0" b="1" dirty="0"/>
              <a:t>a.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16D4A3-99DB-794A-85A7-001B421371F0}"/>
              </a:ext>
            </a:extLst>
          </p:cNvPr>
          <p:cNvGrpSpPr/>
          <p:nvPr/>
        </p:nvGrpSpPr>
        <p:grpSpPr>
          <a:xfrm>
            <a:off x="283229" y="4139742"/>
            <a:ext cx="4837084" cy="4256927"/>
            <a:chOff x="1677873" y="617947"/>
            <a:chExt cx="4124738" cy="48650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CFB144-459E-B74C-BCBD-A2FCB268FB8A}"/>
                </a:ext>
              </a:extLst>
            </p:cNvPr>
            <p:cNvSpPr/>
            <p:nvPr/>
          </p:nvSpPr>
          <p:spPr>
            <a:xfrm>
              <a:off x="1677873" y="617947"/>
              <a:ext cx="4124738" cy="536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50" b="1" dirty="0"/>
                <a:t>Sequence QC and ASV Parsing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DCFC9E-F9E5-F04B-A459-5811BE1D7F8A}"/>
                </a:ext>
              </a:extLst>
            </p:cNvPr>
            <p:cNvSpPr txBox="1"/>
            <p:nvPr/>
          </p:nvSpPr>
          <p:spPr>
            <a:xfrm flipH="1">
              <a:off x="4198498" y="1540996"/>
              <a:ext cx="1559386" cy="65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Zipped </a:t>
              </a:r>
              <a:r>
                <a:rPr lang="en-US" sz="1050" dirty="0" err="1"/>
                <a:t>fastq</a:t>
              </a:r>
              <a:r>
                <a:rPr lang="en-US" sz="1050" dirty="0"/>
                <a:t> files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Forward primers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Reverse primers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E68E02-7274-FA4D-B8AD-F8BB4E790193}"/>
                </a:ext>
              </a:extLst>
            </p:cNvPr>
            <p:cNvSpPr/>
            <p:nvPr/>
          </p:nvSpPr>
          <p:spPr>
            <a:xfrm>
              <a:off x="4087555" y="1262875"/>
              <a:ext cx="1670332" cy="320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5" b="1" dirty="0"/>
                <a:t>Inputs</a:t>
              </a:r>
              <a:endParaRPr lang="en-US" sz="2450" b="1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E1E623-41ED-D041-8BD9-BAA487BC310A}"/>
                </a:ext>
              </a:extLst>
            </p:cNvPr>
            <p:cNvSpPr/>
            <p:nvPr/>
          </p:nvSpPr>
          <p:spPr>
            <a:xfrm>
              <a:off x="1741669" y="1255684"/>
              <a:ext cx="2429099" cy="320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5" b="1" dirty="0"/>
                <a:t>Actions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F02DE2-7DEC-DC4E-A06F-D6B57A2BE17E}"/>
                </a:ext>
              </a:extLst>
            </p:cNvPr>
            <p:cNvSpPr/>
            <p:nvPr/>
          </p:nvSpPr>
          <p:spPr>
            <a:xfrm>
              <a:off x="1884101" y="1556568"/>
              <a:ext cx="2120401" cy="290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Rename and unpack files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6D645C-4A3E-294F-B88C-B6A6C0243A9A}"/>
                </a:ext>
              </a:extLst>
            </p:cNvPr>
            <p:cNvSpPr/>
            <p:nvPr/>
          </p:nvSpPr>
          <p:spPr>
            <a:xfrm>
              <a:off x="1883671" y="2066149"/>
              <a:ext cx="2120831" cy="474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i="1" dirty="0" err="1"/>
                <a:t>cutadapt</a:t>
              </a:r>
              <a:r>
                <a:rPr lang="en-US" sz="1050" dirty="0"/>
                <a:t> removes adapters and 3’ primer reverse complement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6FDBD52-18EC-C044-8A62-3C37DB54FA24}"/>
                </a:ext>
              </a:extLst>
            </p:cNvPr>
            <p:cNvSpPr/>
            <p:nvPr/>
          </p:nvSpPr>
          <p:spPr>
            <a:xfrm>
              <a:off x="1889746" y="2818463"/>
              <a:ext cx="2126425" cy="290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Quality trim with </a:t>
              </a:r>
              <a:r>
                <a:rPr lang="en-US" sz="1050" i="1" dirty="0" err="1"/>
                <a:t>FastX</a:t>
              </a:r>
              <a:r>
                <a:rPr lang="en-US" sz="1050" i="1" dirty="0"/>
                <a:t>-Toolkit</a:t>
              </a:r>
              <a:endParaRPr lang="en-US" sz="105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2918074-3DE2-E442-9618-3B2578B979FF}"/>
                </a:ext>
              </a:extLst>
            </p:cNvPr>
            <p:cNvSpPr/>
            <p:nvPr/>
          </p:nvSpPr>
          <p:spPr>
            <a:xfrm>
              <a:off x="1891145" y="3366018"/>
              <a:ext cx="2123628" cy="474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i="1" dirty="0" err="1"/>
                <a:t>Cutadapt</a:t>
              </a:r>
              <a:r>
                <a:rPr lang="en-US" sz="1050" b="1" dirty="0"/>
                <a:t> </a:t>
              </a:r>
              <a:r>
                <a:rPr lang="en-US" sz="1050" dirty="0"/>
                <a:t>sorts reads by primer set then trims primer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017583-D4A4-6748-842E-CFDB51790BE5}"/>
                </a:ext>
              </a:extLst>
            </p:cNvPr>
            <p:cNvSpPr/>
            <p:nvPr/>
          </p:nvSpPr>
          <p:spPr>
            <a:xfrm>
              <a:off x="1821805" y="3900998"/>
              <a:ext cx="2223309" cy="290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Bin reads for each </a:t>
              </a:r>
              <a:r>
                <a:rPr lang="en-US" sz="1050" dirty="0" err="1"/>
                <a:t>metabarcode</a:t>
              </a:r>
              <a:endParaRPr lang="en-US" sz="105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E16209-C112-584C-AF5F-9E605F03C742}"/>
                </a:ext>
              </a:extLst>
            </p:cNvPr>
            <p:cNvSpPr/>
            <p:nvPr/>
          </p:nvSpPr>
          <p:spPr>
            <a:xfrm>
              <a:off x="2647454" y="4372561"/>
              <a:ext cx="604243" cy="444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63" dirty="0"/>
                <a:t>Paired</a:t>
              </a:r>
            </a:p>
            <a:p>
              <a:pPr algn="ctr"/>
              <a:endParaRPr lang="en-US" sz="963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5867988-5E03-3943-8615-54416AD60E0E}"/>
                </a:ext>
              </a:extLst>
            </p:cNvPr>
            <p:cNvSpPr/>
            <p:nvPr/>
          </p:nvSpPr>
          <p:spPr>
            <a:xfrm>
              <a:off x="1891145" y="4372774"/>
              <a:ext cx="732886" cy="444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63" dirty="0"/>
                <a:t>Unpaired  forward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5DE0CF-125E-9342-AFE3-CF37924F7E3D}"/>
                </a:ext>
              </a:extLst>
            </p:cNvPr>
            <p:cNvSpPr/>
            <p:nvPr/>
          </p:nvSpPr>
          <p:spPr>
            <a:xfrm>
              <a:off x="3270959" y="4371066"/>
              <a:ext cx="743814" cy="444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963" dirty="0"/>
                <a:t>Unpaired reverse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A5ED0E2-4884-C246-A026-D70C82041D6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290" y="4152795"/>
              <a:ext cx="0" cy="199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B1BBD2-9BE2-F846-B6A7-FB54B2E3B41E}"/>
                </a:ext>
              </a:extLst>
            </p:cNvPr>
            <p:cNvCxnSpPr>
              <a:cxnSpLocks/>
            </p:cNvCxnSpPr>
            <p:nvPr/>
          </p:nvCxnSpPr>
          <p:spPr>
            <a:xfrm>
              <a:off x="2938425" y="4152795"/>
              <a:ext cx="689678" cy="174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389C161-A383-D042-B245-AFF8BD365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5832" y="4152795"/>
              <a:ext cx="645458" cy="174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58D3252-35B7-CF43-9AF4-04AF58F8399F}"/>
                </a:ext>
              </a:extLst>
            </p:cNvPr>
            <p:cNvSpPr/>
            <p:nvPr/>
          </p:nvSpPr>
          <p:spPr>
            <a:xfrm>
              <a:off x="4198504" y="2512865"/>
              <a:ext cx="1559381" cy="474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Adaptors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/>
                <a:t>Set </a:t>
              </a:r>
              <a:r>
                <a:rPr lang="en-US" sz="1050" dirty="0" err="1"/>
                <a:t>config</a:t>
              </a:r>
              <a:r>
                <a:rPr lang="en-US" sz="1050" dirty="0"/>
                <a:t> file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80368C-AD69-6144-9478-8654C2A3C2CE}"/>
                </a:ext>
              </a:extLst>
            </p:cNvPr>
            <p:cNvSpPr/>
            <p:nvPr/>
          </p:nvSpPr>
          <p:spPr>
            <a:xfrm>
              <a:off x="1888348" y="5021342"/>
              <a:ext cx="2116154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80010" tIns="80010" rIns="80010" bIns="0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i="1" dirty="0"/>
                <a:t>dada2</a:t>
              </a:r>
              <a:r>
                <a:rPr lang="en-US" sz="1050" dirty="0"/>
                <a:t> cleans and merges reads, makes ASVs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498CFAC-D77A-0941-8DFF-FE6BC24C7C82}"/>
                </a:ext>
              </a:extLst>
            </p:cNvPr>
            <p:cNvSpPr/>
            <p:nvPr/>
          </p:nvSpPr>
          <p:spPr>
            <a:xfrm>
              <a:off x="4188829" y="3290086"/>
              <a:ext cx="1569057" cy="1028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ASV </a:t>
              </a:r>
              <a:r>
                <a:rPr lang="en-US" sz="1050" dirty="0" err="1">
                  <a:solidFill>
                    <a:schemeClr val="tx1"/>
                  </a:solidFill>
                </a:rPr>
                <a:t>fasta</a:t>
              </a:r>
              <a:r>
                <a:rPr lang="en-US" sz="1050" dirty="0">
                  <a:solidFill>
                    <a:schemeClr val="tx1"/>
                  </a:solidFill>
                </a:rPr>
                <a:t> files for…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Merged paired</a:t>
              </a:r>
            </a:p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Unmerged paired</a:t>
              </a:r>
            </a:p>
            <a:p>
              <a:pPr marL="150019" indent="-150019">
                <a:buFont typeface="Arial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Unpaired forward</a:t>
              </a:r>
            </a:p>
            <a:p>
              <a:pPr marL="150019" indent="-150019">
                <a:buFont typeface="Arial" charset="0"/>
                <a:buChar char="•"/>
              </a:pPr>
              <a:r>
                <a:rPr lang="en-US" sz="1050" dirty="0">
                  <a:solidFill>
                    <a:schemeClr val="tx1"/>
                  </a:solidFill>
                </a:rPr>
                <a:t>Unpaired reverse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DE006E9-08AB-B345-BEFE-2619E8D2C834}"/>
                </a:ext>
              </a:extLst>
            </p:cNvPr>
            <p:cNvSpPr/>
            <p:nvPr/>
          </p:nvSpPr>
          <p:spPr>
            <a:xfrm>
              <a:off x="4253745" y="3015952"/>
              <a:ext cx="1380649" cy="320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5" b="1" dirty="0"/>
                <a:t>Outputs</a:t>
              </a:r>
              <a:endParaRPr lang="en-US" sz="2450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E72074-95A1-1C48-80D3-38AA97AD060A}"/>
                </a:ext>
              </a:extLst>
            </p:cNvPr>
            <p:cNvSpPr/>
            <p:nvPr/>
          </p:nvSpPr>
          <p:spPr>
            <a:xfrm>
              <a:off x="4101387" y="2242067"/>
              <a:ext cx="1670332" cy="320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5" b="1" dirty="0"/>
                <a:t>Settings</a:t>
              </a:r>
              <a:endParaRPr lang="en-US" sz="2450" b="1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8B5154E-A806-7B46-8FE4-1893479AA7B5}"/>
                </a:ext>
              </a:extLst>
            </p:cNvPr>
            <p:cNvCxnSpPr>
              <a:cxnSpLocks/>
            </p:cNvCxnSpPr>
            <p:nvPr/>
          </p:nvCxnSpPr>
          <p:spPr>
            <a:xfrm>
              <a:off x="2940275" y="1840905"/>
              <a:ext cx="0" cy="19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CC67427-FE3A-774F-82BE-D3049A52E6AB}"/>
                </a:ext>
              </a:extLst>
            </p:cNvPr>
            <p:cNvCxnSpPr>
              <a:cxnSpLocks/>
            </p:cNvCxnSpPr>
            <p:nvPr/>
          </p:nvCxnSpPr>
          <p:spPr>
            <a:xfrm>
              <a:off x="2942775" y="2549868"/>
              <a:ext cx="0" cy="19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1547BAE-F576-B749-B355-91574B464571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75" y="3117553"/>
              <a:ext cx="0" cy="19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71B412F-EA55-5A4E-9B85-AB8A83D835C9}"/>
                </a:ext>
              </a:extLst>
            </p:cNvPr>
            <p:cNvCxnSpPr>
              <a:cxnSpLocks/>
            </p:cNvCxnSpPr>
            <p:nvPr/>
          </p:nvCxnSpPr>
          <p:spPr>
            <a:xfrm>
              <a:off x="2932785" y="4817476"/>
              <a:ext cx="0" cy="19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0F8E4D-E64C-8A4E-8992-26C3A6E1848A}"/>
                </a:ext>
              </a:extLst>
            </p:cNvPr>
            <p:cNvCxnSpPr>
              <a:cxnSpLocks/>
            </p:cNvCxnSpPr>
            <p:nvPr/>
          </p:nvCxnSpPr>
          <p:spPr>
            <a:xfrm>
              <a:off x="3669801" y="4810209"/>
              <a:ext cx="0" cy="198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0528E51-CA84-7048-A379-37414AD4AD21}"/>
                </a:ext>
              </a:extLst>
            </p:cNvPr>
            <p:cNvCxnSpPr>
              <a:cxnSpLocks/>
            </p:cNvCxnSpPr>
            <p:nvPr/>
          </p:nvCxnSpPr>
          <p:spPr>
            <a:xfrm>
              <a:off x="2233245" y="4812708"/>
              <a:ext cx="0" cy="198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1A4B2D9-9943-B545-ADBB-F0FED65DF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4502" y="4305749"/>
              <a:ext cx="968856" cy="900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7EF70D6-200D-9D41-90F1-7FE7689FA6BD}"/>
              </a:ext>
            </a:extLst>
          </p:cNvPr>
          <p:cNvSpPr txBox="1"/>
          <p:nvPr/>
        </p:nvSpPr>
        <p:spPr>
          <a:xfrm>
            <a:off x="126785" y="4129544"/>
            <a:ext cx="436338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0" b="1" dirty="0"/>
              <a:t>b.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F1F17D4-2233-3344-B43C-9AF34E31E773}"/>
              </a:ext>
            </a:extLst>
          </p:cNvPr>
          <p:cNvGrpSpPr/>
          <p:nvPr/>
        </p:nvGrpSpPr>
        <p:grpSpPr>
          <a:xfrm>
            <a:off x="-542935" y="8478098"/>
            <a:ext cx="5143801" cy="3252827"/>
            <a:chOff x="374534" y="901036"/>
            <a:chExt cx="5878630" cy="371751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8CA9C6-47E8-7746-A47A-676BD283FF05}"/>
                </a:ext>
              </a:extLst>
            </p:cNvPr>
            <p:cNvSpPr/>
            <p:nvPr/>
          </p:nvSpPr>
          <p:spPr>
            <a:xfrm>
              <a:off x="1703518" y="2711315"/>
              <a:ext cx="1717371" cy="5570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i="1" dirty="0"/>
                <a:t>CRUX</a:t>
              </a:r>
              <a:r>
                <a:rPr lang="en-US" sz="1050" dirty="0"/>
                <a:t> reference fasta and taxonomy files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E51D49E-E18C-6F45-A78B-FA31EA7D10FC}"/>
                </a:ext>
              </a:extLst>
            </p:cNvPr>
            <p:cNvSpPr/>
            <p:nvPr/>
          </p:nvSpPr>
          <p:spPr>
            <a:xfrm>
              <a:off x="374534" y="901036"/>
              <a:ext cx="4711646" cy="536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50" b="1" dirty="0"/>
                <a:t>Assignment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8993FBD-445B-5243-B0A6-8E28F23CC012}"/>
                </a:ext>
              </a:extLst>
            </p:cNvPr>
            <p:cNvSpPr txBox="1"/>
            <p:nvPr/>
          </p:nvSpPr>
          <p:spPr>
            <a:xfrm flipH="1">
              <a:off x="1703519" y="1797339"/>
              <a:ext cx="1717372" cy="290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ASV </a:t>
              </a:r>
              <a:r>
                <a:rPr lang="en-US" sz="1050" dirty="0" err="1"/>
                <a:t>fasta</a:t>
              </a:r>
              <a:r>
                <a:rPr lang="en-US" sz="1050" dirty="0"/>
                <a:t> files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E02BC79-D579-694E-979F-F031A764B707}"/>
                </a:ext>
              </a:extLst>
            </p:cNvPr>
            <p:cNvSpPr/>
            <p:nvPr/>
          </p:nvSpPr>
          <p:spPr>
            <a:xfrm>
              <a:off x="1536336" y="1475251"/>
              <a:ext cx="2005668" cy="320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5" b="1" dirty="0"/>
                <a:t>Inputs</a:t>
              </a:r>
              <a:endParaRPr lang="en-US" sz="2450" b="1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B182EBF-9EF7-4F46-9285-D1990D944384}"/>
                </a:ext>
              </a:extLst>
            </p:cNvPr>
            <p:cNvSpPr/>
            <p:nvPr/>
          </p:nvSpPr>
          <p:spPr>
            <a:xfrm>
              <a:off x="3671024" y="1476856"/>
              <a:ext cx="2582140" cy="320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5" b="1" dirty="0"/>
                <a:t>Actions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F766FF1-BEC3-CE47-8187-1FCA63390D23}"/>
                </a:ext>
              </a:extLst>
            </p:cNvPr>
            <p:cNvSpPr/>
            <p:nvPr/>
          </p:nvSpPr>
          <p:spPr>
            <a:xfrm>
              <a:off x="3783566" y="1756303"/>
              <a:ext cx="2343302" cy="65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50019" indent="-150019">
                <a:buFont typeface="Arial" panose="020B0604020202020204" pitchFamily="34" charset="0"/>
                <a:buChar char="•"/>
              </a:pPr>
              <a:r>
                <a:rPr lang="en-US" sz="1050" i="1" dirty="0"/>
                <a:t>Bowtie2 </a:t>
              </a:r>
              <a:r>
                <a:rPr lang="en-US" sz="1050" dirty="0"/>
                <a:t>determines up to 100 most similar reference sequences for each ASV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50D4C9A-626A-AB46-AB2B-489318EB3F27}"/>
                </a:ext>
              </a:extLst>
            </p:cNvPr>
            <p:cNvSpPr/>
            <p:nvPr/>
          </p:nvSpPr>
          <p:spPr>
            <a:xfrm>
              <a:off x="1703520" y="2162085"/>
              <a:ext cx="1717370" cy="474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i="1" dirty="0"/>
                <a:t>CRUX</a:t>
              </a:r>
              <a:r>
                <a:rPr lang="en-US" sz="1050" dirty="0"/>
                <a:t> reference</a:t>
              </a:r>
              <a:r>
                <a:rPr lang="en-US" sz="1050" i="1" dirty="0"/>
                <a:t> Bowtie 2 </a:t>
              </a:r>
              <a:r>
                <a:rPr lang="en-US" sz="1050" dirty="0"/>
                <a:t>databases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26A86C0-42EC-BC46-8C6E-C2E87451C3B5}"/>
                </a:ext>
              </a:extLst>
            </p:cNvPr>
            <p:cNvSpPr/>
            <p:nvPr/>
          </p:nvSpPr>
          <p:spPr>
            <a:xfrm>
              <a:off x="1683197" y="3435041"/>
              <a:ext cx="4441076" cy="320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25" b="1" dirty="0"/>
                <a:t>Site Frequency Spectrum Output Tables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F14452C-2BCC-AF41-A62A-855738CC98A9}"/>
                </a:ext>
              </a:extLst>
            </p:cNvPr>
            <p:cNvSpPr/>
            <p:nvPr/>
          </p:nvSpPr>
          <p:spPr>
            <a:xfrm>
              <a:off x="3783566" y="2630567"/>
              <a:ext cx="2340708" cy="65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The </a:t>
              </a:r>
              <a:r>
                <a:rPr lang="en-US" sz="1050" i="1" dirty="0"/>
                <a:t>Bowtie 2</a:t>
              </a:r>
              <a:r>
                <a:rPr lang="en-US" sz="1050" dirty="0"/>
                <a:t> hits are used by </a:t>
              </a:r>
              <a:r>
                <a:rPr lang="en-US" sz="1050" i="1" dirty="0"/>
                <a:t>BLCA</a:t>
              </a:r>
              <a:r>
                <a:rPr lang="en-US" sz="1050" b="1" dirty="0"/>
                <a:t> </a:t>
              </a:r>
              <a:r>
                <a:rPr lang="en-US" sz="1050" dirty="0"/>
                <a:t>to assign taxonomy and generate percent confidence  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5D647B7-799E-A340-9DAF-B4BDAC706800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90" y="1921771"/>
              <a:ext cx="362676" cy="14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DB80612-0A07-1449-817E-7B3500ABE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890" y="2093537"/>
              <a:ext cx="362676" cy="313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AA4A8B4-E4BD-0344-8C15-C737FF554107}"/>
                </a:ext>
              </a:extLst>
            </p:cNvPr>
            <p:cNvCxnSpPr/>
            <p:nvPr/>
          </p:nvCxnSpPr>
          <p:spPr>
            <a:xfrm>
              <a:off x="3419526" y="2925974"/>
              <a:ext cx="364040" cy="3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5303308-B5DF-134D-9B88-A8EF935EB0B9}"/>
                </a:ext>
              </a:extLst>
            </p:cNvPr>
            <p:cNvSpPr txBox="1"/>
            <p:nvPr/>
          </p:nvSpPr>
          <p:spPr>
            <a:xfrm>
              <a:off x="1688807" y="3780956"/>
              <a:ext cx="1763438" cy="65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For each </a:t>
              </a:r>
              <a:r>
                <a:rPr lang="en-US" sz="1050" dirty="0" err="1"/>
                <a:t>metabarcode</a:t>
              </a:r>
              <a:r>
                <a:rPr lang="en-US" sz="1050" dirty="0"/>
                <a:t>…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Detailed ASV table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Brief ASV table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72C445-81DF-1C4B-B23B-1491647C7AA2}"/>
                </a:ext>
              </a:extLst>
            </p:cNvPr>
            <p:cNvSpPr txBox="1"/>
            <p:nvPr/>
          </p:nvSpPr>
          <p:spPr>
            <a:xfrm>
              <a:off x="3547613" y="3774366"/>
              <a:ext cx="2584865" cy="8441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50" dirty="0"/>
                <a:t>Summary ASV tables for different </a:t>
              </a:r>
              <a:r>
                <a:rPr lang="en-US" sz="1050" i="1" dirty="0"/>
                <a:t>BLCA</a:t>
              </a:r>
              <a:r>
                <a:rPr lang="en-US" sz="1050" dirty="0"/>
                <a:t> percent confidence cutoffs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Rows are taxonomy at </a:t>
              </a:r>
              <a:r>
                <a:rPr lang="en-US" sz="1050" i="1" dirty="0"/>
                <a:t>BLCA</a:t>
              </a:r>
              <a:r>
                <a:rPr lang="en-US" sz="1050" dirty="0"/>
                <a:t> cutoff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Columns are counts of ASVs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772EE4E-131C-2247-BD61-643CAAECC4B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959" y="2438094"/>
              <a:ext cx="0" cy="19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2365FC-08CC-3645-84AB-363F4E7B150B}"/>
                </a:ext>
              </a:extLst>
            </p:cNvPr>
            <p:cNvCxnSpPr>
              <a:cxnSpLocks/>
            </p:cNvCxnSpPr>
            <p:nvPr/>
          </p:nvCxnSpPr>
          <p:spPr>
            <a:xfrm>
              <a:off x="4991615" y="3279808"/>
              <a:ext cx="0" cy="19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F4EFAA4-F695-0E41-97E9-98C239DB56E1}"/>
              </a:ext>
            </a:extLst>
          </p:cNvPr>
          <p:cNvSpPr txBox="1"/>
          <p:nvPr/>
        </p:nvSpPr>
        <p:spPr>
          <a:xfrm>
            <a:off x="180719" y="8485892"/>
            <a:ext cx="399468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50" b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23519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266</Words>
  <Application>Microsoft Macintosh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Meyer</dc:creator>
  <cp:lastModifiedBy>Rachel Meyer</cp:lastModifiedBy>
  <cp:revision>6</cp:revision>
  <cp:lastPrinted>2018-03-20T01:19:21Z</cp:lastPrinted>
  <dcterms:created xsi:type="dcterms:W3CDTF">2018-03-19T02:58:12Z</dcterms:created>
  <dcterms:modified xsi:type="dcterms:W3CDTF">2018-03-20T22:24:59Z</dcterms:modified>
</cp:coreProperties>
</file>