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55"/>
  </p:normalViewPr>
  <p:slideViewPr>
    <p:cSldViewPr snapToGrid="0" snapToObjects="1">
      <p:cViewPr>
        <p:scale>
          <a:sx n="126" d="100"/>
          <a:sy n="126" d="100"/>
        </p:scale>
        <p:origin x="64" y="-3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71647-6E19-5A4B-AAEC-FA22CEFF2FFF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C663-CE56-3044-BB3B-7865DF84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4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X. Comparisons of taxonomic assignments for Mock data sets with </a:t>
            </a:r>
            <a:r>
              <a:rPr lang="en-US" dirty="0" err="1" smtClean="0"/>
              <a:t>MiSeq</a:t>
            </a:r>
            <a:r>
              <a:rPr lang="en-US" dirty="0" smtClean="0"/>
              <a:t> length reads and Mock data sets with reads truncated to </a:t>
            </a:r>
            <a:r>
              <a:rPr lang="en-US" dirty="0" err="1" smtClean="0"/>
              <a:t>HiSeq</a:t>
            </a:r>
            <a:r>
              <a:rPr lang="en-US" dirty="0" smtClean="0"/>
              <a:t> length. For each graph, Point data represent the uncorrected relative counts of data derived from known organisms in Mock data sets (e.g. </a:t>
            </a:r>
            <a:r>
              <a:rPr lang="en-US" dirty="0" err="1" smtClean="0"/>
              <a:t>HiSeq</a:t>
            </a:r>
            <a:r>
              <a:rPr lang="en-US" dirty="0" smtClean="0"/>
              <a:t> resolved general level taxonomy for many reads for which </a:t>
            </a:r>
            <a:r>
              <a:rPr lang="en-US" dirty="0" err="1" smtClean="0"/>
              <a:t>MiSeq</a:t>
            </a:r>
            <a:r>
              <a:rPr lang="en-US" dirty="0" smtClean="0"/>
              <a:t> data resolved species level taxonomy). The linear model represents relative count data corrected for slight differences in taxonomy called for </a:t>
            </a:r>
            <a:r>
              <a:rPr lang="en-US" dirty="0" err="1" smtClean="0"/>
              <a:t>HiSeq</a:t>
            </a:r>
            <a:r>
              <a:rPr lang="en-US" dirty="0" smtClean="0"/>
              <a:t> and </a:t>
            </a:r>
            <a:r>
              <a:rPr lang="en-US" dirty="0" err="1" smtClean="0"/>
              <a:t>MiSeq</a:t>
            </a:r>
            <a:r>
              <a:rPr lang="en-US" dirty="0" smtClean="0"/>
              <a:t> length reads (see Supplementary Table X).</a:t>
            </a:r>
          </a:p>
          <a:p>
            <a:endParaRPr lang="en-US" dirty="0" smtClean="0"/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X. The percent of MOCK CO1 and 16S reads at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truncated to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length that were assigned to a given taxonomic path using the CRUX unfiltered CO1 reference library or the CRUX filtered 16S reference library at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blca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percent confidence cut of of 60%.  The taxonomic paths for four known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Polychaete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worms in CO1 and three abundant groups of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bacteroidetes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16S were assigned to different taxonomic ranks in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reads. We manually checked concordance between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reads, collapsed the taxonomic ranks and merged reads manually.  Full taxonomic assignment and read count data is available in Supplementary figures (X and Y). 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9C663-CE56-3044-BB3B-7865DF8465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1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X. Comparisons of taxonomic assignments for Mock data sets with </a:t>
            </a:r>
            <a:r>
              <a:rPr lang="en-US" dirty="0" err="1" smtClean="0"/>
              <a:t>MiSeq</a:t>
            </a:r>
            <a:r>
              <a:rPr lang="en-US" dirty="0" smtClean="0"/>
              <a:t> length reads and Mock data sets with reads truncated to </a:t>
            </a:r>
            <a:r>
              <a:rPr lang="en-US" dirty="0" err="1" smtClean="0"/>
              <a:t>HiSeq</a:t>
            </a:r>
            <a:r>
              <a:rPr lang="en-US" dirty="0" smtClean="0"/>
              <a:t> length. For each graph, Point data represent the uncorrected relative counts of data derived from known organisms in Mock data sets (e.g. </a:t>
            </a:r>
            <a:r>
              <a:rPr lang="en-US" dirty="0" err="1" smtClean="0"/>
              <a:t>HiSeq</a:t>
            </a:r>
            <a:r>
              <a:rPr lang="en-US" dirty="0" smtClean="0"/>
              <a:t> resolved general level taxonomy for many reads for which </a:t>
            </a:r>
            <a:r>
              <a:rPr lang="en-US" dirty="0" err="1" smtClean="0"/>
              <a:t>MiSeq</a:t>
            </a:r>
            <a:r>
              <a:rPr lang="en-US" dirty="0" smtClean="0"/>
              <a:t> data resolved species level taxonomy). The linear model represents relative count data corrected for slight differences in taxonomy called for </a:t>
            </a:r>
            <a:r>
              <a:rPr lang="en-US" dirty="0" err="1" smtClean="0"/>
              <a:t>HiSeq</a:t>
            </a:r>
            <a:r>
              <a:rPr lang="en-US" dirty="0" smtClean="0"/>
              <a:t> and </a:t>
            </a:r>
            <a:r>
              <a:rPr lang="en-US" dirty="0" err="1" smtClean="0"/>
              <a:t>MiSeq</a:t>
            </a:r>
            <a:r>
              <a:rPr lang="en-US" dirty="0" smtClean="0"/>
              <a:t> length reads (see Supplementary Table X).</a:t>
            </a:r>
          </a:p>
          <a:p>
            <a:endParaRPr lang="en-US" dirty="0" smtClean="0"/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X. The percent of MOCK CO1 and 16S reads at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truncated to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length that were assigned to a given taxonomic path using the CRUX unfiltered CO1 reference library or the CRUX filtered 16S reference library at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blca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percent confidence cut of of 60%.  The taxonomic paths for four known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Polychaete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worms in CO1 and three abundant groups of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bacteroidetes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16S were assigned to different taxonomic ranks in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reads. We manually checked concordance between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reads, collapsed the taxonomic ranks and merged reads manually.  Full taxonomic assignment and read count data is available in Supplementary figures (X and Y). 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9C663-CE56-3044-BB3B-7865DF8465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4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F5C6-B6E9-1C49-870F-0029C30B25BE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6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3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4" t="13089" r="4021" b="8270"/>
          <a:stretch/>
        </p:blipFill>
        <p:spPr>
          <a:xfrm>
            <a:off x="799154" y="285135"/>
            <a:ext cx="3082413" cy="1890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4822" r="5190" b="11246"/>
          <a:stretch/>
        </p:blipFill>
        <p:spPr>
          <a:xfrm>
            <a:off x="833567" y="2122902"/>
            <a:ext cx="3008672" cy="1777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t="14822" r="4651" b="11246"/>
          <a:stretch/>
        </p:blipFill>
        <p:spPr>
          <a:xfrm>
            <a:off x="4001731" y="2122902"/>
            <a:ext cx="3033253" cy="17771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" t="13995" r="4021" b="9922"/>
          <a:stretch/>
        </p:blipFill>
        <p:spPr>
          <a:xfrm>
            <a:off x="799154" y="3949647"/>
            <a:ext cx="3082414" cy="182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" t="13995" r="4650" b="12171"/>
          <a:stretch/>
        </p:blipFill>
        <p:spPr>
          <a:xfrm>
            <a:off x="4041060" y="3949647"/>
            <a:ext cx="2993924" cy="1774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" t="12724" r="4006" b="10676"/>
          <a:stretch/>
        </p:blipFill>
        <p:spPr>
          <a:xfrm>
            <a:off x="833567" y="5780359"/>
            <a:ext cx="3053324" cy="18395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" t="13658" r="4499" b="11109"/>
          <a:stretch/>
        </p:blipFill>
        <p:spPr>
          <a:xfrm>
            <a:off x="833567" y="7756468"/>
            <a:ext cx="3019182" cy="1795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0" t="13875" r="4927" b="9877"/>
          <a:stretch/>
        </p:blipFill>
        <p:spPr>
          <a:xfrm>
            <a:off x="4041060" y="7762568"/>
            <a:ext cx="2993924" cy="18326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55709" y="40263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5708" y="217545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V4 MC11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83281" y="217545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V8-9 MC11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55708" y="403168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V4 MC21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83281" y="403168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V8-9 MC21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55708" y="581736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V4 MC51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2910" y="785278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V4 MC61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29860" y="786465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V8-9 MC61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" t="14419" r="4734" b="12093"/>
          <a:stretch/>
        </p:blipFill>
        <p:spPr>
          <a:xfrm>
            <a:off x="4011564" y="314631"/>
            <a:ext cx="3019076" cy="17667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83281" y="402634"/>
            <a:ext cx="5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CO1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" t="15717" r="4724" b="11613"/>
          <a:stretch/>
        </p:blipFill>
        <p:spPr>
          <a:xfrm>
            <a:off x="4026220" y="5857415"/>
            <a:ext cx="3004420" cy="174440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183281" y="583211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V8-9 MC51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701430" y="1230293"/>
            <a:ext cx="13292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y = 0.9925x + 0.353</a:t>
            </a:r>
          </a:p>
          <a:p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0.9973***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2476316" y="1233663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y = 0.9915x + 0.012</a:t>
            </a:r>
          </a:p>
          <a:p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0.9911***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2427743" y="3123980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 smtClean="0"/>
              <a:t>y</a:t>
            </a:r>
            <a:r>
              <a:rPr lang="cs-CZ" sz="1100" dirty="0" smtClean="0"/>
              <a:t> = 0.9836x + 0.142 </a:t>
            </a:r>
          </a:p>
          <a:p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cs-CZ" sz="1100" dirty="0" smtClean="0"/>
              <a:t>0.9971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5701430" y="3041597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100" dirty="0" smtClean="0"/>
              <a:t>y = 1.00383x -0.055</a:t>
            </a:r>
          </a:p>
          <a:p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is-IS" sz="1100" dirty="0" smtClean="0"/>
              <a:t>0.9753 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2427743" y="4898175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 smtClean="0"/>
              <a:t>y = 0.99383x + 0.049</a:t>
            </a:r>
            <a:endParaRPr lang="cs-CZ" sz="1100" dirty="0" smtClean="0"/>
          </a:p>
          <a:p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it-IT" sz="1100" dirty="0" smtClean="0"/>
              <a:t> 0.9956</a:t>
            </a:r>
            <a:r>
              <a:rPr lang="cs-CZ" sz="1100" dirty="0" smtClean="0"/>
              <a:t> 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5686682" y="4876944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100" dirty="0" smtClean="0"/>
              <a:t>y = 0.99274x - 0.011 </a:t>
            </a:r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hr-HR" sz="1100" dirty="0" smtClean="0"/>
              <a:t>0.9814</a:t>
            </a:r>
            <a:r>
              <a:rPr lang="is-IS" sz="1100" dirty="0" smtClean="0"/>
              <a:t> 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2427743" y="6808104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 smtClean="0"/>
              <a:t>y = 0.8241x + 0.636  </a:t>
            </a:r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it-IT" sz="1100" dirty="0" smtClean="0"/>
              <a:t>0.6885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5680705" y="6740688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100" dirty="0" smtClean="0"/>
              <a:t>y = 1.00110x - 0.049 </a:t>
            </a:r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is-IS" sz="1100" dirty="0" smtClean="0"/>
              <a:t> 0.9967 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2427743" y="8730009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 smtClean="0"/>
              <a:t>y = 0.90702x -0.03289  </a:t>
            </a:r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pl-PL" sz="1100" dirty="0" smtClean="0"/>
              <a:t>0.768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5716178" y="8647626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100" dirty="0" smtClean="0"/>
              <a:t>y = 1.0014x -0.179 </a:t>
            </a:r>
          </a:p>
          <a:p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nb-NO" sz="1100" dirty="0" smtClean="0"/>
              <a:t>0.985</a:t>
            </a:r>
            <a:r>
              <a:rPr lang="is-IS" sz="1100" dirty="0" smtClean="0"/>
              <a:t> 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1042910" y="9564189"/>
            <a:ext cx="598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Relative Counts of Taxa for </a:t>
            </a:r>
            <a:r>
              <a:rPr lang="en-US" sz="1400" dirty="0" err="1" smtClean="0"/>
              <a:t>MiSeq</a:t>
            </a:r>
            <a:r>
              <a:rPr lang="en-US" sz="1400" dirty="0" smtClean="0"/>
              <a:t> Length Mock Data Sets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 rot="16200000">
            <a:off x="-3866966" y="4671293"/>
            <a:ext cx="902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Relative Counts of Taxa for </a:t>
            </a:r>
            <a:r>
              <a:rPr lang="en-US" sz="1400" dirty="0" err="1" smtClean="0"/>
              <a:t>HiSeq</a:t>
            </a:r>
            <a:r>
              <a:rPr lang="en-US" sz="1400" dirty="0" smtClean="0"/>
              <a:t> Length Mock Data Sets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38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" t="14419" r="4734" b="12093"/>
          <a:stretch/>
        </p:blipFill>
        <p:spPr>
          <a:xfrm>
            <a:off x="4011564" y="314631"/>
            <a:ext cx="3019076" cy="176671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042910" y="9564189"/>
            <a:ext cx="598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Relative Counts of Taxa for </a:t>
            </a:r>
            <a:r>
              <a:rPr lang="en-US" sz="1400" dirty="0" err="1" smtClean="0"/>
              <a:t>MiSeq</a:t>
            </a:r>
            <a:r>
              <a:rPr lang="en-US" sz="1400" dirty="0" smtClean="0"/>
              <a:t> Length Mock Data Sets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 rot="16200000">
            <a:off x="-3866966" y="4671293"/>
            <a:ext cx="902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Relative Counts of Taxa for </a:t>
            </a:r>
            <a:r>
              <a:rPr lang="en-US" sz="1400" dirty="0" err="1" smtClean="0"/>
              <a:t>HiSeq</a:t>
            </a:r>
            <a:r>
              <a:rPr lang="en-US" sz="1400" dirty="0" smtClean="0"/>
              <a:t> Length Mock Data Sets</a:t>
            </a:r>
            <a:endParaRPr lang="en-US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" t="14865" r="4841" b="11580"/>
          <a:stretch/>
        </p:blipFill>
        <p:spPr>
          <a:xfrm>
            <a:off x="4001731" y="326994"/>
            <a:ext cx="3028909" cy="17713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183281" y="402634"/>
            <a:ext cx="5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" t="12942" r="4086" b="11120"/>
          <a:stretch/>
        </p:blipFill>
        <p:spPr>
          <a:xfrm>
            <a:off x="842721" y="286354"/>
            <a:ext cx="3048679" cy="182452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055709" y="40263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t="14989" r="5159" b="11333"/>
          <a:stretch/>
        </p:blipFill>
        <p:spPr>
          <a:xfrm>
            <a:off x="842721" y="2130939"/>
            <a:ext cx="2999518" cy="176843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055708" y="217545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V4 MC11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t="14619" r="5001" b="11333"/>
          <a:stretch/>
        </p:blipFill>
        <p:spPr>
          <a:xfrm>
            <a:off x="4001731" y="2119038"/>
            <a:ext cx="3028909" cy="17915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183281" y="217545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V8-9 MC11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5" t="15322" r="5331" b="11789"/>
          <a:stretch/>
        </p:blipFill>
        <p:spPr>
          <a:xfrm>
            <a:off x="4020740" y="3969162"/>
            <a:ext cx="2999740" cy="175908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183281" y="396056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V8-9 MC21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t="14619" r="5159" b="11778"/>
          <a:stretch/>
        </p:blipFill>
        <p:spPr>
          <a:xfrm>
            <a:off x="4016455" y="5827955"/>
            <a:ext cx="3018749" cy="177800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183281" y="583211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V8-9 MC51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t="14619" r="5159" b="12222"/>
          <a:stretch/>
        </p:blipFill>
        <p:spPr>
          <a:xfrm>
            <a:off x="843727" y="7785514"/>
            <a:ext cx="2995512" cy="175366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42910" y="785278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V4 MC61</a:t>
            </a:r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7" t="15550" r="5536" b="11400"/>
          <a:stretch/>
        </p:blipFill>
        <p:spPr>
          <a:xfrm>
            <a:off x="4028262" y="7801930"/>
            <a:ext cx="2992218" cy="176562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229860" y="786465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V8-9 MC61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t="14619" r="5159" b="11778"/>
          <a:stretch/>
        </p:blipFill>
        <p:spPr>
          <a:xfrm>
            <a:off x="842721" y="5834677"/>
            <a:ext cx="2986358" cy="175892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055708" y="581736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V4 MC51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" t="14619" r="5001" b="11111"/>
          <a:stretch/>
        </p:blipFill>
        <p:spPr>
          <a:xfrm>
            <a:off x="837769" y="3952240"/>
            <a:ext cx="3011630" cy="178119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025228" y="394024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V4 MC21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7285</TotalTime>
  <Words>380</Words>
  <Application>Microsoft Macintosh PowerPoint</Application>
  <PresentationFormat>Custom</PresentationFormat>
  <Paragraphs>50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Curd</dc:creator>
  <cp:lastModifiedBy>Emily Curd</cp:lastModifiedBy>
  <cp:revision>29</cp:revision>
  <dcterms:created xsi:type="dcterms:W3CDTF">2018-03-05T14:47:38Z</dcterms:created>
  <dcterms:modified xsi:type="dcterms:W3CDTF">2018-03-12T15:16:21Z</dcterms:modified>
</cp:coreProperties>
</file>