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5"/>
  </p:normalViewPr>
  <p:slideViewPr>
    <p:cSldViewPr snapToGrid="0" snapToObjects="1">
      <p:cViewPr>
        <p:scale>
          <a:sx n="87" d="100"/>
          <a:sy n="87" d="100"/>
        </p:scale>
        <p:origin x="992" y="-1208"/>
      </p:cViewPr>
      <p:guideLst/>
    </p:cSldViewPr>
  </p:slideViewPr>
  <p:notesTextViewPr>
    <p:cViewPr>
      <p:scale>
        <a:sx n="1" d="1"/>
        <a:sy n="1" d="1"/>
      </p:scale>
      <p:origin x="0" y="-17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1647-6E19-5A4B-AAEC-FA22CEFF2FFF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C663-CE56-3044-BB3B-7865DF84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X. Comparisons of taxonomic assignments for Mock data sets with </a:t>
            </a:r>
            <a:r>
              <a:rPr lang="en-US" dirty="0" err="1" smtClean="0"/>
              <a:t>MiSeq</a:t>
            </a:r>
            <a:r>
              <a:rPr lang="en-US" dirty="0" smtClean="0"/>
              <a:t> length reads and Mock data sets with reads truncated to </a:t>
            </a:r>
            <a:r>
              <a:rPr lang="en-US" dirty="0" err="1" smtClean="0"/>
              <a:t>HiSeq</a:t>
            </a:r>
            <a:r>
              <a:rPr lang="en-US" dirty="0" smtClean="0"/>
              <a:t> length. For each graph, Point data represent the uncorrected relative counts of data derived from known organisms in Mock data sets (e.g. </a:t>
            </a:r>
            <a:r>
              <a:rPr lang="en-US" dirty="0" err="1" smtClean="0"/>
              <a:t>HiSeq</a:t>
            </a:r>
            <a:r>
              <a:rPr lang="en-US" dirty="0" smtClean="0"/>
              <a:t> resolved general level taxonomy for many reads for which </a:t>
            </a:r>
            <a:r>
              <a:rPr lang="en-US" dirty="0" err="1" smtClean="0"/>
              <a:t>MiSeq</a:t>
            </a:r>
            <a:r>
              <a:rPr lang="en-US" dirty="0" smtClean="0"/>
              <a:t> data resolved species level taxonomy). The linear model represents relative count data corrected for slight differences in taxonomy called for </a:t>
            </a:r>
            <a:r>
              <a:rPr lang="en-US" dirty="0" err="1" smtClean="0"/>
              <a:t>HiSeq</a:t>
            </a:r>
            <a:r>
              <a:rPr lang="en-US" dirty="0" smtClean="0"/>
              <a:t> and </a:t>
            </a:r>
            <a:r>
              <a:rPr lang="en-US" dirty="0" err="1" smtClean="0"/>
              <a:t>MiSeq</a:t>
            </a:r>
            <a:r>
              <a:rPr lang="en-US" dirty="0" smtClean="0"/>
              <a:t> length reads (see Supplementary Table X).</a:t>
            </a:r>
          </a:p>
          <a:p>
            <a:endParaRPr lang="en-US" dirty="0" smtClean="0"/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X. The percent of MOCK CO1 and 16S reads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truncated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 that were assigned to a given taxonomic path using the CRUX unfiltered CO1 reference library or the CRUX filtered 16S reference library at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percent confidence cut of of 60%.  The taxonomic paths for four known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Polychaete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worms in CO1 and three abundant groups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bacteroidetes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16S were assigned to different taxonomic ranks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reads. We manually checked concordance between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MiSeq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reads, collapsed the taxonomic ranks and merged reads manually.  Full taxonomic assignment and read count data is available in Supplementary figures (X and Y).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C663-CE56-3044-BB3B-7865DF846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F5C6-B6E9-1C49-870F-0029C30B25B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13089" r="4021" b="8270"/>
          <a:stretch/>
        </p:blipFill>
        <p:spPr>
          <a:xfrm>
            <a:off x="799154" y="285135"/>
            <a:ext cx="3082413" cy="189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4822" r="5190" b="11246"/>
          <a:stretch/>
        </p:blipFill>
        <p:spPr>
          <a:xfrm>
            <a:off x="833567" y="2122902"/>
            <a:ext cx="3008672" cy="1777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14822" r="4651" b="11246"/>
          <a:stretch/>
        </p:blipFill>
        <p:spPr>
          <a:xfrm>
            <a:off x="4001731" y="2122902"/>
            <a:ext cx="3033253" cy="1777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13995" r="4021" b="9922"/>
          <a:stretch/>
        </p:blipFill>
        <p:spPr>
          <a:xfrm>
            <a:off x="799154" y="3949647"/>
            <a:ext cx="3082414" cy="182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13995" r="4650" b="12171"/>
          <a:stretch/>
        </p:blipFill>
        <p:spPr>
          <a:xfrm>
            <a:off x="4041060" y="3949647"/>
            <a:ext cx="2993924" cy="1774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2724" r="4006" b="10676"/>
          <a:stretch/>
        </p:blipFill>
        <p:spPr>
          <a:xfrm>
            <a:off x="833567" y="5780359"/>
            <a:ext cx="3053324" cy="1839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t="13658" r="4499" b="11109"/>
          <a:stretch/>
        </p:blipFill>
        <p:spPr>
          <a:xfrm>
            <a:off x="833567" y="7756468"/>
            <a:ext cx="3019182" cy="1795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13875" r="4927" b="9877"/>
          <a:stretch/>
        </p:blipFill>
        <p:spPr>
          <a:xfrm>
            <a:off x="4041060" y="7762568"/>
            <a:ext cx="2993924" cy="18326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5709" y="4026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5708" y="217545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3281" y="21754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MC11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5708" y="403168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MC21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3281" y="403168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55708" y="581736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MC51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2910" y="785278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V4 MC61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70483" y="785278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MC61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4419" r="4734" b="12093"/>
          <a:stretch/>
        </p:blipFill>
        <p:spPr>
          <a:xfrm>
            <a:off x="4011564" y="314631"/>
            <a:ext cx="3019076" cy="17667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83281" y="402634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CO1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15717" r="4724" b="11613"/>
          <a:stretch/>
        </p:blipFill>
        <p:spPr>
          <a:xfrm>
            <a:off x="4026220" y="5857415"/>
            <a:ext cx="3004420" cy="17444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83281" y="583211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18S V8-9 MC51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01430" y="1230293"/>
            <a:ext cx="1329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y = 0.9925x + 0.353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0.9973***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476316" y="1233663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y = 0.9915x + 0.012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0.9911***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2427743" y="3123980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/>
              <a:t>y</a:t>
            </a:r>
            <a:r>
              <a:rPr lang="cs-CZ" sz="1100" dirty="0" smtClean="0"/>
              <a:t> = 0.9836x + 0.142 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cs-CZ" sz="1100" dirty="0" smtClean="0"/>
              <a:t>0.9971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5701430" y="3041597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/>
              <a:t>y = 1.00383x -0.055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s-IS" sz="1100" dirty="0" smtClean="0"/>
              <a:t>0.9753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427743" y="4898175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/>
              <a:t>y = 0.99383x + 0.049</a:t>
            </a:r>
            <a:endParaRPr lang="cs-CZ" sz="1100" dirty="0" smtClean="0"/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t-IT" sz="1100" dirty="0" smtClean="0"/>
              <a:t> 0.9956</a:t>
            </a:r>
            <a:r>
              <a:rPr lang="cs-CZ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5686682" y="4876944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100" dirty="0" smtClean="0"/>
              <a:t>y = 0.99274x - 0.011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hr-HR" sz="1100" dirty="0" smtClean="0"/>
              <a:t>0.9814</a:t>
            </a:r>
            <a:r>
              <a:rPr lang="is-IS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427743" y="6808104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/>
              <a:t>y = 0.8241x + 0.636 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t-IT" sz="1100" dirty="0" smtClean="0"/>
              <a:t>0.6885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5680705" y="6740688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 smtClean="0"/>
              <a:t>y = 1.00110x - 0.049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is-IS" sz="1100" dirty="0" smtClean="0"/>
              <a:t> 0.9967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2427743" y="8730009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y = 0.90702x -0.03289  </a:t>
            </a:r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pl-PL" sz="1100" dirty="0" smtClean="0"/>
              <a:t>0.768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16178" y="8647626"/>
            <a:ext cx="14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 smtClean="0"/>
              <a:t>y = 1.0014x -0.179 </a:t>
            </a:r>
          </a:p>
          <a:p>
            <a:r>
              <a:rPr lang="en-US" sz="1100" dirty="0" err="1" smtClean="0"/>
              <a:t>Adj</a:t>
            </a:r>
            <a:r>
              <a:rPr lang="en-US" sz="1100" dirty="0" smtClean="0"/>
              <a:t> 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</a:t>
            </a:r>
            <a:r>
              <a:rPr lang="nb-NO" sz="1100" dirty="0" smtClean="0"/>
              <a:t>0.985</a:t>
            </a:r>
            <a:r>
              <a:rPr lang="is-IS" sz="1100" dirty="0" smtClean="0"/>
              <a:t> </a:t>
            </a:r>
            <a:r>
              <a:rPr lang="en-US" sz="1100" dirty="0" smtClean="0"/>
              <a:t>***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1042910" y="9564189"/>
            <a:ext cx="5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MiSeq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-3866966" y="4671293"/>
            <a:ext cx="9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Relative Counts of Taxa for </a:t>
            </a:r>
            <a:r>
              <a:rPr lang="en-US" sz="1400" dirty="0" err="1" smtClean="0"/>
              <a:t>H</a:t>
            </a:r>
            <a:r>
              <a:rPr lang="en-US" sz="1400" dirty="0" err="1" smtClean="0"/>
              <a:t>iSeq</a:t>
            </a:r>
            <a:r>
              <a:rPr lang="en-US" sz="1400" dirty="0" smtClean="0"/>
              <a:t> Length Mock Data Sets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240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17</cp:revision>
  <dcterms:created xsi:type="dcterms:W3CDTF">2018-03-05T14:47:38Z</dcterms:created>
  <dcterms:modified xsi:type="dcterms:W3CDTF">2018-03-05T21:25:13Z</dcterms:modified>
</cp:coreProperties>
</file>