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9"/>
  </p:normalViewPr>
  <p:slideViewPr>
    <p:cSldViewPr snapToGrid="0" snapToObjects="1">
      <p:cViewPr varScale="1"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833E0C-95E5-7E43-9E45-065680471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A295072-D134-DB4F-BABE-49A2C58A1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48346D-FA58-BF40-B30A-59318194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8B54-635C-544C-A940-6F5FC400723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89355A-DC36-9A40-8B2C-2191832F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E54BF2-EB4B-5141-9FE4-35D9D5A9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0956-0EC9-DE4D-9A26-DB80EBE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B3EDCB-C062-A843-9740-2DF0E76F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CC1ED7E-D7C8-7C4D-9413-841C2408B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74922D-63A9-3945-924E-56D287CC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8B54-635C-544C-A940-6F5FC400723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2AF417-380E-304A-92EF-404F04E1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CDEABA-1BB0-D44F-A18A-9754E668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0956-0EC9-DE4D-9A26-DB80EBE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8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A4DFD7B-B956-DD44-AB74-C21886A48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6D09AD5-82F5-D74F-A64A-CAFF84EFD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690A6F-E4C1-5A4A-B560-877F8F8C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8B54-635C-544C-A940-6F5FC400723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C68E67-20DF-FA4D-842E-5912F211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B5BF6F-D46C-FC46-B925-90E33CFC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0956-0EC9-DE4D-9A26-DB80EBE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8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7660DE-6B39-B342-A252-20A61A4B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23A7F7-1C97-DE4C-9D24-1186ED88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D176B7-36DB-3548-BB10-1250ABD7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8B54-635C-544C-A940-6F5FC400723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34AB57-C1A9-E34A-B23F-338D1891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FB138B-924F-DE45-AAD6-B3D6D91E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0956-0EC9-DE4D-9A26-DB80EBE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B38D36-30CB-BB48-ABAE-22E78B7C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8CC06B-AF6C-9B41-A7D5-3B7D94F6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8FAE4-7628-224D-B15D-C8B876A9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8B54-635C-544C-A940-6F5FC400723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88BE12-64BD-B449-A21B-05B912CD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AEBE1-8B17-B045-A758-8003EB07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0956-0EC9-DE4D-9A26-DB80EBE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2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01BF99-DA4E-3E47-81C7-CCD36900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A1456-2BB5-2C4A-B1D8-D7D9BA363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81DDA3-CFA7-2244-A803-1577BBF03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17968F-4DB1-FF49-B052-BE2CA38A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8B54-635C-544C-A940-6F5FC400723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A8DA62-814B-4348-BA0A-A011AA93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1505F3-B16A-964D-9218-42AFDAA9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0956-0EC9-DE4D-9A26-DB80EBE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8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533DF1-6149-DB47-BAE4-1EAB3631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FA6D7D-EFEC-D646-B941-79A0D35DF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714491E-A4AB-6747-9D88-70F774D5E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F6D017F-0B1F-6E4E-8E61-E9493134F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DBC3251-AD39-394F-81EE-8B60A0A84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05CE02A-D50D-3B46-B6A2-BE91AAC8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8B54-635C-544C-A940-6F5FC400723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8760233-962D-E841-92F2-2721601E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A740E71-FBEF-DE45-B8D2-CBFBF0A4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0956-0EC9-DE4D-9A26-DB80EBE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5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AFDAE-C64C-074E-94C8-2281141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6A9CFA-39A0-4B49-8B66-2DE5619F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8B54-635C-544C-A940-6F5FC400723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022B76-A555-CC4C-B90B-AA1449D0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85ACBE-DBD4-E141-9E23-6BC2A192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0956-0EC9-DE4D-9A26-DB80EBE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1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F92C82-C673-BF44-9562-46EC50F9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8B54-635C-544C-A940-6F5FC400723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E90E9C6-78C5-7A47-A397-090211B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1A0E8F3-2243-3E49-BA99-76D0351E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0956-0EC9-DE4D-9A26-DB80EBE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6E3E44-803E-EB4A-A613-33412B3D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3A6D1B-1CF7-2F4E-BDAB-D53C06CCA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EA72650-CE4A-6443-9998-817D00E49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FC0BE5-0816-6F46-88FB-6537D80C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8B54-635C-544C-A940-6F5FC400723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233B09-80F6-A84E-A52C-CF4C87CD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DDD76D-67A5-DF4C-988C-E9E94B22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0956-0EC9-DE4D-9A26-DB80EBE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010562-63E3-394C-934A-CD6CD77F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E5C786F-D407-EC48-9F31-DC9634AFD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C886FF-C325-5949-878D-D68ABB923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E26BFB-C3FE-9E42-9CFF-B2727930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8B54-635C-544C-A940-6F5FC400723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342E05-8581-6543-8450-47AA6A87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6E10C4-E3E1-754B-9507-D1EE385F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0956-0EC9-DE4D-9A26-DB80EBE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AAE418C-6B9A-B840-9F3E-A3187045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35D2E2-72A7-8D41-AF8C-AC4CE0E2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CCFD3C-2482-3246-B76F-60408561E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F8B54-635C-544C-A940-6F5FC400723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A70137-5758-6C46-998C-F0EF7B6E5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4A2F19-D7B4-434A-BFCB-CBF8BE8E3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90956-0EC9-DE4D-9A26-DB80EBE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2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6D0655A8-8845-9C4F-8372-666FB9254FCF}"/>
              </a:ext>
            </a:extLst>
          </p:cNvPr>
          <p:cNvGrpSpPr/>
          <p:nvPr/>
        </p:nvGrpSpPr>
        <p:grpSpPr>
          <a:xfrm>
            <a:off x="109829" y="502819"/>
            <a:ext cx="8262645" cy="4876983"/>
            <a:chOff x="999156" y="563255"/>
            <a:chExt cx="10016532" cy="546316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6E941C48-9A79-9D44-9E25-3DD1C0F89722}"/>
                </a:ext>
              </a:extLst>
            </p:cNvPr>
            <p:cNvSpPr/>
            <p:nvPr/>
          </p:nvSpPr>
          <p:spPr>
            <a:xfrm>
              <a:off x="6379015" y="5436429"/>
              <a:ext cx="913758" cy="286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C74A227C-AB13-764C-8C77-DB6CC17E0E5F}"/>
                </a:ext>
              </a:extLst>
            </p:cNvPr>
            <p:cNvGrpSpPr/>
            <p:nvPr/>
          </p:nvGrpSpPr>
          <p:grpSpPr>
            <a:xfrm>
              <a:off x="999156" y="563255"/>
              <a:ext cx="10016532" cy="5463168"/>
              <a:chOff x="999156" y="563255"/>
              <a:chExt cx="10016532" cy="546316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xmlns="" id="{67E5280A-3A19-BD4E-9633-2E2B37D07F48}"/>
                  </a:ext>
                </a:extLst>
              </p:cNvPr>
              <p:cNvGrpSpPr/>
              <p:nvPr/>
            </p:nvGrpSpPr>
            <p:grpSpPr>
              <a:xfrm>
                <a:off x="999156" y="563255"/>
                <a:ext cx="10016532" cy="5463168"/>
                <a:chOff x="999156" y="563255"/>
                <a:chExt cx="10016532" cy="546316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7466507" y="5133776"/>
                  <a:ext cx="585047" cy="4295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030024" y="4919948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60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7260482" y="4919948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70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7520647" y="4919948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80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7763379" y="4919947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90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8020108" y="4925058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95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8685837" y="5133776"/>
                  <a:ext cx="585047" cy="3252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8280801" y="4934477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60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511260" y="4934477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70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8771423" y="4934477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80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9014155" y="4934476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90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9270884" y="4932323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95</a:t>
                  </a: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9932649" y="5141361"/>
                  <a:ext cx="585047" cy="3252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9527613" y="4927534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60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9758071" y="4927533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70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0018235" y="4927533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80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0260967" y="4927532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90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0517696" y="4932643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95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291393" y="5187990"/>
                  <a:ext cx="13691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i="1" dirty="0"/>
                    <a:t>CRUX</a:t>
                  </a:r>
                  <a:r>
                    <a:rPr lang="en-US" sz="1200" dirty="0"/>
                    <a:t> </a:t>
                  </a:r>
                </a:p>
                <a:p>
                  <a:pPr algn="ctr"/>
                  <a:r>
                    <a:rPr lang="en-US" sz="1200" dirty="0"/>
                    <a:t>Unfiltered CO1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9439818" y="5192832"/>
                  <a:ext cx="150534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i="1" dirty="0"/>
                    <a:t>Midori</a:t>
                  </a:r>
                  <a:r>
                    <a:rPr lang="en-US" sz="1200" dirty="0"/>
                    <a:t> CO1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6375601" y="5743447"/>
                  <a:ext cx="1029850" cy="984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6195974" y="5778472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369326" y="5778444"/>
                  <a:ext cx="2535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C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552622" y="577960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O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736384" y="5779327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F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6908233" y="5780202"/>
                  <a:ext cx="26481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7067749" y="5777940"/>
                  <a:ext cx="2439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998872" y="5778472"/>
                  <a:ext cx="26802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N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8611751" y="760597"/>
                  <a:ext cx="5180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Empty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213692" y="929122"/>
                  <a:ext cx="2233728" cy="71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217693" y="819421"/>
                  <a:ext cx="150327" cy="14543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10139788" y="810422"/>
                  <a:ext cx="150327" cy="14543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9347051" y="758270"/>
                  <a:ext cx="6575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Incorrect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0281140" y="770915"/>
                  <a:ext cx="57259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Correct</a:t>
                  </a:r>
                </a:p>
              </p:txBody>
            </p:sp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32"/>
                <a:stretch/>
              </p:blipFill>
              <p:spPr>
                <a:xfrm>
                  <a:off x="7012171" y="960854"/>
                  <a:ext cx="4003517" cy="1464685"/>
                </a:xfrm>
                <a:prstGeom prst="rect">
                  <a:avLst/>
                </a:prstGeom>
              </p:spPr>
            </p:pic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114"/>
                <a:stretch/>
              </p:blipFill>
              <p:spPr>
                <a:xfrm>
                  <a:off x="7066907" y="2217274"/>
                  <a:ext cx="3760508" cy="2735342"/>
                </a:xfrm>
                <a:prstGeom prst="rect">
                  <a:avLst/>
                </a:prstGeom>
              </p:spPr>
            </p:pic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6905"/>
                <a:stretch/>
              </p:blipFill>
              <p:spPr>
                <a:xfrm>
                  <a:off x="1701476" y="2217274"/>
                  <a:ext cx="4995395" cy="2735342"/>
                </a:xfrm>
                <a:prstGeom prst="rect">
                  <a:avLst/>
                </a:prstGeom>
              </p:spPr>
            </p:pic>
            <p:sp>
              <p:nvSpPr>
                <p:cNvPr id="49" name="TextBox 48"/>
                <p:cNvSpPr txBox="1"/>
                <p:nvPr/>
              </p:nvSpPr>
              <p:spPr>
                <a:xfrm rot="16200000">
                  <a:off x="-37686" y="1668270"/>
                  <a:ext cx="2409482" cy="3357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Proportion of taxonomic calls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081531" y="4904722"/>
                  <a:ext cx="14050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cut-off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098335" y="5063177"/>
                  <a:ext cx="585047" cy="4295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693299" y="4907465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60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1923757" y="4907464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70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183921" y="4907464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80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426653" y="4907463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90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2683382" y="4912575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95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317665" y="5063177"/>
                  <a:ext cx="585047" cy="3252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912629" y="4907465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60</a:t>
                  </a: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143087" y="4907464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70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403251" y="4907464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80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3645983" y="4907463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90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3902712" y="4912575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95</a:t>
                  </a: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564477" y="5070762"/>
                  <a:ext cx="585047" cy="3252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159441" y="4915050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60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389899" y="4915049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70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4650063" y="4915049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80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4892795" y="4915048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90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149524" y="4920160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95</a:t>
                  </a: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5801002" y="5075279"/>
                  <a:ext cx="585047" cy="3252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5395966" y="4919567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60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5626424" y="4919566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70</a:t>
                  </a: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5886588" y="4919566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80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6129320" y="4919565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90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6386049" y="4924677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95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1792280" y="5225406"/>
                  <a:ext cx="11597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i="1" dirty="0"/>
                    <a:t>CRUX</a:t>
                  </a:r>
                  <a:r>
                    <a:rPr lang="en-US" sz="1200" dirty="0"/>
                    <a:t> </a:t>
                  </a:r>
                </a:p>
                <a:p>
                  <a:pPr algn="ctr"/>
                  <a:r>
                    <a:rPr lang="en-US" sz="1200" dirty="0"/>
                    <a:t>Filtered 16S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998234" y="5219149"/>
                  <a:ext cx="122769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i="1" dirty="0"/>
                    <a:t>CRUX</a:t>
                  </a:r>
                  <a:r>
                    <a:rPr lang="en-US" sz="1200" dirty="0"/>
                    <a:t> </a:t>
                  </a:r>
                </a:p>
                <a:p>
                  <a:pPr algn="ctr"/>
                  <a:r>
                    <a:rPr lang="en-US" sz="1200" dirty="0"/>
                    <a:t>Unfiltered 16S</a:t>
                  </a: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4071646" y="5219508"/>
                  <a:ext cx="150534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i="1" dirty="0" err="1"/>
                    <a:t>Greengenes</a:t>
                  </a:r>
                  <a:r>
                    <a:rPr lang="en-US" sz="1200" dirty="0"/>
                    <a:t> 16S</a:t>
                  </a: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5299758" y="5225406"/>
                  <a:ext cx="150534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i="1" dirty="0"/>
                    <a:t>Silva</a:t>
                  </a:r>
                  <a:r>
                    <a:rPr lang="en-US" sz="1200" dirty="0"/>
                    <a:t> 99 16S</a:t>
                  </a: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3806811" y="563255"/>
                  <a:ext cx="2233728" cy="71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 rot="16200000">
                  <a:off x="417834" y="3429842"/>
                  <a:ext cx="217535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Sanger sequenced isolates</a:t>
                  </a:r>
                </a:p>
              </p:txBody>
            </p:sp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36" t="506" r="564" b="-506"/>
                <a:stretch/>
              </p:blipFill>
              <p:spPr>
                <a:xfrm>
                  <a:off x="1407520" y="965162"/>
                  <a:ext cx="5493052" cy="1468294"/>
                </a:xfrm>
                <a:prstGeom prst="rect">
                  <a:avLst/>
                </a:prstGeom>
              </p:spPr>
            </p:pic>
            <p:sp>
              <p:nvSpPr>
                <p:cNvPr id="99" name="TextBox 98"/>
                <p:cNvSpPr txBox="1"/>
                <p:nvPr/>
              </p:nvSpPr>
              <p:spPr>
                <a:xfrm>
                  <a:off x="1687186" y="652281"/>
                  <a:ext cx="524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16S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7015482" y="648797"/>
                  <a:ext cx="575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CO1</a:t>
                  </a: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8502017" y="808528"/>
                  <a:ext cx="150327" cy="14543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059445" y="5184202"/>
                  <a:ext cx="12958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i="1" dirty="0"/>
                    <a:t>CRUX</a:t>
                  </a:r>
                  <a:r>
                    <a:rPr lang="en-US" sz="1200" dirty="0"/>
                    <a:t> </a:t>
                  </a:r>
                </a:p>
                <a:p>
                  <a:pPr algn="ctr"/>
                  <a:r>
                    <a:rPr lang="en-US" sz="1200" dirty="0"/>
                    <a:t>Filtered CO1</a:t>
                  </a:r>
                </a:p>
              </p:txBody>
            </p:sp>
          </p:grp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xmlns="" id="{7E494CBA-DBC7-E149-BD30-EBC4575F67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9136" y="5610945"/>
                <a:ext cx="1273911" cy="229871"/>
              </a:xfrm>
              <a:prstGeom prst="rect">
                <a:avLst/>
              </a:prstGeom>
            </p:spPr>
          </p:pic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D4838C20-3A9D-6744-81A0-570EED3E601F}"/>
              </a:ext>
            </a:extLst>
          </p:cNvPr>
          <p:cNvSpPr txBox="1"/>
          <p:nvPr/>
        </p:nvSpPr>
        <p:spPr>
          <a:xfrm>
            <a:off x="95406" y="9431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8A1612EF-054C-8B4B-A393-EB805BFE199E}"/>
              </a:ext>
            </a:extLst>
          </p:cNvPr>
          <p:cNvSpPr txBox="1"/>
          <p:nvPr/>
        </p:nvSpPr>
        <p:spPr>
          <a:xfrm>
            <a:off x="8244317" y="2789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4FF9D821-AC36-E143-BC9C-D2541A1C9BDE}"/>
              </a:ext>
            </a:extLst>
          </p:cNvPr>
          <p:cNvGrpSpPr/>
          <p:nvPr/>
        </p:nvGrpSpPr>
        <p:grpSpPr>
          <a:xfrm>
            <a:off x="8727871" y="558215"/>
            <a:ext cx="3244960" cy="5047819"/>
            <a:chOff x="1324340" y="1005061"/>
            <a:chExt cx="5979574" cy="7901939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xmlns="" id="{6398695B-B298-754D-B7BC-20DC9AA949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3" t="3372" b="6540"/>
            <a:stretch/>
          </p:blipFill>
          <p:spPr>
            <a:xfrm>
              <a:off x="1502452" y="1668744"/>
              <a:ext cx="2561547" cy="1510738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xmlns="" id="{F6B71E97-0A1B-B540-A7AC-A11C011889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4" t="3372" b="6540"/>
            <a:stretch/>
          </p:blipFill>
          <p:spPr>
            <a:xfrm>
              <a:off x="4173595" y="1668744"/>
              <a:ext cx="2562486" cy="1510738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xmlns="" id="{28424852-B329-0341-93EF-93BF73239D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35"/>
            <a:stretch/>
          </p:blipFill>
          <p:spPr>
            <a:xfrm>
              <a:off x="1502453" y="3287056"/>
              <a:ext cx="2500911" cy="3732733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xmlns="" id="{6374D3BD-3001-4B4C-9AF0-2E5C1AB7D5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54"/>
            <a:stretch/>
          </p:blipFill>
          <p:spPr>
            <a:xfrm>
              <a:off x="4159306" y="3315290"/>
              <a:ext cx="2501327" cy="3707810"/>
            </a:xfrm>
            <a:prstGeom prst="rect">
              <a:avLst/>
            </a:prstGeom>
          </p:spPr>
        </p:pic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8F0A50AE-78DB-434C-BF5E-D9797D02D16D}"/>
                </a:ext>
              </a:extLst>
            </p:cNvPr>
            <p:cNvSpPr/>
            <p:nvPr/>
          </p:nvSpPr>
          <p:spPr>
            <a:xfrm>
              <a:off x="6181373" y="1708342"/>
              <a:ext cx="399947" cy="144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E3FBBE62-F714-0B4D-A728-BB43F2A61E8B}"/>
                </a:ext>
              </a:extLst>
            </p:cNvPr>
            <p:cNvSpPr/>
            <p:nvPr/>
          </p:nvSpPr>
          <p:spPr>
            <a:xfrm>
              <a:off x="5693940" y="1707430"/>
              <a:ext cx="399947" cy="144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E9EE5E90-4E11-8949-BB48-97DCB4389EA9}"/>
                </a:ext>
              </a:extLst>
            </p:cNvPr>
            <p:cNvSpPr/>
            <p:nvPr/>
          </p:nvSpPr>
          <p:spPr>
            <a:xfrm>
              <a:off x="5210398" y="1706522"/>
              <a:ext cx="399947" cy="144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52C709C7-314D-8749-98A4-FBEAC0628B5B}"/>
                </a:ext>
              </a:extLst>
            </p:cNvPr>
            <p:cNvSpPr/>
            <p:nvPr/>
          </p:nvSpPr>
          <p:spPr>
            <a:xfrm>
              <a:off x="4727642" y="1705614"/>
              <a:ext cx="399947" cy="144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DB0DE2E5-03CC-804D-8C01-C5F2B3B001C1}"/>
                </a:ext>
              </a:extLst>
            </p:cNvPr>
            <p:cNvSpPr/>
            <p:nvPr/>
          </p:nvSpPr>
          <p:spPr>
            <a:xfrm>
              <a:off x="4244206" y="1706824"/>
              <a:ext cx="399947" cy="144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5DAD5101-4098-6A4C-AD8A-5D10D4569116}"/>
                </a:ext>
              </a:extLst>
            </p:cNvPr>
            <p:cNvSpPr/>
            <p:nvPr/>
          </p:nvSpPr>
          <p:spPr>
            <a:xfrm>
              <a:off x="3507384" y="1707132"/>
              <a:ext cx="399947" cy="144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1C26704D-31D8-E345-9CC5-3226A525DD8E}"/>
                </a:ext>
              </a:extLst>
            </p:cNvPr>
            <p:cNvSpPr/>
            <p:nvPr/>
          </p:nvSpPr>
          <p:spPr>
            <a:xfrm>
              <a:off x="3015469" y="1706220"/>
              <a:ext cx="399947" cy="144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A937AC9C-5ACE-394A-B8B0-A83F5BB3CE25}"/>
                </a:ext>
              </a:extLst>
            </p:cNvPr>
            <p:cNvSpPr/>
            <p:nvPr/>
          </p:nvSpPr>
          <p:spPr>
            <a:xfrm>
              <a:off x="2536409" y="1705312"/>
              <a:ext cx="399947" cy="144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67B94C95-3B5F-C54F-8BC7-5443EFD6C63F}"/>
                </a:ext>
              </a:extLst>
            </p:cNvPr>
            <p:cNvSpPr/>
            <p:nvPr/>
          </p:nvSpPr>
          <p:spPr>
            <a:xfrm>
              <a:off x="2053653" y="1704404"/>
              <a:ext cx="399947" cy="144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2DFAEF4-5461-D147-93D6-DD9EE7B0F8DB}"/>
                </a:ext>
              </a:extLst>
            </p:cNvPr>
            <p:cNvSpPr/>
            <p:nvPr/>
          </p:nvSpPr>
          <p:spPr>
            <a:xfrm>
              <a:off x="1569427" y="1705614"/>
              <a:ext cx="399947" cy="144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xmlns="" id="{E062F07D-368D-1F44-BE33-215B552FA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0" r="91327"/>
            <a:stretch/>
          </p:blipFill>
          <p:spPr>
            <a:xfrm>
              <a:off x="1327609" y="1470082"/>
              <a:ext cx="211775" cy="1990401"/>
            </a:xfrm>
            <a:prstGeom prst="rect">
              <a:avLst/>
            </a:prstGeom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9086C952-5872-FB4E-8029-DE8F130C4BF6}"/>
                </a:ext>
              </a:extLst>
            </p:cNvPr>
            <p:cNvSpPr/>
            <p:nvPr/>
          </p:nvSpPr>
          <p:spPr>
            <a:xfrm>
              <a:off x="3623794" y="8338082"/>
              <a:ext cx="1029850" cy="98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6D9CC03C-EAA4-6E4A-B3E9-748D6E947404}"/>
                </a:ext>
              </a:extLst>
            </p:cNvPr>
            <p:cNvSpPr txBox="1"/>
            <p:nvPr/>
          </p:nvSpPr>
          <p:spPr>
            <a:xfrm rot="16200000">
              <a:off x="3799146" y="7430857"/>
              <a:ext cx="1345524" cy="48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BLAST </a:t>
              </a:r>
              <a:r>
                <a:rPr lang="en-US" sz="1100" i="1" dirty="0"/>
                <a:t>BLCA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01563B62-1526-1D43-A25A-1F0F1CC99D71}"/>
                </a:ext>
              </a:extLst>
            </p:cNvPr>
            <p:cNvSpPr txBox="1"/>
            <p:nvPr/>
          </p:nvSpPr>
          <p:spPr>
            <a:xfrm rot="16200000">
              <a:off x="4634972" y="7542736"/>
              <a:ext cx="1526198" cy="48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i="1" dirty="0" err="1"/>
                <a:t>Qiime</a:t>
              </a:r>
              <a:r>
                <a:rPr lang="en-US" sz="1100" dirty="0"/>
                <a:t> BLAST+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9585BCCF-2D38-6343-B24D-70219776BD41}"/>
                </a:ext>
              </a:extLst>
            </p:cNvPr>
            <p:cNvSpPr txBox="1"/>
            <p:nvPr/>
          </p:nvSpPr>
          <p:spPr>
            <a:xfrm rot="16200000">
              <a:off x="5143556" y="7534320"/>
              <a:ext cx="1511142" cy="48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i="1" dirty="0" err="1"/>
                <a:t>Qiime</a:t>
              </a:r>
              <a:r>
                <a:rPr lang="en-US" sz="1100" dirty="0"/>
                <a:t> </a:t>
              </a:r>
              <a:r>
                <a:rPr lang="en-US" sz="1100" dirty="0" err="1"/>
                <a:t>sklearn</a:t>
              </a:r>
              <a:endParaRPr lang="en-US" sz="11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6B5675A1-19E1-AA41-A506-5668DEC28A5C}"/>
                </a:ext>
              </a:extLst>
            </p:cNvPr>
            <p:cNvSpPr txBox="1"/>
            <p:nvPr/>
          </p:nvSpPr>
          <p:spPr>
            <a:xfrm rot="16200000">
              <a:off x="5576288" y="7566031"/>
              <a:ext cx="1553800" cy="48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i="1" dirty="0" err="1"/>
                <a:t>Qiime</a:t>
              </a:r>
              <a:r>
                <a:rPr lang="en-US" sz="1100" dirty="0"/>
                <a:t> </a:t>
              </a:r>
              <a:r>
                <a:rPr lang="en-US" sz="1100" dirty="0" err="1"/>
                <a:t>vsearch</a:t>
              </a:r>
              <a:endParaRPr lang="en-US" sz="1100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D2B07D53-AD5F-0F4D-8F82-2D9B67EE5E75}"/>
                </a:ext>
              </a:extLst>
            </p:cNvPr>
            <p:cNvSpPr txBox="1"/>
            <p:nvPr/>
          </p:nvSpPr>
          <p:spPr>
            <a:xfrm>
              <a:off x="1324340" y="1011398"/>
              <a:ext cx="2337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16S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449BAEDF-71F1-954A-9BF8-7763A3203089}"/>
                </a:ext>
              </a:extLst>
            </p:cNvPr>
            <p:cNvSpPr txBox="1"/>
            <p:nvPr/>
          </p:nvSpPr>
          <p:spPr>
            <a:xfrm>
              <a:off x="4021968" y="1005061"/>
              <a:ext cx="2337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CO1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43977212-66F3-A743-92F7-171AD24D22B1}"/>
                </a:ext>
              </a:extLst>
            </p:cNvPr>
            <p:cNvSpPr/>
            <p:nvPr/>
          </p:nvSpPr>
          <p:spPr>
            <a:xfrm>
              <a:off x="5070186" y="1467753"/>
              <a:ext cx="2233728" cy="71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8874604D-E0BE-4B4E-9E5A-B66034DF08B4}"/>
                </a:ext>
              </a:extLst>
            </p:cNvPr>
            <p:cNvSpPr txBox="1"/>
            <p:nvPr/>
          </p:nvSpPr>
          <p:spPr>
            <a:xfrm rot="16200000">
              <a:off x="3964995" y="7715916"/>
              <a:ext cx="1900093" cy="48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i="1" dirty="0" err="1"/>
                <a:t>Anacapa</a:t>
              </a:r>
              <a:r>
                <a:rPr lang="en-US" sz="1100" dirty="0"/>
                <a:t> classifier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A4EB1D30-60BB-414D-A56D-FB7D0C8E105D}"/>
              </a:ext>
            </a:extLst>
          </p:cNvPr>
          <p:cNvSpPr txBox="1"/>
          <p:nvPr/>
        </p:nvSpPr>
        <p:spPr>
          <a:xfrm rot="16200000">
            <a:off x="8550325" y="4688845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BLAST </a:t>
            </a:r>
            <a:r>
              <a:rPr lang="en-US" sz="1100" i="1" dirty="0"/>
              <a:t>BLCA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212F6B38-6D34-B046-8B11-A67F593D5762}"/>
              </a:ext>
            </a:extLst>
          </p:cNvPr>
          <p:cNvSpPr txBox="1"/>
          <p:nvPr/>
        </p:nvSpPr>
        <p:spPr>
          <a:xfrm rot="16200000">
            <a:off x="8995222" y="47603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dirty="0" err="1"/>
              <a:t>Qiime</a:t>
            </a:r>
            <a:r>
              <a:rPr lang="en-US" sz="1100" dirty="0"/>
              <a:t> BLAST+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B29A8058-D3A9-9A47-8E52-221F5706F68B}"/>
              </a:ext>
            </a:extLst>
          </p:cNvPr>
          <p:cNvSpPr txBox="1"/>
          <p:nvPr/>
        </p:nvSpPr>
        <p:spPr>
          <a:xfrm rot="16200000">
            <a:off x="9271941" y="4754938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dirty="0" err="1"/>
              <a:t>Qiime</a:t>
            </a:r>
            <a:r>
              <a:rPr lang="en-US" sz="1100" dirty="0"/>
              <a:t> </a:t>
            </a:r>
            <a:r>
              <a:rPr lang="en-US" sz="1100" dirty="0" err="1"/>
              <a:t>sklearn</a:t>
            </a:r>
            <a:endParaRPr lang="en-US" sz="11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2D18DDC7-9B1A-424A-9D93-EDD135474F8E}"/>
              </a:ext>
            </a:extLst>
          </p:cNvPr>
          <p:cNvSpPr txBox="1"/>
          <p:nvPr/>
        </p:nvSpPr>
        <p:spPr>
          <a:xfrm rot="16200000">
            <a:off x="9504723" y="4775196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dirty="0" err="1"/>
              <a:t>Qiime</a:t>
            </a:r>
            <a:r>
              <a:rPr lang="en-US" sz="1100" dirty="0"/>
              <a:t> </a:t>
            </a:r>
            <a:r>
              <a:rPr lang="en-US" sz="1100" dirty="0" err="1"/>
              <a:t>vsearch</a:t>
            </a:r>
            <a:endParaRPr lang="en-US" sz="11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B1D98A9-79B8-F140-B7F4-125E37F2EF8F}"/>
              </a:ext>
            </a:extLst>
          </p:cNvPr>
          <p:cNvSpPr txBox="1"/>
          <p:nvPr/>
        </p:nvSpPr>
        <p:spPr>
          <a:xfrm rot="16200000">
            <a:off x="8613671" y="4870943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dirty="0" err="1"/>
              <a:t>Anacapa</a:t>
            </a:r>
            <a:r>
              <a:rPr lang="en-US" sz="1100" dirty="0"/>
              <a:t> classifier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F3E0A148-E7C9-A249-AD55-6AA62535EEC4}"/>
              </a:ext>
            </a:extLst>
          </p:cNvPr>
          <p:cNvSpPr txBox="1"/>
          <p:nvPr/>
        </p:nvSpPr>
        <p:spPr>
          <a:xfrm rot="16200000">
            <a:off x="7718625" y="3104046"/>
            <a:ext cx="1941947" cy="2284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Sanger sequenced isolates</a:t>
            </a:r>
          </a:p>
        </p:txBody>
      </p:sp>
    </p:spTree>
    <p:extLst>
      <p:ext uri="{BB962C8B-B14F-4D97-AF65-F5344CB8AC3E}">
        <p14:creationId xmlns:p14="http://schemas.microsoft.com/office/powerpoint/2010/main" val="320243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Macintosh PowerPoint</Application>
  <PresentationFormat>Widescreen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Meyer</dc:creator>
  <cp:lastModifiedBy>Emily Curd</cp:lastModifiedBy>
  <cp:revision>1</cp:revision>
  <dcterms:created xsi:type="dcterms:W3CDTF">2018-03-20T02:11:32Z</dcterms:created>
  <dcterms:modified xsi:type="dcterms:W3CDTF">2018-03-21T20:50:13Z</dcterms:modified>
</cp:coreProperties>
</file>